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notesMasterIdLst>
    <p:notesMasterId r:id="rId18"/>
  </p:notesMasterIdLst>
  <p:sldSz cx="12192000" cy="6858000"/>
  <p:notesSz cx="6858000" cy="12192000"/>
  <p:embeddedFontLst>
    <p:embeddedFont>
      <p:font typeface="Quattrocento Sans" charset="-122" pitchFamily="34"/>
      <p:regular r:id="rId23"/>
    </p:embeddedFont>
    <p:embeddedFont>
      <p:font typeface="Liter" charset="-122" pitchFamily="34"/>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openxmlformats.org/officeDocument/2006/relationships/font" Target="fonts/font1.fntdata"/><Relationship Id="rId24" Type="http://schemas.openxmlformats.org/officeDocument/2006/relationships/font" Target="fonts/font2.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jp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F7F4"/>
        </a:solidFill>
      </p:bgPr>
    </p:bg>
    <p:spTree>
      <p:nvGrpSpPr>
        <p:cNvPr id="1" name=""/>
        <p:cNvGrpSpPr/>
        <p:nvPr/>
      </p:nvGrpSpPr>
      <p:grpSpPr>
        <a:xfrm>
          <a:off x="0" y="0"/>
          <a:ext cx="0" cy="0"/>
          <a:chOff x="0" y="0"/>
          <a:chExt cx="0" cy="0"/>
        </a:xfrm>
      </p:grpSpPr>
      <p:pic>
        <p:nvPicPr>
          <p:cNvPr id="2" name="Image 0" descr="https://kimi-web-img.moonshot.cn/img/img.freepik.com/5732cd88d54f22b50a2639425164567bfb7b8ce4.jpg">    </p:cNvPr>
          <p:cNvPicPr>
            <a:picLocks noChangeAspect="1"/>
          </p:cNvPicPr>
          <p:nvPr/>
        </p:nvPicPr>
        <p:blipFill>
          <a:blip r:embed="rId1">
            <a:alphaModFix amt="40000"/>
          </a:blip>
          <a:srcRect l="0" r="0" t="31265" b="31265"/>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5A7D7C">
                  <a:alpha val="85000"/>
                </a:srgbClr>
              </a:gs>
              <a:gs pos="50000">
                <a:srgbClr val="5A7D7C">
                  <a:alpha val="70000"/>
                </a:srgbClr>
              </a:gs>
              <a:gs pos="100000">
                <a:srgbClr val="000000">
                  <a:alpha val="0"/>
                </a:srgbClr>
              </a:gs>
            </a:gsLst>
            <a:lin ang="2700000" scaled="1"/>
          </a:gradFill>
          <a:ln/>
        </p:spPr>
      </p:sp>
      <p:sp>
        <p:nvSpPr>
          <p:cNvPr id="4" name="Shape 1"/>
          <p:cNvSpPr/>
          <p:nvPr/>
        </p:nvSpPr>
        <p:spPr>
          <a:xfrm>
            <a:off x="838200" y="1266825"/>
            <a:ext cx="2571750" cy="381000"/>
          </a:xfrm>
          <a:custGeom>
            <a:avLst/>
            <a:gdLst/>
            <a:ahLst/>
            <a:cxnLst/>
            <a:rect l="l" t="t" r="r" b="b"/>
            <a:pathLst>
              <a:path w="2571750" h="381000">
                <a:moveTo>
                  <a:pt x="0" y="0"/>
                </a:moveTo>
                <a:lnTo>
                  <a:pt x="2571750" y="0"/>
                </a:lnTo>
                <a:lnTo>
                  <a:pt x="2571750" y="381000"/>
                </a:lnTo>
                <a:lnTo>
                  <a:pt x="0" y="381000"/>
                </a:lnTo>
                <a:lnTo>
                  <a:pt x="0" y="0"/>
                </a:lnTo>
                <a:close/>
              </a:path>
            </a:pathLst>
          </a:custGeom>
          <a:solidFill>
            <a:srgbClr val="D9A57C"/>
          </a:solidFill>
          <a:ln/>
        </p:spPr>
      </p:sp>
      <p:sp>
        <p:nvSpPr>
          <p:cNvPr id="5" name="Text 2"/>
          <p:cNvSpPr/>
          <p:nvPr/>
        </p:nvSpPr>
        <p:spPr>
          <a:xfrm>
            <a:off x="838200" y="1266825"/>
            <a:ext cx="2647950" cy="381000"/>
          </a:xfrm>
          <a:prstGeom prst="rect">
            <a:avLst/>
          </a:prstGeom>
          <a:noFill/>
          <a:ln/>
        </p:spPr>
        <p:txBody>
          <a:bodyPr wrap="square" lIns="190500" tIns="76200" rIns="190500" bIns="76200" rtlCol="0" anchor="ctr"/>
          <a:lstStyle/>
          <a:p>
            <a:pPr>
              <a:lnSpc>
                <a:spcPct val="130000"/>
              </a:lnSpc>
            </a:pPr>
            <a:r>
              <a:rPr lang="en-US" sz="1200" b="1" spc="120" kern="0" dirty="0">
                <a:solidFill>
                  <a:srgbClr val="F8F7F4"/>
                </a:solidFill>
                <a:latin typeface="Quattrocento Sans" pitchFamily="34" charset="0"/>
                <a:ea typeface="Quattrocento Sans" pitchFamily="34" charset="-122"/>
                <a:cs typeface="Quattrocento Sans" pitchFamily="34" charset="-120"/>
              </a:rPr>
              <a:t>ACADEMIC FOCUS COURSE</a:t>
            </a:r>
            <a:endParaRPr lang="en-US" sz="1600" dirty="0"/>
          </a:p>
        </p:txBody>
      </p:sp>
      <p:sp>
        <p:nvSpPr>
          <p:cNvPr id="6" name="Text 3"/>
          <p:cNvSpPr/>
          <p:nvPr/>
        </p:nvSpPr>
        <p:spPr>
          <a:xfrm>
            <a:off x="838200" y="1876425"/>
            <a:ext cx="6743700" cy="1714500"/>
          </a:xfrm>
          <a:prstGeom prst="rect">
            <a:avLst/>
          </a:prstGeom>
          <a:noFill/>
          <a:ln/>
        </p:spPr>
        <p:txBody>
          <a:bodyPr wrap="square" lIns="0" tIns="0" rIns="0" bIns="0" rtlCol="0" anchor="ctr"/>
          <a:lstStyle/>
          <a:p>
            <a:pPr>
              <a:lnSpc>
                <a:spcPct val="100000"/>
              </a:lnSpc>
            </a:pPr>
            <a:r>
              <a:rPr lang="en-US" sz="5400" b="1" dirty="0">
                <a:solidFill>
                  <a:srgbClr val="F8F7F4"/>
                </a:solidFill>
                <a:latin typeface="Liter" pitchFamily="34" charset="0"/>
                <a:ea typeface="Liter" pitchFamily="34" charset="-122"/>
                <a:cs typeface="Liter" pitchFamily="34" charset="-120"/>
              </a:rPr>
              <a:t>Managing Digital</a:t>
            </a:r>
            <a:endParaRPr lang="en-US" sz="1600" dirty="0"/>
          </a:p>
          <a:p>
            <a:pPr>
              <a:lnSpc>
                <a:spcPct val="100000"/>
              </a:lnSpc>
            </a:pPr>
            <a:r>
              <a:rPr lang="en-US" sz="5400" b="1" dirty="0">
                <a:solidFill>
                  <a:srgbClr val="F8F7F4"/>
                </a:solidFill>
                <a:latin typeface="Liter" pitchFamily="34" charset="0"/>
                <a:ea typeface="Liter" pitchFamily="34" charset="-122"/>
                <a:cs typeface="Liter" pitchFamily="34" charset="-120"/>
              </a:rPr>
              <a:t>Distractions</a:t>
            </a:r>
            <a:endParaRPr lang="en-US" sz="1600" dirty="0"/>
          </a:p>
        </p:txBody>
      </p:sp>
      <p:sp>
        <p:nvSpPr>
          <p:cNvPr id="7" name="Text 4"/>
          <p:cNvSpPr/>
          <p:nvPr/>
        </p:nvSpPr>
        <p:spPr>
          <a:xfrm>
            <a:off x="838200" y="3819525"/>
            <a:ext cx="6515100" cy="742950"/>
          </a:xfrm>
          <a:prstGeom prst="rect">
            <a:avLst/>
          </a:prstGeom>
          <a:noFill/>
          <a:ln/>
        </p:spPr>
        <p:txBody>
          <a:bodyPr wrap="square" lIns="0" tIns="0" rIns="0" bIns="0" rtlCol="0" anchor="ctr"/>
          <a:lstStyle/>
          <a:p>
            <a:pPr>
              <a:lnSpc>
                <a:spcPct val="140000"/>
              </a:lnSpc>
            </a:pPr>
            <a:r>
              <a:rPr lang="en-US" sz="1800" dirty="0">
                <a:solidFill>
                  <a:srgbClr val="F8F7F4">
                    <a:alpha val="90000"/>
                  </a:srgbClr>
                </a:solidFill>
                <a:latin typeface="Quattrocento Sans" pitchFamily="34" charset="0"/>
                <a:ea typeface="Quattrocento Sans" pitchFamily="34" charset="-122"/>
                <a:cs typeface="Quattrocento Sans" pitchFamily="34" charset="-120"/>
              </a:rPr>
              <a:t>Regain Control of Your Attention and Transform Your Learning Experience</a:t>
            </a:r>
            <a:endParaRPr lang="en-US" sz="1600" dirty="0"/>
          </a:p>
        </p:txBody>
      </p:sp>
      <p:sp>
        <p:nvSpPr>
          <p:cNvPr id="8" name="Shape 5"/>
          <p:cNvSpPr/>
          <p:nvPr/>
        </p:nvSpPr>
        <p:spPr>
          <a:xfrm>
            <a:off x="862013" y="5362575"/>
            <a:ext cx="190500" cy="190500"/>
          </a:xfrm>
          <a:custGeom>
            <a:avLst/>
            <a:gdLst/>
            <a:ahLst/>
            <a:cxnLst/>
            <a:rect l="l" t="t" r="r" b="b"/>
            <a:pathLst>
              <a:path w="190500" h="190500">
                <a:moveTo>
                  <a:pt x="95250" y="0"/>
                </a:moveTo>
                <a:cubicBezTo>
                  <a:pt x="147820" y="0"/>
                  <a:pt x="190500" y="42680"/>
                  <a:pt x="190500" y="95250"/>
                </a:cubicBezTo>
                <a:cubicBezTo>
                  <a:pt x="190500" y="147820"/>
                  <a:pt x="147820" y="190500"/>
                  <a:pt x="95250" y="190500"/>
                </a:cubicBezTo>
                <a:cubicBezTo>
                  <a:pt x="42680" y="190500"/>
                  <a:pt x="0" y="147820"/>
                  <a:pt x="0" y="95250"/>
                </a:cubicBezTo>
                <a:cubicBezTo>
                  <a:pt x="0" y="42680"/>
                  <a:pt x="42680" y="0"/>
                  <a:pt x="95250" y="0"/>
                </a:cubicBezTo>
                <a:close/>
                <a:moveTo>
                  <a:pt x="86320" y="44648"/>
                </a:moveTo>
                <a:lnTo>
                  <a:pt x="86320" y="95250"/>
                </a:lnTo>
                <a:cubicBezTo>
                  <a:pt x="86320" y="98227"/>
                  <a:pt x="87809" y="101017"/>
                  <a:pt x="90301" y="102691"/>
                </a:cubicBezTo>
                <a:lnTo>
                  <a:pt x="126020" y="126504"/>
                </a:lnTo>
                <a:cubicBezTo>
                  <a:pt x="130113" y="129257"/>
                  <a:pt x="135657" y="128141"/>
                  <a:pt x="138410" y="124011"/>
                </a:cubicBezTo>
                <a:cubicBezTo>
                  <a:pt x="141163" y="119881"/>
                  <a:pt x="140047" y="114374"/>
                  <a:pt x="135917" y="111621"/>
                </a:cubicBezTo>
                <a:lnTo>
                  <a:pt x="104180" y="90488"/>
                </a:lnTo>
                <a:lnTo>
                  <a:pt x="104180" y="44648"/>
                </a:lnTo>
                <a:cubicBezTo>
                  <a:pt x="104180" y="39700"/>
                  <a:pt x="100199" y="35719"/>
                  <a:pt x="95250" y="35719"/>
                </a:cubicBezTo>
                <a:cubicBezTo>
                  <a:pt x="90301" y="35719"/>
                  <a:pt x="86320" y="39700"/>
                  <a:pt x="86320" y="44648"/>
                </a:cubicBezTo>
                <a:close/>
              </a:path>
            </a:pathLst>
          </a:custGeom>
          <a:solidFill>
            <a:srgbClr val="F8F7F4">
              <a:alpha val="80000"/>
            </a:srgbClr>
          </a:solidFill>
          <a:ln/>
        </p:spPr>
      </p:sp>
      <p:sp>
        <p:nvSpPr>
          <p:cNvPr id="9" name="Text 6"/>
          <p:cNvSpPr/>
          <p:nvPr/>
        </p:nvSpPr>
        <p:spPr>
          <a:xfrm>
            <a:off x="1190625" y="5324475"/>
            <a:ext cx="1162050" cy="266700"/>
          </a:xfrm>
          <a:prstGeom prst="rect">
            <a:avLst/>
          </a:prstGeom>
          <a:noFill/>
          <a:ln/>
        </p:spPr>
        <p:txBody>
          <a:bodyPr wrap="square" lIns="0" tIns="0" rIns="0" bIns="0" rtlCol="0" anchor="ctr"/>
          <a:lstStyle/>
          <a:p>
            <a:pPr>
              <a:lnSpc>
                <a:spcPct val="130000"/>
              </a:lnSpc>
            </a:pPr>
            <a:r>
              <a:rPr lang="en-US" sz="1350" dirty="0">
                <a:solidFill>
                  <a:srgbClr val="F8F7F4">
                    <a:alpha val="80000"/>
                  </a:srgbClr>
                </a:solidFill>
                <a:latin typeface="Quattrocento Sans" pitchFamily="34" charset="0"/>
                <a:ea typeface="Quattrocento Sans" pitchFamily="34" charset="-122"/>
                <a:cs typeface="Quattrocento Sans" pitchFamily="34" charset="-120"/>
              </a:rPr>
              <a:t>24 Hours Total</a:t>
            </a:r>
            <a:endParaRPr lang="en-US" sz="1600" dirty="0"/>
          </a:p>
        </p:txBody>
      </p:sp>
      <p:sp>
        <p:nvSpPr>
          <p:cNvPr id="10" name="Shape 7"/>
          <p:cNvSpPr/>
          <p:nvPr/>
        </p:nvSpPr>
        <p:spPr>
          <a:xfrm>
            <a:off x="2492078" y="5343525"/>
            <a:ext cx="9525" cy="228600"/>
          </a:xfrm>
          <a:custGeom>
            <a:avLst/>
            <a:gdLst/>
            <a:ahLst/>
            <a:cxnLst/>
            <a:rect l="l" t="t" r="r" b="b"/>
            <a:pathLst>
              <a:path w="9525" h="228600">
                <a:moveTo>
                  <a:pt x="0" y="0"/>
                </a:moveTo>
                <a:lnTo>
                  <a:pt x="9525" y="0"/>
                </a:lnTo>
                <a:lnTo>
                  <a:pt x="9525" y="228600"/>
                </a:lnTo>
                <a:lnTo>
                  <a:pt x="0" y="228600"/>
                </a:lnTo>
                <a:lnTo>
                  <a:pt x="0" y="0"/>
                </a:lnTo>
                <a:close/>
              </a:path>
            </a:pathLst>
          </a:custGeom>
          <a:solidFill>
            <a:srgbClr val="F8F7F4">
              <a:alpha val="40000"/>
            </a:srgbClr>
          </a:solidFill>
          <a:ln/>
        </p:spPr>
      </p:sp>
      <p:sp>
        <p:nvSpPr>
          <p:cNvPr id="11" name="Shape 8"/>
          <p:cNvSpPr/>
          <p:nvPr/>
        </p:nvSpPr>
        <p:spPr>
          <a:xfrm>
            <a:off x="2754015" y="5362575"/>
            <a:ext cx="190500" cy="190500"/>
          </a:xfrm>
          <a:custGeom>
            <a:avLst/>
            <a:gdLst/>
            <a:ahLst/>
            <a:cxnLst/>
            <a:rect l="l" t="t" r="r" b="b"/>
            <a:pathLst>
              <a:path w="190500" h="190500">
                <a:moveTo>
                  <a:pt x="95250" y="52574"/>
                </a:moveTo>
                <a:lnTo>
                  <a:pt x="95250" y="167655"/>
                </a:lnTo>
                <a:lnTo>
                  <a:pt x="95436" y="167580"/>
                </a:lnTo>
                <a:cubicBezTo>
                  <a:pt x="115751" y="159134"/>
                  <a:pt x="137554" y="154781"/>
                  <a:pt x="159544" y="154781"/>
                </a:cubicBezTo>
                <a:lnTo>
                  <a:pt x="166688" y="154781"/>
                </a:lnTo>
                <a:lnTo>
                  <a:pt x="166688" y="35719"/>
                </a:lnTo>
                <a:lnTo>
                  <a:pt x="159544" y="35719"/>
                </a:lnTo>
                <a:cubicBezTo>
                  <a:pt x="143842" y="35719"/>
                  <a:pt x="128253" y="38844"/>
                  <a:pt x="113742" y="44872"/>
                </a:cubicBezTo>
                <a:cubicBezTo>
                  <a:pt x="107491" y="47476"/>
                  <a:pt x="101315" y="50043"/>
                  <a:pt x="95250" y="52574"/>
                </a:cubicBezTo>
                <a:close/>
                <a:moveTo>
                  <a:pt x="85911" y="22882"/>
                </a:moveTo>
                <a:lnTo>
                  <a:pt x="95250" y="26789"/>
                </a:lnTo>
                <a:lnTo>
                  <a:pt x="104589" y="22882"/>
                </a:lnTo>
                <a:cubicBezTo>
                  <a:pt x="122002" y="15627"/>
                  <a:pt x="140680" y="11906"/>
                  <a:pt x="159544" y="11906"/>
                </a:cubicBezTo>
                <a:lnTo>
                  <a:pt x="172641" y="11906"/>
                </a:lnTo>
                <a:cubicBezTo>
                  <a:pt x="182500" y="11906"/>
                  <a:pt x="190500" y="19906"/>
                  <a:pt x="190500" y="29766"/>
                </a:cubicBezTo>
                <a:lnTo>
                  <a:pt x="190500" y="160734"/>
                </a:lnTo>
                <a:cubicBezTo>
                  <a:pt x="190500" y="170594"/>
                  <a:pt x="182500" y="178594"/>
                  <a:pt x="172641" y="178594"/>
                </a:cubicBezTo>
                <a:lnTo>
                  <a:pt x="159544" y="178594"/>
                </a:lnTo>
                <a:cubicBezTo>
                  <a:pt x="140680" y="178594"/>
                  <a:pt x="122002" y="182314"/>
                  <a:pt x="104589" y="189570"/>
                </a:cubicBezTo>
                <a:lnTo>
                  <a:pt x="99826" y="191542"/>
                </a:lnTo>
                <a:cubicBezTo>
                  <a:pt x="96887" y="192770"/>
                  <a:pt x="93613" y="192770"/>
                  <a:pt x="90674" y="191542"/>
                </a:cubicBezTo>
                <a:lnTo>
                  <a:pt x="85911" y="189570"/>
                </a:lnTo>
                <a:cubicBezTo>
                  <a:pt x="68498" y="182314"/>
                  <a:pt x="49820" y="178594"/>
                  <a:pt x="30956" y="178594"/>
                </a:cubicBezTo>
                <a:lnTo>
                  <a:pt x="17859" y="178594"/>
                </a:lnTo>
                <a:cubicBezTo>
                  <a:pt x="8000" y="178594"/>
                  <a:pt x="0" y="170594"/>
                  <a:pt x="0" y="160734"/>
                </a:cubicBezTo>
                <a:lnTo>
                  <a:pt x="0" y="29766"/>
                </a:lnTo>
                <a:cubicBezTo>
                  <a:pt x="0" y="19906"/>
                  <a:pt x="8000" y="11906"/>
                  <a:pt x="17859" y="11906"/>
                </a:cubicBezTo>
                <a:lnTo>
                  <a:pt x="30956" y="11906"/>
                </a:lnTo>
                <a:cubicBezTo>
                  <a:pt x="49820" y="11906"/>
                  <a:pt x="68498" y="15627"/>
                  <a:pt x="85911" y="22882"/>
                </a:cubicBezTo>
                <a:close/>
              </a:path>
            </a:pathLst>
          </a:custGeom>
          <a:solidFill>
            <a:srgbClr val="F8F7F4">
              <a:alpha val="80000"/>
            </a:srgbClr>
          </a:solidFill>
          <a:ln/>
        </p:spPr>
      </p:sp>
      <p:sp>
        <p:nvSpPr>
          <p:cNvPr id="12" name="Text 9"/>
          <p:cNvSpPr/>
          <p:nvPr/>
        </p:nvSpPr>
        <p:spPr>
          <a:xfrm>
            <a:off x="3082628" y="5324475"/>
            <a:ext cx="1209675" cy="266700"/>
          </a:xfrm>
          <a:prstGeom prst="rect">
            <a:avLst/>
          </a:prstGeom>
          <a:noFill/>
          <a:ln/>
        </p:spPr>
        <p:txBody>
          <a:bodyPr wrap="square" lIns="0" tIns="0" rIns="0" bIns="0" rtlCol="0" anchor="ctr"/>
          <a:lstStyle/>
          <a:p>
            <a:pPr>
              <a:lnSpc>
                <a:spcPct val="130000"/>
              </a:lnSpc>
            </a:pPr>
            <a:r>
              <a:rPr lang="en-US" sz="1350" dirty="0">
                <a:solidFill>
                  <a:srgbClr val="F8F7F4">
                    <a:alpha val="80000"/>
                  </a:srgbClr>
                </a:solidFill>
                <a:latin typeface="Quattrocento Sans" pitchFamily="34" charset="0"/>
                <a:ea typeface="Quattrocento Sans" pitchFamily="34" charset="-122"/>
                <a:cs typeface="Quattrocento Sans" pitchFamily="34" charset="-120"/>
              </a:rPr>
              <a:t>3 Core Lessons</a:t>
            </a:r>
            <a:endParaRPr lang="en-US" sz="1600" dirty="0"/>
          </a:p>
        </p:txBody>
      </p:sp>
      <p:sp>
        <p:nvSpPr>
          <p:cNvPr id="13" name="Shape 10"/>
          <p:cNvSpPr/>
          <p:nvPr/>
        </p:nvSpPr>
        <p:spPr>
          <a:xfrm>
            <a:off x="4431506" y="5343525"/>
            <a:ext cx="9525" cy="228600"/>
          </a:xfrm>
          <a:custGeom>
            <a:avLst/>
            <a:gdLst/>
            <a:ahLst/>
            <a:cxnLst/>
            <a:rect l="l" t="t" r="r" b="b"/>
            <a:pathLst>
              <a:path w="9525" h="228600">
                <a:moveTo>
                  <a:pt x="0" y="0"/>
                </a:moveTo>
                <a:lnTo>
                  <a:pt x="9525" y="0"/>
                </a:lnTo>
                <a:lnTo>
                  <a:pt x="9525" y="228600"/>
                </a:lnTo>
                <a:lnTo>
                  <a:pt x="0" y="228600"/>
                </a:lnTo>
                <a:lnTo>
                  <a:pt x="0" y="0"/>
                </a:lnTo>
                <a:close/>
              </a:path>
            </a:pathLst>
          </a:custGeom>
          <a:solidFill>
            <a:srgbClr val="F8F7F4">
              <a:alpha val="40000"/>
            </a:srgbClr>
          </a:solidFill>
          <a:ln/>
        </p:spPr>
      </p:sp>
      <p:sp>
        <p:nvSpPr>
          <p:cNvPr id="14" name="Shape 11"/>
          <p:cNvSpPr/>
          <p:nvPr/>
        </p:nvSpPr>
        <p:spPr>
          <a:xfrm>
            <a:off x="4705350" y="5362575"/>
            <a:ext cx="166688" cy="190500"/>
          </a:xfrm>
          <a:custGeom>
            <a:avLst/>
            <a:gdLst/>
            <a:ahLst/>
            <a:cxnLst/>
            <a:rect l="l" t="t" r="r" b="b"/>
            <a:pathLst>
              <a:path w="166688" h="190500">
                <a:moveTo>
                  <a:pt x="89781" y="-4837"/>
                </a:moveTo>
                <a:cubicBezTo>
                  <a:pt x="85539" y="-5693"/>
                  <a:pt x="81186" y="-5693"/>
                  <a:pt x="76944" y="-4837"/>
                </a:cubicBezTo>
                <a:lnTo>
                  <a:pt x="7181" y="9116"/>
                </a:lnTo>
                <a:cubicBezTo>
                  <a:pt x="3014" y="9934"/>
                  <a:pt x="0" y="13618"/>
                  <a:pt x="0" y="17859"/>
                </a:cubicBezTo>
                <a:cubicBezTo>
                  <a:pt x="0" y="21692"/>
                  <a:pt x="2418" y="25040"/>
                  <a:pt x="5953" y="26268"/>
                </a:cubicBezTo>
                <a:lnTo>
                  <a:pt x="5953" y="53578"/>
                </a:lnTo>
                <a:lnTo>
                  <a:pt x="112" y="82823"/>
                </a:lnTo>
                <a:cubicBezTo>
                  <a:pt x="37" y="83158"/>
                  <a:pt x="0" y="83530"/>
                  <a:pt x="0" y="83902"/>
                </a:cubicBezTo>
                <a:cubicBezTo>
                  <a:pt x="0" y="86878"/>
                  <a:pt x="2418" y="89334"/>
                  <a:pt x="5432" y="89334"/>
                </a:cubicBezTo>
                <a:lnTo>
                  <a:pt x="18417" y="89334"/>
                </a:lnTo>
                <a:cubicBezTo>
                  <a:pt x="21394" y="89334"/>
                  <a:pt x="23850" y="86916"/>
                  <a:pt x="23850" y="83902"/>
                </a:cubicBezTo>
                <a:cubicBezTo>
                  <a:pt x="23850" y="83530"/>
                  <a:pt x="23812" y="83195"/>
                  <a:pt x="23738" y="82823"/>
                </a:cubicBezTo>
                <a:lnTo>
                  <a:pt x="17859" y="53578"/>
                </a:lnTo>
                <a:lnTo>
                  <a:pt x="17859" y="28761"/>
                </a:lnTo>
                <a:lnTo>
                  <a:pt x="35719" y="32333"/>
                </a:lnTo>
                <a:lnTo>
                  <a:pt x="35719" y="53578"/>
                </a:lnTo>
                <a:cubicBezTo>
                  <a:pt x="35719" y="79883"/>
                  <a:pt x="57038" y="101203"/>
                  <a:pt x="83344" y="101203"/>
                </a:cubicBezTo>
                <a:cubicBezTo>
                  <a:pt x="109649" y="101203"/>
                  <a:pt x="130969" y="79883"/>
                  <a:pt x="130969" y="53578"/>
                </a:cubicBezTo>
                <a:lnTo>
                  <a:pt x="130969" y="32333"/>
                </a:lnTo>
                <a:lnTo>
                  <a:pt x="159507" y="26640"/>
                </a:lnTo>
                <a:cubicBezTo>
                  <a:pt x="163674" y="25784"/>
                  <a:pt x="166688" y="22101"/>
                  <a:pt x="166688" y="17859"/>
                </a:cubicBezTo>
                <a:cubicBezTo>
                  <a:pt x="166688" y="13618"/>
                  <a:pt x="163674" y="9934"/>
                  <a:pt x="159507" y="9116"/>
                </a:cubicBezTo>
                <a:lnTo>
                  <a:pt x="89781" y="-4837"/>
                </a:lnTo>
                <a:close/>
                <a:moveTo>
                  <a:pt x="83344" y="83344"/>
                </a:moveTo>
                <a:cubicBezTo>
                  <a:pt x="66898" y="83344"/>
                  <a:pt x="53578" y="70024"/>
                  <a:pt x="53578" y="53578"/>
                </a:cubicBezTo>
                <a:lnTo>
                  <a:pt x="113109" y="53578"/>
                </a:lnTo>
                <a:cubicBezTo>
                  <a:pt x="113109" y="70024"/>
                  <a:pt x="99789" y="83344"/>
                  <a:pt x="83344" y="83344"/>
                </a:cubicBezTo>
                <a:close/>
                <a:moveTo>
                  <a:pt x="44686" y="119100"/>
                </a:moveTo>
                <a:cubicBezTo>
                  <a:pt x="21841" y="129592"/>
                  <a:pt x="5953" y="152660"/>
                  <a:pt x="5953" y="179450"/>
                </a:cubicBezTo>
                <a:cubicBezTo>
                  <a:pt x="5953" y="185551"/>
                  <a:pt x="10902" y="190500"/>
                  <a:pt x="17004" y="190500"/>
                </a:cubicBezTo>
                <a:lnTo>
                  <a:pt x="74414" y="190500"/>
                </a:lnTo>
                <a:lnTo>
                  <a:pt x="74414" y="136178"/>
                </a:lnTo>
                <a:lnTo>
                  <a:pt x="53057" y="120179"/>
                </a:lnTo>
                <a:cubicBezTo>
                  <a:pt x="50639" y="118356"/>
                  <a:pt x="47402" y="117872"/>
                  <a:pt x="44648" y="119137"/>
                </a:cubicBezTo>
                <a:close/>
                <a:moveTo>
                  <a:pt x="92273" y="190500"/>
                </a:moveTo>
                <a:lnTo>
                  <a:pt x="149684" y="190500"/>
                </a:lnTo>
                <a:cubicBezTo>
                  <a:pt x="155786" y="190500"/>
                  <a:pt x="160734" y="185551"/>
                  <a:pt x="160734" y="179450"/>
                </a:cubicBezTo>
                <a:cubicBezTo>
                  <a:pt x="160734" y="152660"/>
                  <a:pt x="144847" y="129592"/>
                  <a:pt x="122002" y="119137"/>
                </a:cubicBezTo>
                <a:cubicBezTo>
                  <a:pt x="119249" y="117872"/>
                  <a:pt x="116012" y="118356"/>
                  <a:pt x="113593" y="120179"/>
                </a:cubicBezTo>
                <a:lnTo>
                  <a:pt x="92236" y="136178"/>
                </a:lnTo>
                <a:lnTo>
                  <a:pt x="92236" y="190500"/>
                </a:lnTo>
                <a:close/>
              </a:path>
            </a:pathLst>
          </a:custGeom>
          <a:solidFill>
            <a:srgbClr val="F8F7F4">
              <a:alpha val="80000"/>
            </a:srgbClr>
          </a:solidFill>
          <a:ln/>
        </p:spPr>
      </p:sp>
      <p:sp>
        <p:nvSpPr>
          <p:cNvPr id="15" name="Text 12"/>
          <p:cNvSpPr/>
          <p:nvPr/>
        </p:nvSpPr>
        <p:spPr>
          <a:xfrm>
            <a:off x="5022056" y="5324475"/>
            <a:ext cx="1562100" cy="266700"/>
          </a:xfrm>
          <a:prstGeom prst="rect">
            <a:avLst/>
          </a:prstGeom>
          <a:noFill/>
          <a:ln/>
        </p:spPr>
        <p:txBody>
          <a:bodyPr wrap="square" lIns="0" tIns="0" rIns="0" bIns="0" rtlCol="0" anchor="ctr"/>
          <a:lstStyle/>
          <a:p>
            <a:pPr>
              <a:lnSpc>
                <a:spcPct val="130000"/>
              </a:lnSpc>
            </a:pPr>
            <a:r>
              <a:rPr lang="en-US" sz="1350" dirty="0">
                <a:solidFill>
                  <a:srgbClr val="F8F7F4">
                    <a:alpha val="80000"/>
                  </a:srgbClr>
                </a:solidFill>
                <a:latin typeface="Quattrocento Sans" pitchFamily="34" charset="0"/>
                <a:ea typeface="Quattrocento Sans" pitchFamily="34" charset="-122"/>
                <a:cs typeface="Quattrocento Sans" pitchFamily="34" charset="-120"/>
              </a:rPr>
              <a:t>Self-Paced Learning</a:t>
            </a:r>
            <a:endParaRPr lang="en-US" sz="1600" dirty="0"/>
          </a:p>
        </p:txBody>
      </p:sp>
    </p:spTree>
  </p:cSld>
  <p:clrMapOvr>
    <a:masterClrMapping/>
  </p:clrMapOvr>
  <p:transition>
    <p:fade/>
    <p:spd val="med"/>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67783" y="367783"/>
            <a:ext cx="11529991" cy="220670"/>
          </a:xfrm>
          <a:prstGeom prst="rect">
            <a:avLst/>
          </a:prstGeom>
          <a:noFill/>
          <a:ln/>
        </p:spPr>
        <p:txBody>
          <a:bodyPr wrap="square" lIns="0" tIns="0" rIns="0" bIns="0" rtlCol="0" anchor="ctr"/>
          <a:lstStyle/>
          <a:p>
            <a:pPr>
              <a:lnSpc>
                <a:spcPct val="120000"/>
              </a:lnSpc>
            </a:pPr>
            <a:r>
              <a:rPr lang="en-US" sz="1158" b="1" spc="116" kern="0" dirty="0">
                <a:solidFill>
                  <a:srgbClr val="D9A57C"/>
                </a:solidFill>
                <a:latin typeface="Quattrocento Sans" pitchFamily="34" charset="0"/>
                <a:ea typeface="Quattrocento Sans" pitchFamily="34" charset="-122"/>
                <a:cs typeface="Quattrocento Sans" pitchFamily="34" charset="-120"/>
              </a:rPr>
              <a:t>LESSON 2.2 &amp; 2.3</a:t>
            </a:r>
            <a:endParaRPr lang="en-US" sz="1600" dirty="0"/>
          </a:p>
        </p:txBody>
      </p:sp>
      <p:sp>
        <p:nvSpPr>
          <p:cNvPr id="3" name="Text 1"/>
          <p:cNvSpPr/>
          <p:nvPr/>
        </p:nvSpPr>
        <p:spPr>
          <a:xfrm>
            <a:off x="367783" y="625231"/>
            <a:ext cx="11594353" cy="331005"/>
          </a:xfrm>
          <a:prstGeom prst="rect">
            <a:avLst/>
          </a:prstGeom>
          <a:noFill/>
          <a:ln/>
        </p:spPr>
        <p:txBody>
          <a:bodyPr wrap="square" lIns="0" tIns="0" rIns="0" bIns="0" rtlCol="0" anchor="ctr"/>
          <a:lstStyle/>
          <a:p>
            <a:pPr>
              <a:lnSpc>
                <a:spcPct val="100000"/>
              </a:lnSpc>
            </a:pPr>
            <a:r>
              <a:rPr lang="en-US" sz="2172" b="1" dirty="0">
                <a:solidFill>
                  <a:srgbClr val="5A7D7C"/>
                </a:solidFill>
                <a:latin typeface="Liter" pitchFamily="34" charset="0"/>
                <a:ea typeface="Liter" pitchFamily="34" charset="-122"/>
                <a:cs typeface="Liter" pitchFamily="34" charset="-120"/>
              </a:rPr>
              <a:t>Practical Focus Techniques &amp; Digital Boundaries</a:t>
            </a:r>
            <a:endParaRPr lang="en-US" sz="1600" dirty="0"/>
          </a:p>
        </p:txBody>
      </p:sp>
      <p:sp>
        <p:nvSpPr>
          <p:cNvPr id="4" name="Text 2"/>
          <p:cNvSpPr/>
          <p:nvPr/>
        </p:nvSpPr>
        <p:spPr>
          <a:xfrm>
            <a:off x="367783" y="993014"/>
            <a:ext cx="11529991" cy="220670"/>
          </a:xfrm>
          <a:prstGeom prst="rect">
            <a:avLst/>
          </a:prstGeom>
          <a:noFill/>
          <a:ln/>
        </p:spPr>
        <p:txBody>
          <a:bodyPr wrap="square" lIns="0" tIns="0" rIns="0" bIns="0" rtlCol="0" anchor="ctr"/>
          <a:lstStyle/>
          <a:p>
            <a:pPr>
              <a:lnSpc>
                <a:spcPct val="120000"/>
              </a:lnSpc>
            </a:pPr>
            <a:r>
              <a:rPr lang="en-US" sz="1158" dirty="0">
                <a:solidFill>
                  <a:srgbClr val="3D3D3D">
                    <a:alpha val="70000"/>
                  </a:srgbClr>
                </a:solidFill>
                <a:latin typeface="Quattrocento Sans" pitchFamily="34" charset="0"/>
                <a:ea typeface="Quattrocento Sans" pitchFamily="34" charset="-122"/>
                <a:cs typeface="Quattrocento Sans" pitchFamily="34" charset="-120"/>
              </a:rPr>
              <a:t>Apply proven methods to study more effectively in shorter periods</a:t>
            </a:r>
            <a:endParaRPr lang="en-US" sz="1600" dirty="0"/>
          </a:p>
        </p:txBody>
      </p:sp>
      <p:sp>
        <p:nvSpPr>
          <p:cNvPr id="5" name="Shape 3"/>
          <p:cNvSpPr/>
          <p:nvPr/>
        </p:nvSpPr>
        <p:spPr>
          <a:xfrm>
            <a:off x="386172" y="1287240"/>
            <a:ext cx="3705412" cy="2280253"/>
          </a:xfrm>
          <a:custGeom>
            <a:avLst/>
            <a:gdLst/>
            <a:ahLst/>
            <a:cxnLst/>
            <a:rect l="l" t="t" r="r" b="b"/>
            <a:pathLst>
              <a:path w="3705412" h="2280253">
                <a:moveTo>
                  <a:pt x="36778" y="0"/>
                </a:moveTo>
                <a:lnTo>
                  <a:pt x="3595070" y="0"/>
                </a:lnTo>
                <a:cubicBezTo>
                  <a:pt x="3656010" y="0"/>
                  <a:pt x="3705412" y="49402"/>
                  <a:pt x="3705412" y="110341"/>
                </a:cubicBezTo>
                <a:lnTo>
                  <a:pt x="3705412" y="2169912"/>
                </a:lnTo>
                <a:cubicBezTo>
                  <a:pt x="3705412" y="2230852"/>
                  <a:pt x="3656010" y="2280253"/>
                  <a:pt x="3595070" y="2280253"/>
                </a:cubicBezTo>
                <a:lnTo>
                  <a:pt x="36778" y="2280253"/>
                </a:lnTo>
                <a:cubicBezTo>
                  <a:pt x="16466" y="2280253"/>
                  <a:pt x="0" y="2263787"/>
                  <a:pt x="0" y="2243475"/>
                </a:cubicBezTo>
                <a:lnTo>
                  <a:pt x="0" y="36778"/>
                </a:lnTo>
                <a:cubicBezTo>
                  <a:pt x="0" y="16480"/>
                  <a:pt x="16480" y="0"/>
                  <a:pt x="36778" y="0"/>
                </a:cubicBezTo>
                <a:close/>
              </a:path>
            </a:pathLst>
          </a:custGeom>
          <a:solidFill>
            <a:srgbClr val="FFFFFF"/>
          </a:solidFill>
          <a:ln/>
          <a:effectLst>
            <a:outerShdw sx="100000" sy="100000" kx="0" ky="0" algn="bl" rotWithShape="0" blurRad="55167" dist="36778" dir="5400000">
              <a:srgbClr val="000000">
                <a:alpha val="10196"/>
              </a:srgbClr>
            </a:outerShdw>
          </a:effectLst>
        </p:spPr>
      </p:sp>
      <p:sp>
        <p:nvSpPr>
          <p:cNvPr id="6" name="Shape 4"/>
          <p:cNvSpPr/>
          <p:nvPr/>
        </p:nvSpPr>
        <p:spPr>
          <a:xfrm>
            <a:off x="386172" y="1287240"/>
            <a:ext cx="36778" cy="2280253"/>
          </a:xfrm>
          <a:custGeom>
            <a:avLst/>
            <a:gdLst/>
            <a:ahLst/>
            <a:cxnLst/>
            <a:rect l="l" t="t" r="r" b="b"/>
            <a:pathLst>
              <a:path w="36778" h="2280253">
                <a:moveTo>
                  <a:pt x="36778" y="0"/>
                </a:moveTo>
                <a:lnTo>
                  <a:pt x="36778" y="0"/>
                </a:lnTo>
                <a:lnTo>
                  <a:pt x="36778" y="2280253"/>
                </a:lnTo>
                <a:lnTo>
                  <a:pt x="36778" y="2280253"/>
                </a:lnTo>
                <a:cubicBezTo>
                  <a:pt x="16466" y="2280253"/>
                  <a:pt x="0" y="2263787"/>
                  <a:pt x="0" y="2243475"/>
                </a:cubicBezTo>
                <a:lnTo>
                  <a:pt x="0" y="36778"/>
                </a:lnTo>
                <a:cubicBezTo>
                  <a:pt x="0" y="16480"/>
                  <a:pt x="16480" y="0"/>
                  <a:pt x="36778" y="0"/>
                </a:cubicBezTo>
                <a:close/>
              </a:path>
            </a:pathLst>
          </a:custGeom>
          <a:solidFill>
            <a:srgbClr val="5A7D7C"/>
          </a:solidFill>
          <a:ln/>
        </p:spPr>
      </p:sp>
      <p:sp>
        <p:nvSpPr>
          <p:cNvPr id="7" name="Shape 5"/>
          <p:cNvSpPr/>
          <p:nvPr/>
        </p:nvSpPr>
        <p:spPr>
          <a:xfrm>
            <a:off x="514896" y="1397575"/>
            <a:ext cx="294226" cy="294226"/>
          </a:xfrm>
          <a:custGeom>
            <a:avLst/>
            <a:gdLst/>
            <a:ahLst/>
            <a:cxnLst/>
            <a:rect l="l" t="t" r="r" b="b"/>
            <a:pathLst>
              <a:path w="294226" h="294226">
                <a:moveTo>
                  <a:pt x="147113" y="0"/>
                </a:moveTo>
                <a:lnTo>
                  <a:pt x="147113" y="0"/>
                </a:lnTo>
                <a:cubicBezTo>
                  <a:pt x="228307" y="0"/>
                  <a:pt x="294226" y="65919"/>
                  <a:pt x="294226" y="147113"/>
                </a:cubicBezTo>
                <a:lnTo>
                  <a:pt x="294226" y="147113"/>
                </a:lnTo>
                <a:cubicBezTo>
                  <a:pt x="294226" y="228307"/>
                  <a:pt x="228307" y="294226"/>
                  <a:pt x="147113" y="294226"/>
                </a:cubicBezTo>
                <a:lnTo>
                  <a:pt x="147113" y="294226"/>
                </a:lnTo>
                <a:cubicBezTo>
                  <a:pt x="65919" y="294226"/>
                  <a:pt x="0" y="228307"/>
                  <a:pt x="0" y="147113"/>
                </a:cubicBezTo>
                <a:lnTo>
                  <a:pt x="0" y="147113"/>
                </a:lnTo>
                <a:cubicBezTo>
                  <a:pt x="0" y="65919"/>
                  <a:pt x="65919" y="0"/>
                  <a:pt x="147113" y="0"/>
                </a:cubicBezTo>
                <a:close/>
              </a:path>
            </a:pathLst>
          </a:custGeom>
          <a:solidFill>
            <a:srgbClr val="5A7D7C"/>
          </a:solidFill>
          <a:ln/>
        </p:spPr>
      </p:sp>
      <p:sp>
        <p:nvSpPr>
          <p:cNvPr id="8" name="Text 6"/>
          <p:cNvSpPr/>
          <p:nvPr/>
        </p:nvSpPr>
        <p:spPr>
          <a:xfrm>
            <a:off x="482715" y="1397575"/>
            <a:ext cx="358588" cy="294226"/>
          </a:xfrm>
          <a:prstGeom prst="rect">
            <a:avLst/>
          </a:prstGeom>
          <a:noFill/>
          <a:ln/>
        </p:spPr>
        <p:txBody>
          <a:bodyPr wrap="square" lIns="0" tIns="0" rIns="0" bIns="0" rtlCol="0" anchor="ctr"/>
          <a:lstStyle/>
          <a:p>
            <a:pPr algn="ctr">
              <a:lnSpc>
                <a:spcPct val="120000"/>
              </a:lnSpc>
            </a:pPr>
            <a:r>
              <a:rPr lang="en-US" sz="1014"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9" name="Text 7"/>
          <p:cNvSpPr/>
          <p:nvPr/>
        </p:nvSpPr>
        <p:spPr>
          <a:xfrm>
            <a:off x="882679" y="1434353"/>
            <a:ext cx="1507910" cy="220670"/>
          </a:xfrm>
          <a:prstGeom prst="rect">
            <a:avLst/>
          </a:prstGeom>
          <a:noFill/>
          <a:ln/>
        </p:spPr>
        <p:txBody>
          <a:bodyPr wrap="square" lIns="0" tIns="0" rIns="0" bIns="0" rtlCol="0" anchor="ctr"/>
          <a:lstStyle/>
          <a:p>
            <a:pPr>
              <a:lnSpc>
                <a:spcPct val="120000"/>
              </a:lnSpc>
            </a:pPr>
            <a:r>
              <a:rPr lang="en-US" sz="1158" b="1" dirty="0">
                <a:solidFill>
                  <a:srgbClr val="5A7D7C"/>
                </a:solidFill>
                <a:latin typeface="Liter" pitchFamily="34" charset="0"/>
                <a:ea typeface="Liter" pitchFamily="34" charset="-122"/>
                <a:cs typeface="Liter" pitchFamily="34" charset="-120"/>
              </a:rPr>
              <a:t>Focused Study Blocks</a:t>
            </a:r>
            <a:endParaRPr lang="en-US" sz="1600" dirty="0"/>
          </a:p>
        </p:txBody>
      </p:sp>
      <p:sp>
        <p:nvSpPr>
          <p:cNvPr id="10" name="Text 8"/>
          <p:cNvSpPr/>
          <p:nvPr/>
        </p:nvSpPr>
        <p:spPr>
          <a:xfrm>
            <a:off x="514896" y="1765357"/>
            <a:ext cx="3539910"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Pre-planned period for </a:t>
            </a:r>
            <a:pPr>
              <a:lnSpc>
                <a:spcPct val="120000"/>
              </a:lnSpc>
            </a:pPr>
            <a:r>
              <a:rPr lang="en-US" sz="1158" b="1" dirty="0">
                <a:solidFill>
                  <a:srgbClr val="3D3D3D">
                    <a:alpha val="80000"/>
                  </a:srgbClr>
                </a:solidFill>
                <a:latin typeface="Quattrocento Sans" pitchFamily="34" charset="0"/>
                <a:ea typeface="Quattrocento Sans" pitchFamily="34" charset="-122"/>
                <a:cs typeface="Quattrocento Sans" pitchFamily="34" charset="-120"/>
              </a:rPr>
              <a:t>one academic task only</a:t>
            </a:r>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a:t>
            </a:r>
            <a:endParaRPr lang="en-US" sz="1600" dirty="0"/>
          </a:p>
        </p:txBody>
      </p:sp>
      <p:sp>
        <p:nvSpPr>
          <p:cNvPr id="11" name="Shape 9"/>
          <p:cNvSpPr/>
          <p:nvPr/>
        </p:nvSpPr>
        <p:spPr>
          <a:xfrm>
            <a:off x="514896" y="2059584"/>
            <a:ext cx="3466353" cy="1103348"/>
          </a:xfrm>
          <a:custGeom>
            <a:avLst/>
            <a:gdLst/>
            <a:ahLst/>
            <a:cxnLst/>
            <a:rect l="l" t="t" r="r" b="b"/>
            <a:pathLst>
              <a:path w="3466353" h="1103348">
                <a:moveTo>
                  <a:pt x="73560" y="0"/>
                </a:moveTo>
                <a:lnTo>
                  <a:pt x="3392793" y="0"/>
                </a:lnTo>
                <a:cubicBezTo>
                  <a:pt x="3433419" y="0"/>
                  <a:pt x="3466353" y="32934"/>
                  <a:pt x="3466353" y="73560"/>
                </a:cubicBezTo>
                <a:lnTo>
                  <a:pt x="3466353" y="1029788"/>
                </a:lnTo>
                <a:cubicBezTo>
                  <a:pt x="3466353" y="1070414"/>
                  <a:pt x="3433419" y="1103348"/>
                  <a:pt x="3392793" y="1103348"/>
                </a:cubicBezTo>
                <a:lnTo>
                  <a:pt x="73560" y="1103348"/>
                </a:lnTo>
                <a:cubicBezTo>
                  <a:pt x="32934" y="1103348"/>
                  <a:pt x="0" y="1070414"/>
                  <a:pt x="0" y="1029788"/>
                </a:cubicBezTo>
                <a:lnTo>
                  <a:pt x="0" y="73560"/>
                </a:lnTo>
                <a:cubicBezTo>
                  <a:pt x="0" y="32934"/>
                  <a:pt x="32934" y="0"/>
                  <a:pt x="73560" y="0"/>
                </a:cubicBezTo>
                <a:close/>
              </a:path>
            </a:pathLst>
          </a:custGeom>
          <a:solidFill>
            <a:srgbClr val="5A7D7C">
              <a:alpha val="10196"/>
            </a:srgbClr>
          </a:solidFill>
          <a:ln/>
        </p:spPr>
      </p:sp>
      <p:sp>
        <p:nvSpPr>
          <p:cNvPr id="12" name="Text 10"/>
          <p:cNvSpPr/>
          <p:nvPr/>
        </p:nvSpPr>
        <p:spPr>
          <a:xfrm>
            <a:off x="588452" y="2133140"/>
            <a:ext cx="3392796" cy="220670"/>
          </a:xfrm>
          <a:prstGeom prst="rect">
            <a:avLst/>
          </a:prstGeom>
          <a:noFill/>
          <a:ln/>
        </p:spPr>
        <p:txBody>
          <a:bodyPr wrap="square" lIns="0" tIns="0" rIns="0" bIns="0" rtlCol="0" anchor="ctr"/>
          <a:lstStyle/>
          <a:p>
            <a:pPr>
              <a:lnSpc>
                <a:spcPct val="120000"/>
              </a:lnSpc>
            </a:pPr>
            <a:r>
              <a:rPr lang="en-US" sz="1158" b="1" dirty="0">
                <a:solidFill>
                  <a:srgbClr val="5A7D7C"/>
                </a:solidFill>
                <a:latin typeface="Quattrocento Sans" pitchFamily="34" charset="0"/>
                <a:ea typeface="Quattrocento Sans" pitchFamily="34" charset="-122"/>
                <a:cs typeface="Quattrocento Sans" pitchFamily="34" charset="-120"/>
              </a:rPr>
              <a:t>How it works:</a:t>
            </a:r>
            <a:endParaRPr lang="en-US" sz="1600" dirty="0"/>
          </a:p>
        </p:txBody>
      </p:sp>
      <p:sp>
        <p:nvSpPr>
          <p:cNvPr id="13" name="Text 11"/>
          <p:cNvSpPr/>
          <p:nvPr/>
        </p:nvSpPr>
        <p:spPr>
          <a:xfrm>
            <a:off x="588452" y="2390588"/>
            <a:ext cx="3392796"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 Choose one subject</a:t>
            </a:r>
            <a:endParaRPr lang="en-US" sz="1600" dirty="0"/>
          </a:p>
        </p:txBody>
      </p:sp>
      <p:sp>
        <p:nvSpPr>
          <p:cNvPr id="14" name="Text 12"/>
          <p:cNvSpPr/>
          <p:nvPr/>
        </p:nvSpPr>
        <p:spPr>
          <a:xfrm>
            <a:off x="588452" y="2629647"/>
            <a:ext cx="3392796"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 Decide completion goal</a:t>
            </a:r>
            <a:endParaRPr lang="en-US" sz="1600" dirty="0"/>
          </a:p>
        </p:txBody>
      </p:sp>
      <p:sp>
        <p:nvSpPr>
          <p:cNvPr id="15" name="Text 13"/>
          <p:cNvSpPr/>
          <p:nvPr/>
        </p:nvSpPr>
        <p:spPr>
          <a:xfrm>
            <a:off x="588452" y="2868706"/>
            <a:ext cx="3392796"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 Study without switching</a:t>
            </a:r>
            <a:endParaRPr lang="en-US" sz="1600" dirty="0"/>
          </a:p>
        </p:txBody>
      </p:sp>
      <p:sp>
        <p:nvSpPr>
          <p:cNvPr id="16" name="Shape 14"/>
          <p:cNvSpPr/>
          <p:nvPr/>
        </p:nvSpPr>
        <p:spPr>
          <a:xfrm>
            <a:off x="533285" y="3267139"/>
            <a:ext cx="147113" cy="147113"/>
          </a:xfrm>
          <a:custGeom>
            <a:avLst/>
            <a:gdLst/>
            <a:ahLst/>
            <a:cxnLst/>
            <a:rect l="l" t="t" r="r" b="b"/>
            <a:pathLst>
              <a:path w="147113" h="147113">
                <a:moveTo>
                  <a:pt x="73557" y="0"/>
                </a:moveTo>
                <a:cubicBezTo>
                  <a:pt x="114154" y="0"/>
                  <a:pt x="147113" y="32960"/>
                  <a:pt x="147113" y="73557"/>
                </a:cubicBezTo>
                <a:cubicBezTo>
                  <a:pt x="147113" y="114154"/>
                  <a:pt x="114154" y="147113"/>
                  <a:pt x="73557" y="147113"/>
                </a:cubicBezTo>
                <a:cubicBezTo>
                  <a:pt x="32960" y="147113"/>
                  <a:pt x="0" y="114154"/>
                  <a:pt x="0" y="73557"/>
                </a:cubicBezTo>
                <a:cubicBezTo>
                  <a:pt x="0" y="32960"/>
                  <a:pt x="32960" y="0"/>
                  <a:pt x="73557" y="0"/>
                </a:cubicBezTo>
                <a:close/>
                <a:moveTo>
                  <a:pt x="66661" y="34480"/>
                </a:moveTo>
                <a:lnTo>
                  <a:pt x="66661" y="73557"/>
                </a:lnTo>
                <a:cubicBezTo>
                  <a:pt x="66661" y="75855"/>
                  <a:pt x="67810" y="78010"/>
                  <a:pt x="69735" y="79303"/>
                </a:cubicBezTo>
                <a:lnTo>
                  <a:pt x="97319" y="97692"/>
                </a:lnTo>
                <a:cubicBezTo>
                  <a:pt x="100479" y="99819"/>
                  <a:pt x="104761" y="98957"/>
                  <a:pt x="106887" y="95767"/>
                </a:cubicBezTo>
                <a:cubicBezTo>
                  <a:pt x="109013" y="92578"/>
                  <a:pt x="108151" y="88325"/>
                  <a:pt x="104962" y="86199"/>
                </a:cubicBezTo>
                <a:lnTo>
                  <a:pt x="80452" y="69879"/>
                </a:lnTo>
                <a:lnTo>
                  <a:pt x="80452" y="34480"/>
                </a:lnTo>
                <a:cubicBezTo>
                  <a:pt x="80452" y="30658"/>
                  <a:pt x="77378" y="27584"/>
                  <a:pt x="73557" y="27584"/>
                </a:cubicBezTo>
                <a:cubicBezTo>
                  <a:pt x="69735" y="27584"/>
                  <a:pt x="66661" y="30658"/>
                  <a:pt x="66661" y="34480"/>
                </a:cubicBezTo>
                <a:close/>
              </a:path>
            </a:pathLst>
          </a:custGeom>
          <a:solidFill>
            <a:srgbClr val="D9A57C"/>
          </a:solidFill>
          <a:ln/>
        </p:spPr>
      </p:sp>
      <p:sp>
        <p:nvSpPr>
          <p:cNvPr id="17" name="Text 15"/>
          <p:cNvSpPr/>
          <p:nvPr/>
        </p:nvSpPr>
        <p:spPr>
          <a:xfrm>
            <a:off x="725414" y="3236489"/>
            <a:ext cx="3329391" cy="220670"/>
          </a:xfrm>
          <a:prstGeom prst="rect">
            <a:avLst/>
          </a:prstGeom>
          <a:noFill/>
          <a:ln/>
        </p:spPr>
        <p:txBody>
          <a:bodyPr wrap="square" lIns="0" tIns="0" rIns="0" bIns="0" rtlCol="0" anchor="ctr"/>
          <a:lstStyle/>
          <a:p>
            <a:pPr>
              <a:lnSpc>
                <a:spcPct val="120000"/>
              </a:lnSpc>
            </a:pPr>
            <a:r>
              <a:rPr lang="en-US" sz="1158" b="1" dirty="0">
                <a:solidFill>
                  <a:srgbClr val="D9A57C"/>
                </a:solidFill>
                <a:latin typeface="Quattrocento Sans" pitchFamily="34" charset="0"/>
                <a:ea typeface="Quattrocento Sans" pitchFamily="34" charset="-122"/>
                <a:cs typeface="Quattrocento Sans" pitchFamily="34" charset="-120"/>
              </a:rPr>
              <a:t>25-50 min/block</a:t>
            </a:r>
            <a:endParaRPr lang="en-US" sz="1600" dirty="0"/>
          </a:p>
        </p:txBody>
      </p:sp>
      <p:sp>
        <p:nvSpPr>
          <p:cNvPr id="18" name="Shape 16"/>
          <p:cNvSpPr/>
          <p:nvPr/>
        </p:nvSpPr>
        <p:spPr>
          <a:xfrm>
            <a:off x="386172" y="3677828"/>
            <a:ext cx="3705412" cy="2280253"/>
          </a:xfrm>
          <a:custGeom>
            <a:avLst/>
            <a:gdLst/>
            <a:ahLst/>
            <a:cxnLst/>
            <a:rect l="l" t="t" r="r" b="b"/>
            <a:pathLst>
              <a:path w="3705412" h="2280253">
                <a:moveTo>
                  <a:pt x="36778" y="0"/>
                </a:moveTo>
                <a:lnTo>
                  <a:pt x="3595070" y="0"/>
                </a:lnTo>
                <a:cubicBezTo>
                  <a:pt x="3656010" y="0"/>
                  <a:pt x="3705412" y="49402"/>
                  <a:pt x="3705412" y="110341"/>
                </a:cubicBezTo>
                <a:lnTo>
                  <a:pt x="3705412" y="2169912"/>
                </a:lnTo>
                <a:cubicBezTo>
                  <a:pt x="3705412" y="2230852"/>
                  <a:pt x="3656010" y="2280253"/>
                  <a:pt x="3595070" y="2280253"/>
                </a:cubicBezTo>
                <a:lnTo>
                  <a:pt x="36778" y="2280253"/>
                </a:lnTo>
                <a:cubicBezTo>
                  <a:pt x="16466" y="2280253"/>
                  <a:pt x="0" y="2263787"/>
                  <a:pt x="0" y="2243475"/>
                </a:cubicBezTo>
                <a:lnTo>
                  <a:pt x="0" y="36778"/>
                </a:lnTo>
                <a:cubicBezTo>
                  <a:pt x="0" y="16480"/>
                  <a:pt x="16480" y="0"/>
                  <a:pt x="36778" y="0"/>
                </a:cubicBezTo>
                <a:close/>
              </a:path>
            </a:pathLst>
          </a:custGeom>
          <a:solidFill>
            <a:srgbClr val="FFFFFF"/>
          </a:solidFill>
          <a:ln/>
          <a:effectLst>
            <a:outerShdw sx="100000" sy="100000" kx="0" ky="0" algn="bl" rotWithShape="0" blurRad="55167" dist="36778" dir="5400000">
              <a:srgbClr val="000000">
                <a:alpha val="10196"/>
              </a:srgbClr>
            </a:outerShdw>
          </a:effectLst>
        </p:spPr>
      </p:sp>
      <p:sp>
        <p:nvSpPr>
          <p:cNvPr id="19" name="Shape 17"/>
          <p:cNvSpPr/>
          <p:nvPr/>
        </p:nvSpPr>
        <p:spPr>
          <a:xfrm>
            <a:off x="386172" y="3677828"/>
            <a:ext cx="36778" cy="2280253"/>
          </a:xfrm>
          <a:custGeom>
            <a:avLst/>
            <a:gdLst/>
            <a:ahLst/>
            <a:cxnLst/>
            <a:rect l="l" t="t" r="r" b="b"/>
            <a:pathLst>
              <a:path w="36778" h="2280253">
                <a:moveTo>
                  <a:pt x="36778" y="0"/>
                </a:moveTo>
                <a:lnTo>
                  <a:pt x="36778" y="0"/>
                </a:lnTo>
                <a:lnTo>
                  <a:pt x="36778" y="2280253"/>
                </a:lnTo>
                <a:lnTo>
                  <a:pt x="36778" y="2280253"/>
                </a:lnTo>
                <a:cubicBezTo>
                  <a:pt x="16466" y="2280253"/>
                  <a:pt x="0" y="2263787"/>
                  <a:pt x="0" y="2243475"/>
                </a:cubicBezTo>
                <a:lnTo>
                  <a:pt x="0" y="36778"/>
                </a:lnTo>
                <a:cubicBezTo>
                  <a:pt x="0" y="16480"/>
                  <a:pt x="16480" y="0"/>
                  <a:pt x="36778" y="0"/>
                </a:cubicBezTo>
                <a:close/>
              </a:path>
            </a:pathLst>
          </a:custGeom>
          <a:solidFill>
            <a:srgbClr val="C8B8A6"/>
          </a:solidFill>
          <a:ln/>
        </p:spPr>
      </p:sp>
      <p:sp>
        <p:nvSpPr>
          <p:cNvPr id="20" name="Shape 18"/>
          <p:cNvSpPr/>
          <p:nvPr/>
        </p:nvSpPr>
        <p:spPr>
          <a:xfrm>
            <a:off x="514896" y="3788163"/>
            <a:ext cx="294226" cy="294226"/>
          </a:xfrm>
          <a:custGeom>
            <a:avLst/>
            <a:gdLst/>
            <a:ahLst/>
            <a:cxnLst/>
            <a:rect l="l" t="t" r="r" b="b"/>
            <a:pathLst>
              <a:path w="294226" h="294226">
                <a:moveTo>
                  <a:pt x="147113" y="0"/>
                </a:moveTo>
                <a:lnTo>
                  <a:pt x="147113" y="0"/>
                </a:lnTo>
                <a:cubicBezTo>
                  <a:pt x="228307" y="0"/>
                  <a:pt x="294226" y="65919"/>
                  <a:pt x="294226" y="147113"/>
                </a:cubicBezTo>
                <a:lnTo>
                  <a:pt x="294226" y="147113"/>
                </a:lnTo>
                <a:cubicBezTo>
                  <a:pt x="294226" y="228307"/>
                  <a:pt x="228307" y="294226"/>
                  <a:pt x="147113" y="294226"/>
                </a:cubicBezTo>
                <a:lnTo>
                  <a:pt x="147113" y="294226"/>
                </a:lnTo>
                <a:cubicBezTo>
                  <a:pt x="65919" y="294226"/>
                  <a:pt x="0" y="228307"/>
                  <a:pt x="0" y="147113"/>
                </a:cubicBezTo>
                <a:lnTo>
                  <a:pt x="0" y="147113"/>
                </a:lnTo>
                <a:cubicBezTo>
                  <a:pt x="0" y="65919"/>
                  <a:pt x="65919" y="0"/>
                  <a:pt x="147113" y="0"/>
                </a:cubicBezTo>
                <a:close/>
              </a:path>
            </a:pathLst>
          </a:custGeom>
          <a:solidFill>
            <a:srgbClr val="C8B8A6"/>
          </a:solidFill>
          <a:ln/>
        </p:spPr>
      </p:sp>
      <p:sp>
        <p:nvSpPr>
          <p:cNvPr id="21" name="Text 19"/>
          <p:cNvSpPr/>
          <p:nvPr/>
        </p:nvSpPr>
        <p:spPr>
          <a:xfrm>
            <a:off x="482715" y="3788163"/>
            <a:ext cx="358588" cy="294226"/>
          </a:xfrm>
          <a:prstGeom prst="rect">
            <a:avLst/>
          </a:prstGeom>
          <a:noFill/>
          <a:ln/>
        </p:spPr>
        <p:txBody>
          <a:bodyPr wrap="square" lIns="0" tIns="0" rIns="0" bIns="0" rtlCol="0" anchor="ctr"/>
          <a:lstStyle/>
          <a:p>
            <a:pPr algn="ctr">
              <a:lnSpc>
                <a:spcPct val="120000"/>
              </a:lnSpc>
            </a:pPr>
            <a:r>
              <a:rPr lang="en-US" sz="1014"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22" name="Text 20"/>
          <p:cNvSpPr/>
          <p:nvPr/>
        </p:nvSpPr>
        <p:spPr>
          <a:xfrm>
            <a:off x="882679" y="3824941"/>
            <a:ext cx="1287240" cy="220670"/>
          </a:xfrm>
          <a:prstGeom prst="rect">
            <a:avLst/>
          </a:prstGeom>
          <a:noFill/>
          <a:ln/>
        </p:spPr>
        <p:txBody>
          <a:bodyPr wrap="square" lIns="0" tIns="0" rIns="0" bIns="0" rtlCol="0" anchor="ctr"/>
          <a:lstStyle/>
          <a:p>
            <a:pPr>
              <a:lnSpc>
                <a:spcPct val="120000"/>
              </a:lnSpc>
            </a:pPr>
            <a:r>
              <a:rPr lang="en-US" sz="1158" b="1" dirty="0">
                <a:solidFill>
                  <a:srgbClr val="5A7D7C"/>
                </a:solidFill>
                <a:latin typeface="Liter" pitchFamily="34" charset="0"/>
                <a:ea typeface="Liter" pitchFamily="34" charset="-122"/>
                <a:cs typeface="Liter" pitchFamily="34" charset="-120"/>
              </a:rPr>
              <a:t>Pomodoro Method</a:t>
            </a:r>
            <a:endParaRPr lang="en-US" sz="1600" dirty="0"/>
          </a:p>
        </p:txBody>
      </p:sp>
      <p:sp>
        <p:nvSpPr>
          <p:cNvPr id="23" name="Text 21"/>
          <p:cNvSpPr/>
          <p:nvPr/>
        </p:nvSpPr>
        <p:spPr>
          <a:xfrm>
            <a:off x="514896" y="4155946"/>
            <a:ext cx="3539910"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Break study time into short, focused intervals.</a:t>
            </a:r>
            <a:endParaRPr lang="en-US" sz="1600" dirty="0"/>
          </a:p>
        </p:txBody>
      </p:sp>
      <p:sp>
        <p:nvSpPr>
          <p:cNvPr id="24" name="Shape 22"/>
          <p:cNvSpPr/>
          <p:nvPr/>
        </p:nvSpPr>
        <p:spPr>
          <a:xfrm>
            <a:off x="514896" y="4450172"/>
            <a:ext cx="3466353" cy="1103348"/>
          </a:xfrm>
          <a:custGeom>
            <a:avLst/>
            <a:gdLst/>
            <a:ahLst/>
            <a:cxnLst/>
            <a:rect l="l" t="t" r="r" b="b"/>
            <a:pathLst>
              <a:path w="3466353" h="1103348">
                <a:moveTo>
                  <a:pt x="73560" y="0"/>
                </a:moveTo>
                <a:lnTo>
                  <a:pt x="3392793" y="0"/>
                </a:lnTo>
                <a:cubicBezTo>
                  <a:pt x="3433419" y="0"/>
                  <a:pt x="3466353" y="32934"/>
                  <a:pt x="3466353" y="73560"/>
                </a:cubicBezTo>
                <a:lnTo>
                  <a:pt x="3466353" y="1029788"/>
                </a:lnTo>
                <a:cubicBezTo>
                  <a:pt x="3466353" y="1070414"/>
                  <a:pt x="3433419" y="1103348"/>
                  <a:pt x="3392793" y="1103348"/>
                </a:cubicBezTo>
                <a:lnTo>
                  <a:pt x="73560" y="1103348"/>
                </a:lnTo>
                <a:cubicBezTo>
                  <a:pt x="32934" y="1103348"/>
                  <a:pt x="0" y="1070414"/>
                  <a:pt x="0" y="1029788"/>
                </a:cubicBezTo>
                <a:lnTo>
                  <a:pt x="0" y="73560"/>
                </a:lnTo>
                <a:cubicBezTo>
                  <a:pt x="0" y="32934"/>
                  <a:pt x="32934" y="0"/>
                  <a:pt x="73560" y="0"/>
                </a:cubicBezTo>
                <a:close/>
              </a:path>
            </a:pathLst>
          </a:custGeom>
          <a:solidFill>
            <a:srgbClr val="C8B8A6">
              <a:alpha val="10196"/>
            </a:srgbClr>
          </a:solidFill>
          <a:ln/>
        </p:spPr>
      </p:sp>
      <p:sp>
        <p:nvSpPr>
          <p:cNvPr id="25" name="Text 23"/>
          <p:cNvSpPr/>
          <p:nvPr/>
        </p:nvSpPr>
        <p:spPr>
          <a:xfrm>
            <a:off x="588452" y="4523729"/>
            <a:ext cx="3392796" cy="220670"/>
          </a:xfrm>
          <a:prstGeom prst="rect">
            <a:avLst/>
          </a:prstGeom>
          <a:noFill/>
          <a:ln/>
        </p:spPr>
        <p:txBody>
          <a:bodyPr wrap="square" lIns="0" tIns="0" rIns="0" bIns="0" rtlCol="0" anchor="ctr"/>
          <a:lstStyle/>
          <a:p>
            <a:pPr>
              <a:lnSpc>
                <a:spcPct val="120000"/>
              </a:lnSpc>
            </a:pPr>
            <a:r>
              <a:rPr lang="en-US" sz="1158" b="1" dirty="0">
                <a:solidFill>
                  <a:srgbClr val="C8B8A6"/>
                </a:solidFill>
                <a:latin typeface="Quattrocento Sans" pitchFamily="34" charset="0"/>
                <a:ea typeface="Quattrocento Sans" pitchFamily="34" charset="-122"/>
                <a:cs typeface="Quattrocento Sans" pitchFamily="34" charset="-120"/>
              </a:rPr>
              <a:t>Standard cycle:</a:t>
            </a:r>
            <a:endParaRPr lang="en-US" sz="1600" dirty="0"/>
          </a:p>
        </p:txBody>
      </p:sp>
      <p:sp>
        <p:nvSpPr>
          <p:cNvPr id="26" name="Text 24"/>
          <p:cNvSpPr/>
          <p:nvPr/>
        </p:nvSpPr>
        <p:spPr>
          <a:xfrm>
            <a:off x="588452" y="4781176"/>
            <a:ext cx="3392796"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 Study 25 min</a:t>
            </a:r>
            <a:endParaRPr lang="en-US" sz="1600" dirty="0"/>
          </a:p>
        </p:txBody>
      </p:sp>
      <p:sp>
        <p:nvSpPr>
          <p:cNvPr id="27" name="Text 25"/>
          <p:cNvSpPr/>
          <p:nvPr/>
        </p:nvSpPr>
        <p:spPr>
          <a:xfrm>
            <a:off x="588452" y="5020235"/>
            <a:ext cx="3392796"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 Break 5 min</a:t>
            </a:r>
            <a:endParaRPr lang="en-US" sz="1600" dirty="0"/>
          </a:p>
        </p:txBody>
      </p:sp>
      <p:sp>
        <p:nvSpPr>
          <p:cNvPr id="28" name="Text 26"/>
          <p:cNvSpPr/>
          <p:nvPr/>
        </p:nvSpPr>
        <p:spPr>
          <a:xfrm>
            <a:off x="588452" y="5259294"/>
            <a:ext cx="3392796"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 Repeat 4×, then long break</a:t>
            </a:r>
            <a:endParaRPr lang="en-US" sz="1600" dirty="0"/>
          </a:p>
        </p:txBody>
      </p:sp>
      <p:sp>
        <p:nvSpPr>
          <p:cNvPr id="29" name="Shape 27"/>
          <p:cNvSpPr/>
          <p:nvPr/>
        </p:nvSpPr>
        <p:spPr>
          <a:xfrm>
            <a:off x="524090" y="5657727"/>
            <a:ext cx="165502" cy="147113"/>
          </a:xfrm>
          <a:custGeom>
            <a:avLst/>
            <a:gdLst/>
            <a:ahLst/>
            <a:cxnLst/>
            <a:rect l="l" t="t" r="r" b="b"/>
            <a:pathLst>
              <a:path w="165502" h="147113">
                <a:moveTo>
                  <a:pt x="13792" y="56259"/>
                </a:moveTo>
                <a:lnTo>
                  <a:pt x="73901" y="80998"/>
                </a:lnTo>
                <a:cubicBezTo>
                  <a:pt x="76717" y="82148"/>
                  <a:pt x="79705" y="82751"/>
                  <a:pt x="82751" y="82751"/>
                </a:cubicBezTo>
                <a:cubicBezTo>
                  <a:pt x="85797" y="82751"/>
                  <a:pt x="88785" y="82148"/>
                  <a:pt x="91601" y="80998"/>
                </a:cubicBezTo>
                <a:lnTo>
                  <a:pt x="161250" y="52323"/>
                </a:lnTo>
                <a:cubicBezTo>
                  <a:pt x="163836" y="51260"/>
                  <a:pt x="165502" y="48760"/>
                  <a:pt x="165502" y="45973"/>
                </a:cubicBezTo>
                <a:cubicBezTo>
                  <a:pt x="165502" y="43186"/>
                  <a:pt x="163836" y="40686"/>
                  <a:pt x="161250" y="39623"/>
                </a:cubicBezTo>
                <a:lnTo>
                  <a:pt x="91601" y="10947"/>
                </a:lnTo>
                <a:cubicBezTo>
                  <a:pt x="88785" y="9798"/>
                  <a:pt x="85797" y="9195"/>
                  <a:pt x="82751" y="9195"/>
                </a:cubicBezTo>
                <a:cubicBezTo>
                  <a:pt x="79705" y="9195"/>
                  <a:pt x="76717" y="9798"/>
                  <a:pt x="73901" y="10947"/>
                </a:cubicBezTo>
                <a:lnTo>
                  <a:pt x="4252" y="39623"/>
                </a:lnTo>
                <a:cubicBezTo>
                  <a:pt x="1667" y="40686"/>
                  <a:pt x="0" y="43186"/>
                  <a:pt x="0" y="45973"/>
                </a:cubicBezTo>
                <a:lnTo>
                  <a:pt x="0" y="131023"/>
                </a:lnTo>
                <a:cubicBezTo>
                  <a:pt x="0" y="134844"/>
                  <a:pt x="3074" y="137919"/>
                  <a:pt x="6896" y="137919"/>
                </a:cubicBezTo>
                <a:cubicBezTo>
                  <a:pt x="10717" y="137919"/>
                  <a:pt x="13792" y="134844"/>
                  <a:pt x="13792" y="131023"/>
                </a:cubicBezTo>
                <a:lnTo>
                  <a:pt x="13792" y="56259"/>
                </a:lnTo>
                <a:close/>
                <a:moveTo>
                  <a:pt x="27584" y="76861"/>
                </a:moveTo>
                <a:lnTo>
                  <a:pt x="27584" y="110335"/>
                </a:lnTo>
                <a:cubicBezTo>
                  <a:pt x="27584" y="125563"/>
                  <a:pt x="52294" y="137919"/>
                  <a:pt x="82751" y="137919"/>
                </a:cubicBezTo>
                <a:cubicBezTo>
                  <a:pt x="113208" y="137919"/>
                  <a:pt x="137919" y="125563"/>
                  <a:pt x="137919" y="110335"/>
                </a:cubicBezTo>
                <a:lnTo>
                  <a:pt x="137919" y="76832"/>
                </a:lnTo>
                <a:lnTo>
                  <a:pt x="96859" y="93756"/>
                </a:lnTo>
                <a:cubicBezTo>
                  <a:pt x="92377" y="95595"/>
                  <a:pt x="87607" y="96543"/>
                  <a:pt x="82751" y="96543"/>
                </a:cubicBezTo>
                <a:cubicBezTo>
                  <a:pt x="77895" y="96543"/>
                  <a:pt x="73126" y="95595"/>
                  <a:pt x="68643" y="93756"/>
                </a:cubicBezTo>
                <a:lnTo>
                  <a:pt x="27584" y="76832"/>
                </a:lnTo>
                <a:close/>
              </a:path>
            </a:pathLst>
          </a:custGeom>
          <a:solidFill>
            <a:srgbClr val="D9A57C"/>
          </a:solidFill>
          <a:ln/>
        </p:spPr>
      </p:sp>
      <p:sp>
        <p:nvSpPr>
          <p:cNvPr id="30" name="Text 28"/>
          <p:cNvSpPr/>
          <p:nvPr/>
        </p:nvSpPr>
        <p:spPr>
          <a:xfrm>
            <a:off x="725414" y="5627077"/>
            <a:ext cx="3329391" cy="220670"/>
          </a:xfrm>
          <a:prstGeom prst="rect">
            <a:avLst/>
          </a:prstGeom>
          <a:noFill/>
          <a:ln/>
        </p:spPr>
        <p:txBody>
          <a:bodyPr wrap="square" lIns="0" tIns="0" rIns="0" bIns="0" rtlCol="0" anchor="ctr"/>
          <a:lstStyle/>
          <a:p>
            <a:pPr>
              <a:lnSpc>
                <a:spcPct val="120000"/>
              </a:lnSpc>
            </a:pPr>
            <a:r>
              <a:rPr lang="en-US" sz="1158" b="1" dirty="0">
                <a:solidFill>
                  <a:srgbClr val="D9A57C"/>
                </a:solidFill>
                <a:latin typeface="Quattrocento Sans" pitchFamily="34" charset="0"/>
                <a:ea typeface="Quattrocento Sans" pitchFamily="34" charset="-122"/>
                <a:cs typeface="Quattrocento Sans" pitchFamily="34" charset="-120"/>
              </a:rPr>
              <a:t>Deep subjects: 40/10</a:t>
            </a:r>
            <a:endParaRPr lang="en-US" sz="1600" dirty="0"/>
          </a:p>
        </p:txBody>
      </p:sp>
      <p:sp>
        <p:nvSpPr>
          <p:cNvPr id="31" name="Shape 29"/>
          <p:cNvSpPr/>
          <p:nvPr/>
        </p:nvSpPr>
        <p:spPr>
          <a:xfrm>
            <a:off x="4254692" y="1287240"/>
            <a:ext cx="3705412" cy="2464145"/>
          </a:xfrm>
          <a:custGeom>
            <a:avLst/>
            <a:gdLst/>
            <a:ahLst/>
            <a:cxnLst/>
            <a:rect l="l" t="t" r="r" b="b"/>
            <a:pathLst>
              <a:path w="3705412" h="2464145">
                <a:moveTo>
                  <a:pt x="36778" y="0"/>
                </a:moveTo>
                <a:lnTo>
                  <a:pt x="3595067" y="0"/>
                </a:lnTo>
                <a:cubicBezTo>
                  <a:pt x="3656009" y="0"/>
                  <a:pt x="3705412" y="49403"/>
                  <a:pt x="3705412" y="110344"/>
                </a:cubicBezTo>
                <a:lnTo>
                  <a:pt x="3705412" y="2353800"/>
                </a:lnTo>
                <a:cubicBezTo>
                  <a:pt x="3705412" y="2414742"/>
                  <a:pt x="3656009" y="2464145"/>
                  <a:pt x="3595067" y="2464145"/>
                </a:cubicBezTo>
                <a:lnTo>
                  <a:pt x="36778" y="2464145"/>
                </a:lnTo>
                <a:cubicBezTo>
                  <a:pt x="16466" y="2464145"/>
                  <a:pt x="0" y="2447679"/>
                  <a:pt x="0" y="2427367"/>
                </a:cubicBezTo>
                <a:lnTo>
                  <a:pt x="0" y="36778"/>
                </a:lnTo>
                <a:cubicBezTo>
                  <a:pt x="0" y="16480"/>
                  <a:pt x="16480" y="0"/>
                  <a:pt x="36778" y="0"/>
                </a:cubicBezTo>
                <a:close/>
              </a:path>
            </a:pathLst>
          </a:custGeom>
          <a:solidFill>
            <a:srgbClr val="FFFFFF"/>
          </a:solidFill>
          <a:ln/>
          <a:effectLst>
            <a:outerShdw sx="100000" sy="100000" kx="0" ky="0" algn="bl" rotWithShape="0" blurRad="55167" dist="36778" dir="5400000">
              <a:srgbClr val="000000">
                <a:alpha val="10196"/>
              </a:srgbClr>
            </a:outerShdw>
          </a:effectLst>
        </p:spPr>
      </p:sp>
      <p:sp>
        <p:nvSpPr>
          <p:cNvPr id="32" name="Shape 30"/>
          <p:cNvSpPr/>
          <p:nvPr/>
        </p:nvSpPr>
        <p:spPr>
          <a:xfrm>
            <a:off x="4254692" y="1287240"/>
            <a:ext cx="36778" cy="2464145"/>
          </a:xfrm>
          <a:custGeom>
            <a:avLst/>
            <a:gdLst/>
            <a:ahLst/>
            <a:cxnLst/>
            <a:rect l="l" t="t" r="r" b="b"/>
            <a:pathLst>
              <a:path w="36778" h="2464145">
                <a:moveTo>
                  <a:pt x="36778" y="0"/>
                </a:moveTo>
                <a:lnTo>
                  <a:pt x="36778" y="0"/>
                </a:lnTo>
                <a:lnTo>
                  <a:pt x="36778" y="2464145"/>
                </a:lnTo>
                <a:lnTo>
                  <a:pt x="36778" y="2464145"/>
                </a:lnTo>
                <a:cubicBezTo>
                  <a:pt x="16466" y="2464145"/>
                  <a:pt x="0" y="2447679"/>
                  <a:pt x="0" y="2427367"/>
                </a:cubicBezTo>
                <a:lnTo>
                  <a:pt x="0" y="36778"/>
                </a:lnTo>
                <a:cubicBezTo>
                  <a:pt x="0" y="16480"/>
                  <a:pt x="16480" y="0"/>
                  <a:pt x="36778" y="0"/>
                </a:cubicBezTo>
                <a:close/>
              </a:path>
            </a:pathLst>
          </a:custGeom>
          <a:solidFill>
            <a:srgbClr val="D9A57C"/>
          </a:solidFill>
          <a:ln/>
        </p:spPr>
      </p:sp>
      <p:sp>
        <p:nvSpPr>
          <p:cNvPr id="33" name="Shape 31"/>
          <p:cNvSpPr/>
          <p:nvPr/>
        </p:nvSpPr>
        <p:spPr>
          <a:xfrm>
            <a:off x="4383416" y="1397575"/>
            <a:ext cx="294226" cy="294226"/>
          </a:xfrm>
          <a:custGeom>
            <a:avLst/>
            <a:gdLst/>
            <a:ahLst/>
            <a:cxnLst/>
            <a:rect l="l" t="t" r="r" b="b"/>
            <a:pathLst>
              <a:path w="294226" h="294226">
                <a:moveTo>
                  <a:pt x="147113" y="0"/>
                </a:moveTo>
                <a:lnTo>
                  <a:pt x="147113" y="0"/>
                </a:lnTo>
                <a:cubicBezTo>
                  <a:pt x="228307" y="0"/>
                  <a:pt x="294226" y="65919"/>
                  <a:pt x="294226" y="147113"/>
                </a:cubicBezTo>
                <a:lnTo>
                  <a:pt x="294226" y="147113"/>
                </a:lnTo>
                <a:cubicBezTo>
                  <a:pt x="294226" y="228307"/>
                  <a:pt x="228307" y="294226"/>
                  <a:pt x="147113" y="294226"/>
                </a:cubicBezTo>
                <a:lnTo>
                  <a:pt x="147113" y="294226"/>
                </a:lnTo>
                <a:cubicBezTo>
                  <a:pt x="65919" y="294226"/>
                  <a:pt x="0" y="228307"/>
                  <a:pt x="0" y="147113"/>
                </a:cubicBezTo>
                <a:lnTo>
                  <a:pt x="0" y="147113"/>
                </a:lnTo>
                <a:cubicBezTo>
                  <a:pt x="0" y="65919"/>
                  <a:pt x="65919" y="0"/>
                  <a:pt x="147113" y="0"/>
                </a:cubicBezTo>
                <a:close/>
              </a:path>
            </a:pathLst>
          </a:custGeom>
          <a:solidFill>
            <a:srgbClr val="D9A57C"/>
          </a:solidFill>
          <a:ln/>
        </p:spPr>
      </p:sp>
      <p:sp>
        <p:nvSpPr>
          <p:cNvPr id="34" name="Text 32"/>
          <p:cNvSpPr/>
          <p:nvPr/>
        </p:nvSpPr>
        <p:spPr>
          <a:xfrm>
            <a:off x="4351235" y="1397575"/>
            <a:ext cx="358588" cy="294226"/>
          </a:xfrm>
          <a:prstGeom prst="rect">
            <a:avLst/>
          </a:prstGeom>
          <a:noFill/>
          <a:ln/>
        </p:spPr>
        <p:txBody>
          <a:bodyPr wrap="square" lIns="0" tIns="0" rIns="0" bIns="0" rtlCol="0" anchor="ctr"/>
          <a:lstStyle/>
          <a:p>
            <a:pPr algn="ctr">
              <a:lnSpc>
                <a:spcPct val="120000"/>
              </a:lnSpc>
            </a:pPr>
            <a:r>
              <a:rPr lang="en-US" sz="1014"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35" name="Text 33"/>
          <p:cNvSpPr/>
          <p:nvPr/>
        </p:nvSpPr>
        <p:spPr>
          <a:xfrm>
            <a:off x="4751199" y="1434353"/>
            <a:ext cx="1461937" cy="220670"/>
          </a:xfrm>
          <a:prstGeom prst="rect">
            <a:avLst/>
          </a:prstGeom>
          <a:noFill/>
          <a:ln/>
        </p:spPr>
        <p:txBody>
          <a:bodyPr wrap="square" lIns="0" tIns="0" rIns="0" bIns="0" rtlCol="0" anchor="ctr"/>
          <a:lstStyle/>
          <a:p>
            <a:pPr>
              <a:lnSpc>
                <a:spcPct val="120000"/>
              </a:lnSpc>
            </a:pPr>
            <a:r>
              <a:rPr lang="en-US" sz="1158" b="1" dirty="0">
                <a:solidFill>
                  <a:srgbClr val="5A7D7C"/>
                </a:solidFill>
                <a:latin typeface="Liter" pitchFamily="34" charset="0"/>
                <a:ea typeface="Liter" pitchFamily="34" charset="-122"/>
                <a:cs typeface="Liter" pitchFamily="34" charset="-120"/>
              </a:rPr>
              <a:t>Single-Task Studying</a:t>
            </a:r>
            <a:endParaRPr lang="en-US" sz="1600" dirty="0"/>
          </a:p>
        </p:txBody>
      </p:sp>
      <p:sp>
        <p:nvSpPr>
          <p:cNvPr id="36" name="Text 34"/>
          <p:cNvSpPr/>
          <p:nvPr/>
        </p:nvSpPr>
        <p:spPr>
          <a:xfrm>
            <a:off x="4383416" y="1765357"/>
            <a:ext cx="3539910"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Give </a:t>
            </a:r>
            <a:pPr>
              <a:lnSpc>
                <a:spcPct val="120000"/>
              </a:lnSpc>
            </a:pPr>
            <a:r>
              <a:rPr lang="en-US" sz="1158" b="1" dirty="0">
                <a:solidFill>
                  <a:srgbClr val="3D3D3D">
                    <a:alpha val="80000"/>
                  </a:srgbClr>
                </a:solidFill>
                <a:latin typeface="Quattrocento Sans" pitchFamily="34" charset="0"/>
                <a:ea typeface="Quattrocento Sans" pitchFamily="34" charset="-122"/>
                <a:cs typeface="Quattrocento Sans" pitchFamily="34" charset="-120"/>
              </a:rPr>
              <a:t>full attention to one activity</a:t>
            </a:r>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 at a time.</a:t>
            </a:r>
            <a:endParaRPr lang="en-US" sz="1600" dirty="0"/>
          </a:p>
        </p:txBody>
      </p:sp>
      <p:sp>
        <p:nvSpPr>
          <p:cNvPr id="37" name="Shape 35"/>
          <p:cNvSpPr/>
          <p:nvPr/>
        </p:nvSpPr>
        <p:spPr>
          <a:xfrm>
            <a:off x="4383416" y="2059584"/>
            <a:ext cx="3466353" cy="331005"/>
          </a:xfrm>
          <a:custGeom>
            <a:avLst/>
            <a:gdLst/>
            <a:ahLst/>
            <a:cxnLst/>
            <a:rect l="l" t="t" r="r" b="b"/>
            <a:pathLst>
              <a:path w="3466353" h="331005">
                <a:moveTo>
                  <a:pt x="36778" y="0"/>
                </a:moveTo>
                <a:lnTo>
                  <a:pt x="3429575" y="0"/>
                </a:lnTo>
                <a:cubicBezTo>
                  <a:pt x="3449887" y="0"/>
                  <a:pt x="3466353" y="16466"/>
                  <a:pt x="3466353" y="36778"/>
                </a:cubicBezTo>
                <a:lnTo>
                  <a:pt x="3466353" y="294227"/>
                </a:lnTo>
                <a:cubicBezTo>
                  <a:pt x="3466353" y="314538"/>
                  <a:pt x="3449887" y="331005"/>
                  <a:pt x="3429575" y="331005"/>
                </a:cubicBezTo>
                <a:lnTo>
                  <a:pt x="36778" y="331005"/>
                </a:lnTo>
                <a:cubicBezTo>
                  <a:pt x="16480" y="331005"/>
                  <a:pt x="0" y="314525"/>
                  <a:pt x="0" y="294227"/>
                </a:cubicBezTo>
                <a:lnTo>
                  <a:pt x="0" y="36778"/>
                </a:lnTo>
                <a:cubicBezTo>
                  <a:pt x="0" y="16480"/>
                  <a:pt x="16480" y="0"/>
                  <a:pt x="36778" y="0"/>
                </a:cubicBezTo>
                <a:close/>
              </a:path>
            </a:pathLst>
          </a:custGeom>
          <a:solidFill>
            <a:srgbClr val="D9A57C">
              <a:alpha val="10196"/>
            </a:srgbClr>
          </a:solidFill>
          <a:ln/>
        </p:spPr>
      </p:sp>
      <p:sp>
        <p:nvSpPr>
          <p:cNvPr id="38" name="Shape 36"/>
          <p:cNvSpPr/>
          <p:nvPr/>
        </p:nvSpPr>
        <p:spPr>
          <a:xfrm>
            <a:off x="4465017" y="2160724"/>
            <a:ext cx="112633" cy="128724"/>
          </a:xfrm>
          <a:custGeom>
            <a:avLst/>
            <a:gdLst/>
            <a:ahLst/>
            <a:cxnLst/>
            <a:rect l="l" t="t" r="r" b="b"/>
            <a:pathLst>
              <a:path w="112633" h="128724">
                <a:moveTo>
                  <a:pt x="109315" y="17624"/>
                </a:moveTo>
                <a:cubicBezTo>
                  <a:pt x="112910" y="20239"/>
                  <a:pt x="113715" y="25267"/>
                  <a:pt x="111100" y="28862"/>
                </a:cubicBezTo>
                <a:lnTo>
                  <a:pt x="46738" y="117360"/>
                </a:lnTo>
                <a:cubicBezTo>
                  <a:pt x="45355" y="119271"/>
                  <a:pt x="43218" y="120452"/>
                  <a:pt x="40855" y="120654"/>
                </a:cubicBezTo>
                <a:cubicBezTo>
                  <a:pt x="38491" y="120855"/>
                  <a:pt x="36204" y="119975"/>
                  <a:pt x="34544" y="118315"/>
                </a:cubicBezTo>
                <a:lnTo>
                  <a:pt x="2363" y="86134"/>
                </a:lnTo>
                <a:cubicBezTo>
                  <a:pt x="-779" y="82992"/>
                  <a:pt x="-779" y="77888"/>
                  <a:pt x="2363" y="74745"/>
                </a:cubicBezTo>
                <a:cubicBezTo>
                  <a:pt x="5506" y="71603"/>
                  <a:pt x="10610" y="71603"/>
                  <a:pt x="13752" y="74745"/>
                </a:cubicBezTo>
                <a:lnTo>
                  <a:pt x="39271" y="100264"/>
                </a:lnTo>
                <a:lnTo>
                  <a:pt x="98102" y="19384"/>
                </a:lnTo>
                <a:cubicBezTo>
                  <a:pt x="100716" y="15789"/>
                  <a:pt x="105745" y="14984"/>
                  <a:pt x="109340" y="17599"/>
                </a:cubicBezTo>
                <a:close/>
              </a:path>
            </a:pathLst>
          </a:custGeom>
          <a:solidFill>
            <a:srgbClr val="D9A57C"/>
          </a:solidFill>
          <a:ln/>
        </p:spPr>
      </p:sp>
      <p:sp>
        <p:nvSpPr>
          <p:cNvPr id="39" name="Text 37"/>
          <p:cNvSpPr/>
          <p:nvPr/>
        </p:nvSpPr>
        <p:spPr>
          <a:xfrm>
            <a:off x="4673045" y="2114751"/>
            <a:ext cx="1765357"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Reading without messages</a:t>
            </a:r>
            <a:endParaRPr lang="en-US" sz="1600" dirty="0"/>
          </a:p>
        </p:txBody>
      </p:sp>
      <p:sp>
        <p:nvSpPr>
          <p:cNvPr id="40" name="Shape 38"/>
          <p:cNvSpPr/>
          <p:nvPr/>
        </p:nvSpPr>
        <p:spPr>
          <a:xfrm>
            <a:off x="4383416" y="2427367"/>
            <a:ext cx="3466353" cy="331005"/>
          </a:xfrm>
          <a:custGeom>
            <a:avLst/>
            <a:gdLst/>
            <a:ahLst/>
            <a:cxnLst/>
            <a:rect l="l" t="t" r="r" b="b"/>
            <a:pathLst>
              <a:path w="3466353" h="331005">
                <a:moveTo>
                  <a:pt x="36778" y="0"/>
                </a:moveTo>
                <a:lnTo>
                  <a:pt x="3429575" y="0"/>
                </a:lnTo>
                <a:cubicBezTo>
                  <a:pt x="3449887" y="0"/>
                  <a:pt x="3466353" y="16466"/>
                  <a:pt x="3466353" y="36778"/>
                </a:cubicBezTo>
                <a:lnTo>
                  <a:pt x="3466353" y="294227"/>
                </a:lnTo>
                <a:cubicBezTo>
                  <a:pt x="3466353" y="314538"/>
                  <a:pt x="3449887" y="331005"/>
                  <a:pt x="3429575" y="331005"/>
                </a:cubicBezTo>
                <a:lnTo>
                  <a:pt x="36778" y="331005"/>
                </a:lnTo>
                <a:cubicBezTo>
                  <a:pt x="16480" y="331005"/>
                  <a:pt x="0" y="314525"/>
                  <a:pt x="0" y="294227"/>
                </a:cubicBezTo>
                <a:lnTo>
                  <a:pt x="0" y="36778"/>
                </a:lnTo>
                <a:cubicBezTo>
                  <a:pt x="0" y="16480"/>
                  <a:pt x="16480" y="0"/>
                  <a:pt x="36778" y="0"/>
                </a:cubicBezTo>
                <a:close/>
              </a:path>
            </a:pathLst>
          </a:custGeom>
          <a:solidFill>
            <a:srgbClr val="D9A57C">
              <a:alpha val="10196"/>
            </a:srgbClr>
          </a:solidFill>
          <a:ln/>
        </p:spPr>
      </p:sp>
      <p:sp>
        <p:nvSpPr>
          <p:cNvPr id="41" name="Shape 39"/>
          <p:cNvSpPr/>
          <p:nvPr/>
        </p:nvSpPr>
        <p:spPr>
          <a:xfrm>
            <a:off x="4465017" y="2528507"/>
            <a:ext cx="112633" cy="128724"/>
          </a:xfrm>
          <a:custGeom>
            <a:avLst/>
            <a:gdLst/>
            <a:ahLst/>
            <a:cxnLst/>
            <a:rect l="l" t="t" r="r" b="b"/>
            <a:pathLst>
              <a:path w="112633" h="128724">
                <a:moveTo>
                  <a:pt x="109315" y="17624"/>
                </a:moveTo>
                <a:cubicBezTo>
                  <a:pt x="112910" y="20239"/>
                  <a:pt x="113715" y="25267"/>
                  <a:pt x="111100" y="28862"/>
                </a:cubicBezTo>
                <a:lnTo>
                  <a:pt x="46738" y="117360"/>
                </a:lnTo>
                <a:cubicBezTo>
                  <a:pt x="45355" y="119271"/>
                  <a:pt x="43218" y="120452"/>
                  <a:pt x="40855" y="120654"/>
                </a:cubicBezTo>
                <a:cubicBezTo>
                  <a:pt x="38491" y="120855"/>
                  <a:pt x="36204" y="119975"/>
                  <a:pt x="34544" y="118315"/>
                </a:cubicBezTo>
                <a:lnTo>
                  <a:pt x="2363" y="86134"/>
                </a:lnTo>
                <a:cubicBezTo>
                  <a:pt x="-779" y="82992"/>
                  <a:pt x="-779" y="77888"/>
                  <a:pt x="2363" y="74745"/>
                </a:cubicBezTo>
                <a:cubicBezTo>
                  <a:pt x="5506" y="71603"/>
                  <a:pt x="10610" y="71603"/>
                  <a:pt x="13752" y="74745"/>
                </a:cubicBezTo>
                <a:lnTo>
                  <a:pt x="39271" y="100264"/>
                </a:lnTo>
                <a:lnTo>
                  <a:pt x="98102" y="19384"/>
                </a:lnTo>
                <a:cubicBezTo>
                  <a:pt x="100716" y="15789"/>
                  <a:pt x="105745" y="14984"/>
                  <a:pt x="109340" y="17599"/>
                </a:cubicBezTo>
                <a:close/>
              </a:path>
            </a:pathLst>
          </a:custGeom>
          <a:solidFill>
            <a:srgbClr val="D9A57C"/>
          </a:solidFill>
          <a:ln/>
        </p:spPr>
      </p:sp>
      <p:sp>
        <p:nvSpPr>
          <p:cNvPr id="42" name="Text 40"/>
          <p:cNvSpPr/>
          <p:nvPr/>
        </p:nvSpPr>
        <p:spPr>
          <a:xfrm>
            <a:off x="4673045" y="2482534"/>
            <a:ext cx="2077973"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Problems without tab switching</a:t>
            </a:r>
            <a:endParaRPr lang="en-US" sz="1600" dirty="0"/>
          </a:p>
        </p:txBody>
      </p:sp>
      <p:sp>
        <p:nvSpPr>
          <p:cNvPr id="43" name="Shape 41"/>
          <p:cNvSpPr/>
          <p:nvPr/>
        </p:nvSpPr>
        <p:spPr>
          <a:xfrm>
            <a:off x="4383416" y="2795149"/>
            <a:ext cx="3466353" cy="331005"/>
          </a:xfrm>
          <a:custGeom>
            <a:avLst/>
            <a:gdLst/>
            <a:ahLst/>
            <a:cxnLst/>
            <a:rect l="l" t="t" r="r" b="b"/>
            <a:pathLst>
              <a:path w="3466353" h="331005">
                <a:moveTo>
                  <a:pt x="36778" y="0"/>
                </a:moveTo>
                <a:lnTo>
                  <a:pt x="3429575" y="0"/>
                </a:lnTo>
                <a:cubicBezTo>
                  <a:pt x="3449887" y="0"/>
                  <a:pt x="3466353" y="16466"/>
                  <a:pt x="3466353" y="36778"/>
                </a:cubicBezTo>
                <a:lnTo>
                  <a:pt x="3466353" y="294227"/>
                </a:lnTo>
                <a:cubicBezTo>
                  <a:pt x="3466353" y="314538"/>
                  <a:pt x="3449887" y="331005"/>
                  <a:pt x="3429575" y="331005"/>
                </a:cubicBezTo>
                <a:lnTo>
                  <a:pt x="36778" y="331005"/>
                </a:lnTo>
                <a:cubicBezTo>
                  <a:pt x="16480" y="331005"/>
                  <a:pt x="0" y="314525"/>
                  <a:pt x="0" y="294227"/>
                </a:cubicBezTo>
                <a:lnTo>
                  <a:pt x="0" y="36778"/>
                </a:lnTo>
                <a:cubicBezTo>
                  <a:pt x="0" y="16480"/>
                  <a:pt x="16480" y="0"/>
                  <a:pt x="36778" y="0"/>
                </a:cubicBezTo>
                <a:close/>
              </a:path>
            </a:pathLst>
          </a:custGeom>
          <a:solidFill>
            <a:srgbClr val="D9A57C">
              <a:alpha val="10196"/>
            </a:srgbClr>
          </a:solidFill>
          <a:ln/>
        </p:spPr>
      </p:sp>
      <p:sp>
        <p:nvSpPr>
          <p:cNvPr id="44" name="Shape 42"/>
          <p:cNvSpPr/>
          <p:nvPr/>
        </p:nvSpPr>
        <p:spPr>
          <a:xfrm>
            <a:off x="4465017" y="2896290"/>
            <a:ext cx="112633" cy="128724"/>
          </a:xfrm>
          <a:custGeom>
            <a:avLst/>
            <a:gdLst/>
            <a:ahLst/>
            <a:cxnLst/>
            <a:rect l="l" t="t" r="r" b="b"/>
            <a:pathLst>
              <a:path w="112633" h="128724">
                <a:moveTo>
                  <a:pt x="109315" y="17624"/>
                </a:moveTo>
                <a:cubicBezTo>
                  <a:pt x="112910" y="20239"/>
                  <a:pt x="113715" y="25267"/>
                  <a:pt x="111100" y="28862"/>
                </a:cubicBezTo>
                <a:lnTo>
                  <a:pt x="46738" y="117360"/>
                </a:lnTo>
                <a:cubicBezTo>
                  <a:pt x="45355" y="119271"/>
                  <a:pt x="43218" y="120452"/>
                  <a:pt x="40855" y="120654"/>
                </a:cubicBezTo>
                <a:cubicBezTo>
                  <a:pt x="38491" y="120855"/>
                  <a:pt x="36204" y="119975"/>
                  <a:pt x="34544" y="118315"/>
                </a:cubicBezTo>
                <a:lnTo>
                  <a:pt x="2363" y="86134"/>
                </a:lnTo>
                <a:cubicBezTo>
                  <a:pt x="-779" y="82992"/>
                  <a:pt x="-779" y="77888"/>
                  <a:pt x="2363" y="74745"/>
                </a:cubicBezTo>
                <a:cubicBezTo>
                  <a:pt x="5506" y="71603"/>
                  <a:pt x="10610" y="71603"/>
                  <a:pt x="13752" y="74745"/>
                </a:cubicBezTo>
                <a:lnTo>
                  <a:pt x="39271" y="100264"/>
                </a:lnTo>
                <a:lnTo>
                  <a:pt x="98102" y="19384"/>
                </a:lnTo>
                <a:cubicBezTo>
                  <a:pt x="100716" y="15789"/>
                  <a:pt x="105745" y="14984"/>
                  <a:pt x="109340" y="17599"/>
                </a:cubicBezTo>
                <a:close/>
              </a:path>
            </a:pathLst>
          </a:custGeom>
          <a:solidFill>
            <a:srgbClr val="D9A57C"/>
          </a:solidFill>
          <a:ln/>
        </p:spPr>
      </p:sp>
      <p:sp>
        <p:nvSpPr>
          <p:cNvPr id="45" name="Text 43"/>
          <p:cNvSpPr/>
          <p:nvPr/>
        </p:nvSpPr>
        <p:spPr>
          <a:xfrm>
            <a:off x="4673045" y="2850317"/>
            <a:ext cx="1710190"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Lectures without scrolling</a:t>
            </a:r>
            <a:endParaRPr lang="en-US" sz="1600" dirty="0"/>
          </a:p>
        </p:txBody>
      </p:sp>
      <p:sp>
        <p:nvSpPr>
          <p:cNvPr id="46" name="Text 44"/>
          <p:cNvSpPr/>
          <p:nvPr/>
        </p:nvSpPr>
        <p:spPr>
          <a:xfrm>
            <a:off x="4383416" y="3199710"/>
            <a:ext cx="3539910" cy="441339"/>
          </a:xfrm>
          <a:prstGeom prst="rect">
            <a:avLst/>
          </a:prstGeom>
          <a:noFill/>
          <a:ln/>
        </p:spPr>
        <p:txBody>
          <a:bodyPr wrap="square" lIns="0" tIns="0" rIns="0" bIns="0" rtlCol="0" anchor="ctr"/>
          <a:lstStyle/>
          <a:p>
            <a:pPr>
              <a:lnSpc>
                <a:spcPct val="120000"/>
              </a:lnSpc>
            </a:pPr>
            <a:r>
              <a:rPr lang="en-US" sz="1158" dirty="0">
                <a:solidFill>
                  <a:srgbClr val="3D3D3D">
                    <a:alpha val="70000"/>
                  </a:srgbClr>
                </a:solidFill>
                <a:latin typeface="Quattrocento Sans" pitchFamily="34" charset="0"/>
                <a:ea typeface="Quattrocento Sans" pitchFamily="34" charset="-122"/>
                <a:cs typeface="Quattrocento Sans" pitchFamily="34" charset="-120"/>
              </a:rPr>
              <a:t>Each switch loses momentum. Single-tasking preserves energy.</a:t>
            </a:r>
            <a:endParaRPr lang="en-US" sz="1600" dirty="0"/>
          </a:p>
        </p:txBody>
      </p:sp>
      <p:sp>
        <p:nvSpPr>
          <p:cNvPr id="47" name="Shape 45"/>
          <p:cNvSpPr/>
          <p:nvPr/>
        </p:nvSpPr>
        <p:spPr>
          <a:xfrm>
            <a:off x="4254692" y="3861719"/>
            <a:ext cx="3705412" cy="1820525"/>
          </a:xfrm>
          <a:custGeom>
            <a:avLst/>
            <a:gdLst/>
            <a:ahLst/>
            <a:cxnLst/>
            <a:rect l="l" t="t" r="r" b="b"/>
            <a:pathLst>
              <a:path w="3705412" h="1820525">
                <a:moveTo>
                  <a:pt x="36778" y="0"/>
                </a:moveTo>
                <a:lnTo>
                  <a:pt x="3595070" y="0"/>
                </a:lnTo>
                <a:cubicBezTo>
                  <a:pt x="3656010" y="0"/>
                  <a:pt x="3705412" y="49402"/>
                  <a:pt x="3705412" y="110342"/>
                </a:cubicBezTo>
                <a:lnTo>
                  <a:pt x="3705412" y="1710183"/>
                </a:lnTo>
                <a:cubicBezTo>
                  <a:pt x="3705412" y="1771123"/>
                  <a:pt x="3656010" y="1820525"/>
                  <a:pt x="3595070" y="1820525"/>
                </a:cubicBezTo>
                <a:lnTo>
                  <a:pt x="36778" y="1820525"/>
                </a:lnTo>
                <a:cubicBezTo>
                  <a:pt x="16466" y="1820525"/>
                  <a:pt x="0" y="1804059"/>
                  <a:pt x="0" y="1783747"/>
                </a:cubicBezTo>
                <a:lnTo>
                  <a:pt x="0" y="36778"/>
                </a:lnTo>
                <a:cubicBezTo>
                  <a:pt x="0" y="16480"/>
                  <a:pt x="16480" y="0"/>
                  <a:pt x="36778" y="0"/>
                </a:cubicBezTo>
                <a:close/>
              </a:path>
            </a:pathLst>
          </a:custGeom>
          <a:solidFill>
            <a:srgbClr val="FFFFFF"/>
          </a:solidFill>
          <a:ln/>
          <a:effectLst>
            <a:outerShdw sx="100000" sy="100000" kx="0" ky="0" algn="bl" rotWithShape="0" blurRad="55167" dist="36778" dir="5400000">
              <a:srgbClr val="000000">
                <a:alpha val="10196"/>
              </a:srgbClr>
            </a:outerShdw>
          </a:effectLst>
        </p:spPr>
      </p:sp>
      <p:sp>
        <p:nvSpPr>
          <p:cNvPr id="48" name="Shape 46"/>
          <p:cNvSpPr/>
          <p:nvPr/>
        </p:nvSpPr>
        <p:spPr>
          <a:xfrm>
            <a:off x="4254692" y="3861719"/>
            <a:ext cx="36778" cy="1820525"/>
          </a:xfrm>
          <a:custGeom>
            <a:avLst/>
            <a:gdLst/>
            <a:ahLst/>
            <a:cxnLst/>
            <a:rect l="l" t="t" r="r" b="b"/>
            <a:pathLst>
              <a:path w="36778" h="1820525">
                <a:moveTo>
                  <a:pt x="36778" y="0"/>
                </a:moveTo>
                <a:lnTo>
                  <a:pt x="36778" y="0"/>
                </a:lnTo>
                <a:lnTo>
                  <a:pt x="36778" y="1820525"/>
                </a:lnTo>
                <a:lnTo>
                  <a:pt x="36778" y="1820525"/>
                </a:lnTo>
                <a:cubicBezTo>
                  <a:pt x="16466" y="1820525"/>
                  <a:pt x="0" y="1804059"/>
                  <a:pt x="0" y="1783747"/>
                </a:cubicBezTo>
                <a:lnTo>
                  <a:pt x="0" y="36778"/>
                </a:lnTo>
                <a:cubicBezTo>
                  <a:pt x="0" y="16480"/>
                  <a:pt x="16480" y="0"/>
                  <a:pt x="36778" y="0"/>
                </a:cubicBezTo>
                <a:close/>
              </a:path>
            </a:pathLst>
          </a:custGeom>
          <a:solidFill>
            <a:srgbClr val="5A7D7C"/>
          </a:solidFill>
          <a:ln/>
        </p:spPr>
      </p:sp>
      <p:sp>
        <p:nvSpPr>
          <p:cNvPr id="49" name="Shape 47"/>
          <p:cNvSpPr/>
          <p:nvPr/>
        </p:nvSpPr>
        <p:spPr>
          <a:xfrm>
            <a:off x="4383416" y="3972054"/>
            <a:ext cx="294226" cy="294226"/>
          </a:xfrm>
          <a:custGeom>
            <a:avLst/>
            <a:gdLst/>
            <a:ahLst/>
            <a:cxnLst/>
            <a:rect l="l" t="t" r="r" b="b"/>
            <a:pathLst>
              <a:path w="294226" h="294226">
                <a:moveTo>
                  <a:pt x="147113" y="0"/>
                </a:moveTo>
                <a:lnTo>
                  <a:pt x="147113" y="0"/>
                </a:lnTo>
                <a:cubicBezTo>
                  <a:pt x="228307" y="0"/>
                  <a:pt x="294226" y="65919"/>
                  <a:pt x="294226" y="147113"/>
                </a:cubicBezTo>
                <a:lnTo>
                  <a:pt x="294226" y="147113"/>
                </a:lnTo>
                <a:cubicBezTo>
                  <a:pt x="294226" y="228307"/>
                  <a:pt x="228307" y="294226"/>
                  <a:pt x="147113" y="294226"/>
                </a:cubicBezTo>
                <a:lnTo>
                  <a:pt x="147113" y="294226"/>
                </a:lnTo>
                <a:cubicBezTo>
                  <a:pt x="65919" y="294226"/>
                  <a:pt x="0" y="228307"/>
                  <a:pt x="0" y="147113"/>
                </a:cubicBezTo>
                <a:lnTo>
                  <a:pt x="0" y="147113"/>
                </a:lnTo>
                <a:cubicBezTo>
                  <a:pt x="0" y="65919"/>
                  <a:pt x="65919" y="0"/>
                  <a:pt x="147113" y="0"/>
                </a:cubicBezTo>
                <a:close/>
              </a:path>
            </a:pathLst>
          </a:custGeom>
          <a:solidFill>
            <a:srgbClr val="5A7D7C"/>
          </a:solidFill>
          <a:ln/>
        </p:spPr>
      </p:sp>
      <p:sp>
        <p:nvSpPr>
          <p:cNvPr id="50" name="Text 48"/>
          <p:cNvSpPr/>
          <p:nvPr/>
        </p:nvSpPr>
        <p:spPr>
          <a:xfrm>
            <a:off x="4351235" y="3972054"/>
            <a:ext cx="358588" cy="294226"/>
          </a:xfrm>
          <a:prstGeom prst="rect">
            <a:avLst/>
          </a:prstGeom>
          <a:noFill/>
          <a:ln/>
        </p:spPr>
        <p:txBody>
          <a:bodyPr wrap="square" lIns="0" tIns="0" rIns="0" bIns="0" rtlCol="0" anchor="ctr"/>
          <a:lstStyle/>
          <a:p>
            <a:pPr algn="ctr">
              <a:lnSpc>
                <a:spcPct val="120000"/>
              </a:lnSpc>
            </a:pPr>
            <a:r>
              <a:rPr lang="en-US" sz="1014" b="1" dirty="0">
                <a:solidFill>
                  <a:srgbClr val="FFFFFF"/>
                </a:solidFill>
                <a:latin typeface="Quattrocento Sans" pitchFamily="34" charset="0"/>
                <a:ea typeface="Quattrocento Sans" pitchFamily="34" charset="-122"/>
                <a:cs typeface="Quattrocento Sans" pitchFamily="34" charset="-120"/>
              </a:rPr>
              <a:t>4</a:t>
            </a:r>
            <a:endParaRPr lang="en-US" sz="1600" dirty="0"/>
          </a:p>
        </p:txBody>
      </p:sp>
      <p:sp>
        <p:nvSpPr>
          <p:cNvPr id="51" name="Text 49"/>
          <p:cNvSpPr/>
          <p:nvPr/>
        </p:nvSpPr>
        <p:spPr>
          <a:xfrm>
            <a:off x="4751199" y="4008833"/>
            <a:ext cx="1084959" cy="220670"/>
          </a:xfrm>
          <a:prstGeom prst="rect">
            <a:avLst/>
          </a:prstGeom>
          <a:noFill/>
          <a:ln/>
        </p:spPr>
        <p:txBody>
          <a:bodyPr wrap="square" lIns="0" tIns="0" rIns="0" bIns="0" rtlCol="0" anchor="ctr"/>
          <a:lstStyle/>
          <a:p>
            <a:pPr>
              <a:lnSpc>
                <a:spcPct val="120000"/>
              </a:lnSpc>
            </a:pPr>
            <a:r>
              <a:rPr lang="en-US" sz="1158" b="1" dirty="0">
                <a:solidFill>
                  <a:srgbClr val="5A7D7C"/>
                </a:solidFill>
                <a:latin typeface="Liter" pitchFamily="34" charset="0"/>
                <a:ea typeface="Liter" pitchFamily="34" charset="-122"/>
                <a:cs typeface="Liter" pitchFamily="34" charset="-120"/>
              </a:rPr>
              <a:t>Active Learning</a:t>
            </a:r>
            <a:endParaRPr lang="en-US" sz="1600" dirty="0"/>
          </a:p>
        </p:txBody>
      </p:sp>
      <p:sp>
        <p:nvSpPr>
          <p:cNvPr id="52" name="Text 50"/>
          <p:cNvSpPr/>
          <p:nvPr/>
        </p:nvSpPr>
        <p:spPr>
          <a:xfrm>
            <a:off x="4383416" y="4339837"/>
            <a:ext cx="3539910" cy="441339"/>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Passive studying creates false confidence. Active learning forces engagement.</a:t>
            </a:r>
            <a:endParaRPr lang="en-US" sz="1600" dirty="0"/>
          </a:p>
        </p:txBody>
      </p:sp>
      <p:sp>
        <p:nvSpPr>
          <p:cNvPr id="53" name="Shape 51"/>
          <p:cNvSpPr/>
          <p:nvPr/>
        </p:nvSpPr>
        <p:spPr>
          <a:xfrm>
            <a:off x="4383416" y="4854733"/>
            <a:ext cx="1700995" cy="331005"/>
          </a:xfrm>
          <a:custGeom>
            <a:avLst/>
            <a:gdLst/>
            <a:ahLst/>
            <a:cxnLst/>
            <a:rect l="l" t="t" r="r" b="b"/>
            <a:pathLst>
              <a:path w="1700995" h="331005">
                <a:moveTo>
                  <a:pt x="36778" y="0"/>
                </a:moveTo>
                <a:lnTo>
                  <a:pt x="1664218" y="0"/>
                </a:lnTo>
                <a:cubicBezTo>
                  <a:pt x="1684529" y="0"/>
                  <a:pt x="1700995" y="16466"/>
                  <a:pt x="1700995" y="36778"/>
                </a:cubicBezTo>
                <a:lnTo>
                  <a:pt x="1700995" y="294227"/>
                </a:lnTo>
                <a:cubicBezTo>
                  <a:pt x="1700995" y="314538"/>
                  <a:pt x="1684529" y="331005"/>
                  <a:pt x="1664218" y="331005"/>
                </a:cubicBezTo>
                <a:lnTo>
                  <a:pt x="36778" y="331005"/>
                </a:lnTo>
                <a:cubicBezTo>
                  <a:pt x="16480" y="331005"/>
                  <a:pt x="0" y="314525"/>
                  <a:pt x="0" y="294227"/>
                </a:cubicBezTo>
                <a:lnTo>
                  <a:pt x="0" y="36778"/>
                </a:lnTo>
                <a:cubicBezTo>
                  <a:pt x="0" y="16480"/>
                  <a:pt x="16480" y="0"/>
                  <a:pt x="36778" y="0"/>
                </a:cubicBezTo>
                <a:close/>
              </a:path>
            </a:pathLst>
          </a:custGeom>
          <a:solidFill>
            <a:srgbClr val="5A7D7C">
              <a:alpha val="10196"/>
            </a:srgbClr>
          </a:solidFill>
          <a:ln/>
        </p:spPr>
      </p:sp>
      <p:sp>
        <p:nvSpPr>
          <p:cNvPr id="54" name="Shape 52"/>
          <p:cNvSpPr/>
          <p:nvPr/>
        </p:nvSpPr>
        <p:spPr>
          <a:xfrm>
            <a:off x="4456972" y="4955873"/>
            <a:ext cx="128724" cy="128724"/>
          </a:xfrm>
          <a:custGeom>
            <a:avLst/>
            <a:gdLst/>
            <a:ahLst/>
            <a:cxnLst/>
            <a:rect l="l" t="t" r="r" b="b"/>
            <a:pathLst>
              <a:path w="128724" h="128724">
                <a:moveTo>
                  <a:pt x="88724" y="5330"/>
                </a:moveTo>
                <a:lnTo>
                  <a:pt x="77436" y="16618"/>
                </a:lnTo>
                <a:lnTo>
                  <a:pt x="112106" y="51288"/>
                </a:lnTo>
                <a:lnTo>
                  <a:pt x="123394" y="40000"/>
                </a:lnTo>
                <a:cubicBezTo>
                  <a:pt x="126813" y="36606"/>
                  <a:pt x="128724" y="31980"/>
                  <a:pt x="128724" y="27153"/>
                </a:cubicBezTo>
                <a:cubicBezTo>
                  <a:pt x="128724" y="22326"/>
                  <a:pt x="126813" y="17700"/>
                  <a:pt x="123394" y="14305"/>
                </a:cubicBezTo>
                <a:lnTo>
                  <a:pt x="114419" y="5330"/>
                </a:lnTo>
                <a:cubicBezTo>
                  <a:pt x="111024" y="1911"/>
                  <a:pt x="106398" y="0"/>
                  <a:pt x="101571" y="0"/>
                </a:cubicBezTo>
                <a:cubicBezTo>
                  <a:pt x="96744" y="0"/>
                  <a:pt x="92118" y="1911"/>
                  <a:pt x="88724" y="5330"/>
                </a:cubicBezTo>
                <a:close/>
                <a:moveTo>
                  <a:pt x="68913" y="25141"/>
                </a:moveTo>
                <a:lnTo>
                  <a:pt x="14808" y="79221"/>
                </a:lnTo>
                <a:cubicBezTo>
                  <a:pt x="12118" y="81911"/>
                  <a:pt x="10157" y="85280"/>
                  <a:pt x="9126" y="88950"/>
                </a:cubicBezTo>
                <a:lnTo>
                  <a:pt x="226" y="121081"/>
                </a:lnTo>
                <a:cubicBezTo>
                  <a:pt x="-352" y="123168"/>
                  <a:pt x="226" y="125430"/>
                  <a:pt x="1785" y="126964"/>
                </a:cubicBezTo>
                <a:cubicBezTo>
                  <a:pt x="3344" y="128498"/>
                  <a:pt x="5581" y="129101"/>
                  <a:pt x="7668" y="128523"/>
                </a:cubicBezTo>
                <a:lnTo>
                  <a:pt x="39799" y="119598"/>
                </a:lnTo>
                <a:cubicBezTo>
                  <a:pt x="43469" y="118567"/>
                  <a:pt x="46813" y="116631"/>
                  <a:pt x="49529" y="113916"/>
                </a:cubicBezTo>
                <a:lnTo>
                  <a:pt x="103583" y="59811"/>
                </a:lnTo>
                <a:lnTo>
                  <a:pt x="68913" y="25141"/>
                </a:lnTo>
                <a:close/>
              </a:path>
            </a:pathLst>
          </a:custGeom>
          <a:solidFill>
            <a:srgbClr val="5A7D7C"/>
          </a:solidFill>
          <a:ln/>
        </p:spPr>
      </p:sp>
      <p:sp>
        <p:nvSpPr>
          <p:cNvPr id="55" name="Text 53"/>
          <p:cNvSpPr/>
          <p:nvPr/>
        </p:nvSpPr>
        <p:spPr>
          <a:xfrm>
            <a:off x="4654655" y="4909900"/>
            <a:ext cx="827511"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Write notes</a:t>
            </a:r>
            <a:endParaRPr lang="en-US" sz="1600" dirty="0"/>
          </a:p>
        </p:txBody>
      </p:sp>
      <p:sp>
        <p:nvSpPr>
          <p:cNvPr id="56" name="Shape 54"/>
          <p:cNvSpPr/>
          <p:nvPr/>
        </p:nvSpPr>
        <p:spPr>
          <a:xfrm>
            <a:off x="6142931" y="4854733"/>
            <a:ext cx="1700995" cy="331005"/>
          </a:xfrm>
          <a:custGeom>
            <a:avLst/>
            <a:gdLst/>
            <a:ahLst/>
            <a:cxnLst/>
            <a:rect l="l" t="t" r="r" b="b"/>
            <a:pathLst>
              <a:path w="1700995" h="331005">
                <a:moveTo>
                  <a:pt x="36778" y="0"/>
                </a:moveTo>
                <a:lnTo>
                  <a:pt x="1664218" y="0"/>
                </a:lnTo>
                <a:cubicBezTo>
                  <a:pt x="1684529" y="0"/>
                  <a:pt x="1700995" y="16466"/>
                  <a:pt x="1700995" y="36778"/>
                </a:cubicBezTo>
                <a:lnTo>
                  <a:pt x="1700995" y="294227"/>
                </a:lnTo>
                <a:cubicBezTo>
                  <a:pt x="1700995" y="314538"/>
                  <a:pt x="1684529" y="331005"/>
                  <a:pt x="1664218" y="331005"/>
                </a:cubicBezTo>
                <a:lnTo>
                  <a:pt x="36778" y="331005"/>
                </a:lnTo>
                <a:cubicBezTo>
                  <a:pt x="16480" y="331005"/>
                  <a:pt x="0" y="314525"/>
                  <a:pt x="0" y="294227"/>
                </a:cubicBezTo>
                <a:lnTo>
                  <a:pt x="0" y="36778"/>
                </a:lnTo>
                <a:cubicBezTo>
                  <a:pt x="0" y="16480"/>
                  <a:pt x="16480" y="0"/>
                  <a:pt x="36778" y="0"/>
                </a:cubicBezTo>
                <a:close/>
              </a:path>
            </a:pathLst>
          </a:custGeom>
          <a:solidFill>
            <a:srgbClr val="5A7D7C">
              <a:alpha val="10196"/>
            </a:srgbClr>
          </a:solidFill>
          <a:ln/>
        </p:spPr>
      </p:sp>
      <p:sp>
        <p:nvSpPr>
          <p:cNvPr id="57" name="Shape 55"/>
          <p:cNvSpPr/>
          <p:nvPr/>
        </p:nvSpPr>
        <p:spPr>
          <a:xfrm>
            <a:off x="6200397" y="4955873"/>
            <a:ext cx="160905" cy="128724"/>
          </a:xfrm>
          <a:custGeom>
            <a:avLst/>
            <a:gdLst/>
            <a:ahLst/>
            <a:cxnLst/>
            <a:rect l="l" t="t" r="r" b="b"/>
            <a:pathLst>
              <a:path w="160905" h="128724">
                <a:moveTo>
                  <a:pt x="32181" y="24136"/>
                </a:moveTo>
                <a:cubicBezTo>
                  <a:pt x="32181" y="15261"/>
                  <a:pt x="39397" y="8045"/>
                  <a:pt x="48271" y="8045"/>
                </a:cubicBezTo>
                <a:lnTo>
                  <a:pt x="136769" y="8045"/>
                </a:lnTo>
                <a:cubicBezTo>
                  <a:pt x="145644" y="8045"/>
                  <a:pt x="152860" y="15261"/>
                  <a:pt x="152860" y="24136"/>
                </a:cubicBezTo>
                <a:lnTo>
                  <a:pt x="152860" y="84475"/>
                </a:lnTo>
                <a:lnTo>
                  <a:pt x="128724" y="84475"/>
                </a:lnTo>
                <a:lnTo>
                  <a:pt x="128724" y="80452"/>
                </a:lnTo>
                <a:cubicBezTo>
                  <a:pt x="128724" y="76002"/>
                  <a:pt x="125129" y="72407"/>
                  <a:pt x="120679" y="72407"/>
                </a:cubicBezTo>
                <a:lnTo>
                  <a:pt x="104588" y="72407"/>
                </a:lnTo>
                <a:cubicBezTo>
                  <a:pt x="100138" y="72407"/>
                  <a:pt x="96543" y="76002"/>
                  <a:pt x="96543" y="80452"/>
                </a:cubicBezTo>
                <a:lnTo>
                  <a:pt x="96543" y="84475"/>
                </a:lnTo>
                <a:lnTo>
                  <a:pt x="64085" y="84475"/>
                </a:lnTo>
                <a:cubicBezTo>
                  <a:pt x="66826" y="79749"/>
                  <a:pt x="68385" y="74243"/>
                  <a:pt x="68385" y="68385"/>
                </a:cubicBezTo>
                <a:cubicBezTo>
                  <a:pt x="68385" y="50610"/>
                  <a:pt x="53979" y="36204"/>
                  <a:pt x="36204" y="36204"/>
                </a:cubicBezTo>
                <a:cubicBezTo>
                  <a:pt x="34846" y="36204"/>
                  <a:pt x="33488" y="36279"/>
                  <a:pt x="32181" y="36455"/>
                </a:cubicBezTo>
                <a:lnTo>
                  <a:pt x="32181" y="24136"/>
                </a:lnTo>
                <a:close/>
                <a:moveTo>
                  <a:pt x="83721" y="112633"/>
                </a:moveTo>
                <a:cubicBezTo>
                  <a:pt x="82439" y="106549"/>
                  <a:pt x="79623" y="101043"/>
                  <a:pt x="75650" y="96543"/>
                </a:cubicBezTo>
                <a:lnTo>
                  <a:pt x="152860" y="96543"/>
                </a:lnTo>
                <a:cubicBezTo>
                  <a:pt x="152860" y="105418"/>
                  <a:pt x="145644" y="112633"/>
                  <a:pt x="136769" y="112633"/>
                </a:cubicBezTo>
                <a:lnTo>
                  <a:pt x="83721" y="112633"/>
                </a:lnTo>
                <a:close/>
                <a:moveTo>
                  <a:pt x="16090" y="68385"/>
                </a:moveTo>
                <a:cubicBezTo>
                  <a:pt x="16090" y="57284"/>
                  <a:pt x="25103" y="48271"/>
                  <a:pt x="36204" y="48271"/>
                </a:cubicBezTo>
                <a:cubicBezTo>
                  <a:pt x="47304" y="48271"/>
                  <a:pt x="56317" y="57284"/>
                  <a:pt x="56317" y="68385"/>
                </a:cubicBezTo>
                <a:cubicBezTo>
                  <a:pt x="56317" y="79485"/>
                  <a:pt x="47304" y="88498"/>
                  <a:pt x="36204" y="88498"/>
                </a:cubicBezTo>
                <a:cubicBezTo>
                  <a:pt x="25103" y="88498"/>
                  <a:pt x="16090" y="79485"/>
                  <a:pt x="16090" y="68385"/>
                </a:cubicBezTo>
                <a:close/>
                <a:moveTo>
                  <a:pt x="0" y="120679"/>
                </a:moveTo>
                <a:cubicBezTo>
                  <a:pt x="0" y="107354"/>
                  <a:pt x="10811" y="96543"/>
                  <a:pt x="24136" y="96543"/>
                </a:cubicBezTo>
                <a:lnTo>
                  <a:pt x="48271" y="96543"/>
                </a:lnTo>
                <a:cubicBezTo>
                  <a:pt x="61596" y="96543"/>
                  <a:pt x="72407" y="107354"/>
                  <a:pt x="72407" y="120679"/>
                </a:cubicBezTo>
                <a:cubicBezTo>
                  <a:pt x="72407" y="125129"/>
                  <a:pt x="68812" y="128724"/>
                  <a:pt x="64362" y="128724"/>
                </a:cubicBezTo>
                <a:lnTo>
                  <a:pt x="8045" y="128724"/>
                </a:lnTo>
                <a:cubicBezTo>
                  <a:pt x="3595" y="128724"/>
                  <a:pt x="0" y="125129"/>
                  <a:pt x="0" y="120679"/>
                </a:cubicBezTo>
                <a:close/>
              </a:path>
            </a:pathLst>
          </a:custGeom>
          <a:solidFill>
            <a:srgbClr val="5A7D7C"/>
          </a:solidFill>
          <a:ln/>
        </p:spPr>
      </p:sp>
      <p:sp>
        <p:nvSpPr>
          <p:cNvPr id="58" name="Text 56"/>
          <p:cNvSpPr/>
          <p:nvPr/>
        </p:nvSpPr>
        <p:spPr>
          <a:xfrm>
            <a:off x="6414171" y="4909900"/>
            <a:ext cx="845900"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Teach aloud</a:t>
            </a:r>
            <a:endParaRPr lang="en-US" sz="1600" dirty="0"/>
          </a:p>
        </p:txBody>
      </p:sp>
      <p:sp>
        <p:nvSpPr>
          <p:cNvPr id="59" name="Shape 57"/>
          <p:cNvSpPr/>
          <p:nvPr/>
        </p:nvSpPr>
        <p:spPr>
          <a:xfrm>
            <a:off x="4383416" y="5240905"/>
            <a:ext cx="1700995" cy="331005"/>
          </a:xfrm>
          <a:custGeom>
            <a:avLst/>
            <a:gdLst/>
            <a:ahLst/>
            <a:cxnLst/>
            <a:rect l="l" t="t" r="r" b="b"/>
            <a:pathLst>
              <a:path w="1700995" h="331005">
                <a:moveTo>
                  <a:pt x="36778" y="0"/>
                </a:moveTo>
                <a:lnTo>
                  <a:pt x="1664218" y="0"/>
                </a:lnTo>
                <a:cubicBezTo>
                  <a:pt x="1684529" y="0"/>
                  <a:pt x="1700995" y="16466"/>
                  <a:pt x="1700995" y="36778"/>
                </a:cubicBezTo>
                <a:lnTo>
                  <a:pt x="1700995" y="294227"/>
                </a:lnTo>
                <a:cubicBezTo>
                  <a:pt x="1700995" y="314538"/>
                  <a:pt x="1684529" y="331005"/>
                  <a:pt x="1664218" y="331005"/>
                </a:cubicBezTo>
                <a:lnTo>
                  <a:pt x="36778" y="331005"/>
                </a:lnTo>
                <a:cubicBezTo>
                  <a:pt x="16480" y="331005"/>
                  <a:pt x="0" y="314525"/>
                  <a:pt x="0" y="294227"/>
                </a:cubicBezTo>
                <a:lnTo>
                  <a:pt x="0" y="36778"/>
                </a:lnTo>
                <a:cubicBezTo>
                  <a:pt x="0" y="16480"/>
                  <a:pt x="16480" y="0"/>
                  <a:pt x="36778" y="0"/>
                </a:cubicBezTo>
                <a:close/>
              </a:path>
            </a:pathLst>
          </a:custGeom>
          <a:solidFill>
            <a:srgbClr val="5A7D7C">
              <a:alpha val="10196"/>
            </a:srgbClr>
          </a:solidFill>
          <a:ln/>
        </p:spPr>
      </p:sp>
      <p:sp>
        <p:nvSpPr>
          <p:cNvPr id="60" name="Shape 58"/>
          <p:cNvSpPr/>
          <p:nvPr/>
        </p:nvSpPr>
        <p:spPr>
          <a:xfrm>
            <a:off x="4481108" y="5342045"/>
            <a:ext cx="80452" cy="128724"/>
          </a:xfrm>
          <a:custGeom>
            <a:avLst/>
            <a:gdLst/>
            <a:ahLst/>
            <a:cxnLst/>
            <a:rect l="l" t="t" r="r" b="b"/>
            <a:pathLst>
              <a:path w="80452" h="128724">
                <a:moveTo>
                  <a:pt x="16090" y="40226"/>
                </a:moveTo>
                <a:cubicBezTo>
                  <a:pt x="16090" y="26901"/>
                  <a:pt x="26901" y="16090"/>
                  <a:pt x="40226" y="16090"/>
                </a:cubicBezTo>
                <a:cubicBezTo>
                  <a:pt x="53551" y="16090"/>
                  <a:pt x="64362" y="26901"/>
                  <a:pt x="64362" y="40226"/>
                </a:cubicBezTo>
                <a:cubicBezTo>
                  <a:pt x="64362" y="50962"/>
                  <a:pt x="57348" y="60063"/>
                  <a:pt x="47643" y="63205"/>
                </a:cubicBezTo>
                <a:cubicBezTo>
                  <a:pt x="40503" y="65518"/>
                  <a:pt x="32181" y="72080"/>
                  <a:pt x="32181" y="82464"/>
                </a:cubicBezTo>
                <a:lnTo>
                  <a:pt x="32181" y="88498"/>
                </a:lnTo>
                <a:cubicBezTo>
                  <a:pt x="32181" y="92948"/>
                  <a:pt x="35776" y="96543"/>
                  <a:pt x="40226" y="96543"/>
                </a:cubicBezTo>
                <a:cubicBezTo>
                  <a:pt x="44676" y="96543"/>
                  <a:pt x="48271" y="92948"/>
                  <a:pt x="48271" y="88498"/>
                </a:cubicBezTo>
                <a:lnTo>
                  <a:pt x="48271" y="82464"/>
                </a:lnTo>
                <a:cubicBezTo>
                  <a:pt x="48271" y="82036"/>
                  <a:pt x="48422" y="81433"/>
                  <a:pt x="49151" y="80628"/>
                </a:cubicBezTo>
                <a:cubicBezTo>
                  <a:pt x="49906" y="79799"/>
                  <a:pt x="51138" y="78994"/>
                  <a:pt x="52596" y="78517"/>
                </a:cubicBezTo>
                <a:cubicBezTo>
                  <a:pt x="68762" y="73312"/>
                  <a:pt x="80452" y="58152"/>
                  <a:pt x="80452" y="40226"/>
                </a:cubicBezTo>
                <a:cubicBezTo>
                  <a:pt x="80452" y="18001"/>
                  <a:pt x="62451" y="0"/>
                  <a:pt x="40226" y="0"/>
                </a:cubicBezTo>
                <a:cubicBezTo>
                  <a:pt x="18001" y="0"/>
                  <a:pt x="0" y="18001"/>
                  <a:pt x="0" y="40226"/>
                </a:cubicBezTo>
                <a:cubicBezTo>
                  <a:pt x="0" y="44676"/>
                  <a:pt x="3595" y="48271"/>
                  <a:pt x="8045" y="48271"/>
                </a:cubicBezTo>
                <a:cubicBezTo>
                  <a:pt x="12495" y="48271"/>
                  <a:pt x="16090" y="44676"/>
                  <a:pt x="16090" y="40226"/>
                </a:cubicBezTo>
                <a:close/>
                <a:moveTo>
                  <a:pt x="40226" y="128724"/>
                </a:moveTo>
                <a:cubicBezTo>
                  <a:pt x="45782" y="128724"/>
                  <a:pt x="50283" y="124224"/>
                  <a:pt x="50283" y="118667"/>
                </a:cubicBezTo>
                <a:cubicBezTo>
                  <a:pt x="50283" y="113111"/>
                  <a:pt x="45782" y="108611"/>
                  <a:pt x="40226" y="108611"/>
                </a:cubicBezTo>
                <a:cubicBezTo>
                  <a:pt x="34670" y="108611"/>
                  <a:pt x="30170" y="113111"/>
                  <a:pt x="30170" y="118667"/>
                </a:cubicBezTo>
                <a:cubicBezTo>
                  <a:pt x="30170" y="124224"/>
                  <a:pt x="34670" y="128724"/>
                  <a:pt x="40226" y="128724"/>
                </a:cubicBezTo>
                <a:close/>
              </a:path>
            </a:pathLst>
          </a:custGeom>
          <a:solidFill>
            <a:srgbClr val="5A7D7C"/>
          </a:solidFill>
          <a:ln/>
        </p:spPr>
      </p:sp>
      <p:sp>
        <p:nvSpPr>
          <p:cNvPr id="61" name="Text 59"/>
          <p:cNvSpPr/>
          <p:nvPr/>
        </p:nvSpPr>
        <p:spPr>
          <a:xfrm>
            <a:off x="4654655" y="5296072"/>
            <a:ext cx="965430"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Ask why/how</a:t>
            </a:r>
            <a:endParaRPr lang="en-US" sz="1600" dirty="0"/>
          </a:p>
        </p:txBody>
      </p:sp>
      <p:sp>
        <p:nvSpPr>
          <p:cNvPr id="62" name="Shape 60"/>
          <p:cNvSpPr/>
          <p:nvPr/>
        </p:nvSpPr>
        <p:spPr>
          <a:xfrm>
            <a:off x="6142931" y="5240905"/>
            <a:ext cx="1700995" cy="331005"/>
          </a:xfrm>
          <a:custGeom>
            <a:avLst/>
            <a:gdLst/>
            <a:ahLst/>
            <a:cxnLst/>
            <a:rect l="l" t="t" r="r" b="b"/>
            <a:pathLst>
              <a:path w="1700995" h="331005">
                <a:moveTo>
                  <a:pt x="36778" y="0"/>
                </a:moveTo>
                <a:lnTo>
                  <a:pt x="1664218" y="0"/>
                </a:lnTo>
                <a:cubicBezTo>
                  <a:pt x="1684529" y="0"/>
                  <a:pt x="1700995" y="16466"/>
                  <a:pt x="1700995" y="36778"/>
                </a:cubicBezTo>
                <a:lnTo>
                  <a:pt x="1700995" y="294227"/>
                </a:lnTo>
                <a:cubicBezTo>
                  <a:pt x="1700995" y="314538"/>
                  <a:pt x="1684529" y="331005"/>
                  <a:pt x="1664218" y="331005"/>
                </a:cubicBezTo>
                <a:lnTo>
                  <a:pt x="36778" y="331005"/>
                </a:lnTo>
                <a:cubicBezTo>
                  <a:pt x="16480" y="331005"/>
                  <a:pt x="0" y="314525"/>
                  <a:pt x="0" y="294227"/>
                </a:cubicBezTo>
                <a:lnTo>
                  <a:pt x="0" y="36778"/>
                </a:lnTo>
                <a:cubicBezTo>
                  <a:pt x="0" y="16480"/>
                  <a:pt x="16480" y="0"/>
                  <a:pt x="36778" y="0"/>
                </a:cubicBezTo>
                <a:close/>
              </a:path>
            </a:pathLst>
          </a:custGeom>
          <a:solidFill>
            <a:srgbClr val="5A7D7C">
              <a:alpha val="10196"/>
            </a:srgbClr>
          </a:solidFill>
          <a:ln/>
        </p:spPr>
      </p:sp>
      <p:sp>
        <p:nvSpPr>
          <p:cNvPr id="63" name="Shape 61"/>
          <p:cNvSpPr/>
          <p:nvPr/>
        </p:nvSpPr>
        <p:spPr>
          <a:xfrm>
            <a:off x="6216487" y="5342045"/>
            <a:ext cx="128724" cy="128724"/>
          </a:xfrm>
          <a:custGeom>
            <a:avLst/>
            <a:gdLst/>
            <a:ahLst/>
            <a:cxnLst/>
            <a:rect l="l" t="t" r="r" b="b"/>
            <a:pathLst>
              <a:path w="128724" h="128724">
                <a:moveTo>
                  <a:pt x="33639" y="9126"/>
                </a:moveTo>
                <a:cubicBezTo>
                  <a:pt x="36380" y="11037"/>
                  <a:pt x="37033" y="14808"/>
                  <a:pt x="35123" y="17524"/>
                </a:cubicBezTo>
                <a:lnTo>
                  <a:pt x="21043" y="37637"/>
                </a:lnTo>
                <a:cubicBezTo>
                  <a:pt x="20013" y="39095"/>
                  <a:pt x="18404" y="40025"/>
                  <a:pt x="16618" y="40176"/>
                </a:cubicBezTo>
                <a:cubicBezTo>
                  <a:pt x="14833" y="40327"/>
                  <a:pt x="13074" y="39723"/>
                  <a:pt x="11816" y="38466"/>
                </a:cubicBezTo>
                <a:lnTo>
                  <a:pt x="1760" y="28410"/>
                </a:lnTo>
                <a:cubicBezTo>
                  <a:pt x="-578" y="26046"/>
                  <a:pt x="-578" y="22225"/>
                  <a:pt x="1760" y="19862"/>
                </a:cubicBezTo>
                <a:cubicBezTo>
                  <a:pt x="4098" y="17498"/>
                  <a:pt x="7945" y="17524"/>
                  <a:pt x="10308" y="19862"/>
                </a:cubicBezTo>
                <a:lnTo>
                  <a:pt x="15286" y="24840"/>
                </a:lnTo>
                <a:lnTo>
                  <a:pt x="25242" y="10610"/>
                </a:lnTo>
                <a:cubicBezTo>
                  <a:pt x="27153" y="7869"/>
                  <a:pt x="30924" y="7216"/>
                  <a:pt x="33639" y="9126"/>
                </a:cubicBezTo>
                <a:close/>
                <a:moveTo>
                  <a:pt x="33639" y="49353"/>
                </a:moveTo>
                <a:cubicBezTo>
                  <a:pt x="36380" y="51263"/>
                  <a:pt x="37033" y="55035"/>
                  <a:pt x="35123" y="57750"/>
                </a:cubicBezTo>
                <a:lnTo>
                  <a:pt x="21043" y="77863"/>
                </a:lnTo>
                <a:cubicBezTo>
                  <a:pt x="20013" y="79321"/>
                  <a:pt x="18404" y="80251"/>
                  <a:pt x="16618" y="80402"/>
                </a:cubicBezTo>
                <a:cubicBezTo>
                  <a:pt x="14833" y="80553"/>
                  <a:pt x="13074" y="79950"/>
                  <a:pt x="11816" y="78693"/>
                </a:cubicBezTo>
                <a:lnTo>
                  <a:pt x="1760" y="68636"/>
                </a:lnTo>
                <a:cubicBezTo>
                  <a:pt x="-603" y="66273"/>
                  <a:pt x="-603" y="62451"/>
                  <a:pt x="1760" y="60113"/>
                </a:cubicBezTo>
                <a:cubicBezTo>
                  <a:pt x="4123" y="57775"/>
                  <a:pt x="7945" y="57750"/>
                  <a:pt x="10283" y="60113"/>
                </a:cubicBezTo>
                <a:lnTo>
                  <a:pt x="15261" y="65091"/>
                </a:lnTo>
                <a:lnTo>
                  <a:pt x="25217" y="50861"/>
                </a:lnTo>
                <a:cubicBezTo>
                  <a:pt x="27128" y="48121"/>
                  <a:pt x="30899" y="47467"/>
                  <a:pt x="33614" y="49378"/>
                </a:cubicBezTo>
                <a:close/>
                <a:moveTo>
                  <a:pt x="56317" y="24136"/>
                </a:moveTo>
                <a:cubicBezTo>
                  <a:pt x="56317" y="19686"/>
                  <a:pt x="59912" y="16090"/>
                  <a:pt x="64362" y="16090"/>
                </a:cubicBezTo>
                <a:lnTo>
                  <a:pt x="120679" y="16090"/>
                </a:lnTo>
                <a:cubicBezTo>
                  <a:pt x="125129" y="16090"/>
                  <a:pt x="128724" y="19686"/>
                  <a:pt x="128724" y="24136"/>
                </a:cubicBezTo>
                <a:cubicBezTo>
                  <a:pt x="128724" y="28586"/>
                  <a:pt x="125129" y="32181"/>
                  <a:pt x="120679" y="32181"/>
                </a:cubicBezTo>
                <a:lnTo>
                  <a:pt x="64362" y="32181"/>
                </a:lnTo>
                <a:cubicBezTo>
                  <a:pt x="59912" y="32181"/>
                  <a:pt x="56317" y="28586"/>
                  <a:pt x="56317" y="24136"/>
                </a:cubicBezTo>
                <a:close/>
                <a:moveTo>
                  <a:pt x="56317" y="64362"/>
                </a:moveTo>
                <a:cubicBezTo>
                  <a:pt x="56317" y="59912"/>
                  <a:pt x="59912" y="56317"/>
                  <a:pt x="64362" y="56317"/>
                </a:cubicBezTo>
                <a:lnTo>
                  <a:pt x="120679" y="56317"/>
                </a:lnTo>
                <a:cubicBezTo>
                  <a:pt x="125129" y="56317"/>
                  <a:pt x="128724" y="59912"/>
                  <a:pt x="128724" y="64362"/>
                </a:cubicBezTo>
                <a:cubicBezTo>
                  <a:pt x="128724" y="68812"/>
                  <a:pt x="125129" y="72407"/>
                  <a:pt x="120679" y="72407"/>
                </a:cubicBezTo>
                <a:lnTo>
                  <a:pt x="64362" y="72407"/>
                </a:lnTo>
                <a:cubicBezTo>
                  <a:pt x="59912" y="72407"/>
                  <a:pt x="56317" y="68812"/>
                  <a:pt x="56317" y="64362"/>
                </a:cubicBezTo>
                <a:close/>
                <a:moveTo>
                  <a:pt x="40226" y="104588"/>
                </a:moveTo>
                <a:cubicBezTo>
                  <a:pt x="40226" y="100138"/>
                  <a:pt x="43821" y="96543"/>
                  <a:pt x="48271" y="96543"/>
                </a:cubicBezTo>
                <a:lnTo>
                  <a:pt x="120679" y="96543"/>
                </a:lnTo>
                <a:cubicBezTo>
                  <a:pt x="125129" y="96543"/>
                  <a:pt x="128724" y="100138"/>
                  <a:pt x="128724" y="104588"/>
                </a:cubicBezTo>
                <a:cubicBezTo>
                  <a:pt x="128724" y="109038"/>
                  <a:pt x="125129" y="112633"/>
                  <a:pt x="120679" y="112633"/>
                </a:cubicBezTo>
                <a:lnTo>
                  <a:pt x="48271" y="112633"/>
                </a:lnTo>
                <a:cubicBezTo>
                  <a:pt x="43821" y="112633"/>
                  <a:pt x="40226" y="109038"/>
                  <a:pt x="40226" y="104588"/>
                </a:cubicBezTo>
                <a:close/>
                <a:moveTo>
                  <a:pt x="16090" y="94532"/>
                </a:moveTo>
                <a:cubicBezTo>
                  <a:pt x="21641" y="94532"/>
                  <a:pt x="26147" y="99038"/>
                  <a:pt x="26147" y="104588"/>
                </a:cubicBezTo>
                <a:cubicBezTo>
                  <a:pt x="26147" y="110139"/>
                  <a:pt x="21641" y="114645"/>
                  <a:pt x="16090" y="114645"/>
                </a:cubicBezTo>
                <a:cubicBezTo>
                  <a:pt x="10540" y="114645"/>
                  <a:pt x="6034" y="110139"/>
                  <a:pt x="6034" y="104588"/>
                </a:cubicBezTo>
                <a:cubicBezTo>
                  <a:pt x="6034" y="99038"/>
                  <a:pt x="10540" y="94532"/>
                  <a:pt x="16090" y="94532"/>
                </a:cubicBezTo>
                <a:close/>
              </a:path>
            </a:pathLst>
          </a:custGeom>
          <a:solidFill>
            <a:srgbClr val="5A7D7C"/>
          </a:solidFill>
          <a:ln/>
        </p:spPr>
      </p:sp>
      <p:sp>
        <p:nvSpPr>
          <p:cNvPr id="64" name="Text 62"/>
          <p:cNvSpPr/>
          <p:nvPr/>
        </p:nvSpPr>
        <p:spPr>
          <a:xfrm>
            <a:off x="6414171" y="5296072"/>
            <a:ext cx="1232072"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Practice questions</a:t>
            </a:r>
            <a:endParaRPr lang="en-US" sz="1600" dirty="0"/>
          </a:p>
        </p:txBody>
      </p:sp>
      <p:sp>
        <p:nvSpPr>
          <p:cNvPr id="65" name="Shape 63"/>
          <p:cNvSpPr/>
          <p:nvPr/>
        </p:nvSpPr>
        <p:spPr>
          <a:xfrm>
            <a:off x="8104822" y="1305629"/>
            <a:ext cx="3723801" cy="2298643"/>
          </a:xfrm>
          <a:custGeom>
            <a:avLst/>
            <a:gdLst/>
            <a:ahLst/>
            <a:cxnLst/>
            <a:rect l="l" t="t" r="r" b="b"/>
            <a:pathLst>
              <a:path w="3723801" h="2298643">
                <a:moveTo>
                  <a:pt x="36778" y="0"/>
                </a:moveTo>
                <a:lnTo>
                  <a:pt x="3687023" y="0"/>
                </a:lnTo>
                <a:cubicBezTo>
                  <a:pt x="3707335" y="0"/>
                  <a:pt x="3723801" y="16466"/>
                  <a:pt x="3723801" y="36778"/>
                </a:cubicBezTo>
                <a:lnTo>
                  <a:pt x="3723801" y="2188308"/>
                </a:lnTo>
                <a:cubicBezTo>
                  <a:pt x="3723801" y="2249244"/>
                  <a:pt x="3674402" y="2298643"/>
                  <a:pt x="3613466" y="2298643"/>
                </a:cubicBezTo>
                <a:lnTo>
                  <a:pt x="110335" y="2298643"/>
                </a:lnTo>
                <a:cubicBezTo>
                  <a:pt x="49399" y="2298643"/>
                  <a:pt x="0" y="2249244"/>
                  <a:pt x="0" y="2188308"/>
                </a:cubicBezTo>
                <a:lnTo>
                  <a:pt x="0" y="36778"/>
                </a:lnTo>
                <a:cubicBezTo>
                  <a:pt x="0" y="16480"/>
                  <a:pt x="16480" y="0"/>
                  <a:pt x="36778" y="0"/>
                </a:cubicBezTo>
                <a:close/>
              </a:path>
            </a:pathLst>
          </a:custGeom>
          <a:solidFill>
            <a:srgbClr val="FFFFFF"/>
          </a:solidFill>
          <a:ln/>
          <a:effectLst>
            <a:outerShdw sx="100000" sy="100000" kx="0" ky="0" algn="bl" rotWithShape="0" blurRad="55167" dist="36778" dir="5400000">
              <a:srgbClr val="000000">
                <a:alpha val="10196"/>
              </a:srgbClr>
            </a:outerShdw>
          </a:effectLst>
        </p:spPr>
      </p:sp>
      <p:sp>
        <p:nvSpPr>
          <p:cNvPr id="66" name="Shape 64"/>
          <p:cNvSpPr/>
          <p:nvPr/>
        </p:nvSpPr>
        <p:spPr>
          <a:xfrm>
            <a:off x="8104822" y="1305629"/>
            <a:ext cx="3723801" cy="36778"/>
          </a:xfrm>
          <a:custGeom>
            <a:avLst/>
            <a:gdLst/>
            <a:ahLst/>
            <a:cxnLst/>
            <a:rect l="l" t="t" r="r" b="b"/>
            <a:pathLst>
              <a:path w="3723801" h="36778">
                <a:moveTo>
                  <a:pt x="36778" y="0"/>
                </a:moveTo>
                <a:lnTo>
                  <a:pt x="3687023" y="0"/>
                </a:lnTo>
                <a:cubicBezTo>
                  <a:pt x="3707335" y="0"/>
                  <a:pt x="3723801" y="16466"/>
                  <a:pt x="3723801" y="36778"/>
                </a:cubicBezTo>
                <a:lnTo>
                  <a:pt x="3723801" y="36778"/>
                </a:lnTo>
                <a:lnTo>
                  <a:pt x="0" y="36778"/>
                </a:lnTo>
                <a:lnTo>
                  <a:pt x="0" y="36778"/>
                </a:lnTo>
                <a:cubicBezTo>
                  <a:pt x="0" y="16480"/>
                  <a:pt x="16480" y="0"/>
                  <a:pt x="36778" y="0"/>
                </a:cubicBezTo>
                <a:close/>
              </a:path>
            </a:pathLst>
          </a:custGeom>
          <a:solidFill>
            <a:srgbClr val="5A7D7C"/>
          </a:solidFill>
          <a:ln/>
        </p:spPr>
      </p:sp>
      <p:sp>
        <p:nvSpPr>
          <p:cNvPr id="67" name="Shape 65"/>
          <p:cNvSpPr/>
          <p:nvPr/>
        </p:nvSpPr>
        <p:spPr>
          <a:xfrm>
            <a:off x="8215157" y="1434353"/>
            <a:ext cx="294226" cy="294226"/>
          </a:xfrm>
          <a:custGeom>
            <a:avLst/>
            <a:gdLst/>
            <a:ahLst/>
            <a:cxnLst/>
            <a:rect l="l" t="t" r="r" b="b"/>
            <a:pathLst>
              <a:path w="294226" h="294226">
                <a:moveTo>
                  <a:pt x="147113" y="0"/>
                </a:moveTo>
                <a:lnTo>
                  <a:pt x="147113" y="0"/>
                </a:lnTo>
                <a:cubicBezTo>
                  <a:pt x="228307" y="0"/>
                  <a:pt x="294226" y="65919"/>
                  <a:pt x="294226" y="147113"/>
                </a:cubicBezTo>
                <a:lnTo>
                  <a:pt x="294226" y="147113"/>
                </a:lnTo>
                <a:cubicBezTo>
                  <a:pt x="294226" y="228307"/>
                  <a:pt x="228307" y="294226"/>
                  <a:pt x="147113" y="294226"/>
                </a:cubicBezTo>
                <a:lnTo>
                  <a:pt x="147113" y="294226"/>
                </a:lnTo>
                <a:cubicBezTo>
                  <a:pt x="65919" y="294226"/>
                  <a:pt x="0" y="228307"/>
                  <a:pt x="0" y="147113"/>
                </a:cubicBezTo>
                <a:lnTo>
                  <a:pt x="0" y="147113"/>
                </a:lnTo>
                <a:cubicBezTo>
                  <a:pt x="0" y="65919"/>
                  <a:pt x="65919" y="0"/>
                  <a:pt x="147113" y="0"/>
                </a:cubicBezTo>
                <a:close/>
              </a:path>
            </a:pathLst>
          </a:custGeom>
          <a:solidFill>
            <a:srgbClr val="5A7D7C"/>
          </a:solidFill>
          <a:ln/>
        </p:spPr>
      </p:sp>
      <p:sp>
        <p:nvSpPr>
          <p:cNvPr id="68" name="Text 66"/>
          <p:cNvSpPr/>
          <p:nvPr/>
        </p:nvSpPr>
        <p:spPr>
          <a:xfrm>
            <a:off x="8182976" y="1434353"/>
            <a:ext cx="358588" cy="294226"/>
          </a:xfrm>
          <a:prstGeom prst="rect">
            <a:avLst/>
          </a:prstGeom>
          <a:noFill/>
          <a:ln/>
        </p:spPr>
        <p:txBody>
          <a:bodyPr wrap="square" lIns="0" tIns="0" rIns="0" bIns="0" rtlCol="0" anchor="ctr"/>
          <a:lstStyle/>
          <a:p>
            <a:pPr algn="ctr">
              <a:lnSpc>
                <a:spcPct val="120000"/>
              </a:lnSpc>
            </a:pPr>
            <a:r>
              <a:rPr lang="en-US" sz="1014" b="1" dirty="0">
                <a:solidFill>
                  <a:srgbClr val="FFFFFF"/>
                </a:solidFill>
                <a:latin typeface="Quattrocento Sans" pitchFamily="34" charset="0"/>
                <a:ea typeface="Quattrocento Sans" pitchFamily="34" charset="-122"/>
                <a:cs typeface="Quattrocento Sans" pitchFamily="34" charset="-120"/>
              </a:rPr>
              <a:t>5</a:t>
            </a:r>
            <a:endParaRPr lang="en-US" sz="1600" dirty="0"/>
          </a:p>
        </p:txBody>
      </p:sp>
      <p:sp>
        <p:nvSpPr>
          <p:cNvPr id="69" name="Text 67"/>
          <p:cNvSpPr/>
          <p:nvPr/>
        </p:nvSpPr>
        <p:spPr>
          <a:xfrm>
            <a:off x="8582940" y="1471131"/>
            <a:ext cx="993014" cy="220670"/>
          </a:xfrm>
          <a:prstGeom prst="rect">
            <a:avLst/>
          </a:prstGeom>
          <a:noFill/>
          <a:ln/>
        </p:spPr>
        <p:txBody>
          <a:bodyPr wrap="square" lIns="0" tIns="0" rIns="0" bIns="0" rtlCol="0" anchor="ctr"/>
          <a:lstStyle/>
          <a:p>
            <a:pPr>
              <a:lnSpc>
                <a:spcPct val="120000"/>
              </a:lnSpc>
            </a:pPr>
            <a:r>
              <a:rPr lang="en-US" sz="1158" b="1" dirty="0">
                <a:solidFill>
                  <a:srgbClr val="5A7D7C"/>
                </a:solidFill>
                <a:latin typeface="Liter" pitchFamily="34" charset="0"/>
                <a:ea typeface="Liter" pitchFamily="34" charset="-122"/>
                <a:cs typeface="Liter" pitchFamily="34" charset="-120"/>
              </a:rPr>
              <a:t>Time Blocking</a:t>
            </a:r>
            <a:endParaRPr lang="en-US" sz="1600" dirty="0"/>
          </a:p>
        </p:txBody>
      </p:sp>
      <p:sp>
        <p:nvSpPr>
          <p:cNvPr id="70" name="Text 68"/>
          <p:cNvSpPr/>
          <p:nvPr/>
        </p:nvSpPr>
        <p:spPr>
          <a:xfrm>
            <a:off x="8215157" y="1802136"/>
            <a:ext cx="3576688"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Assign specific time periods to specific tasks.</a:t>
            </a:r>
            <a:endParaRPr lang="en-US" sz="1600" dirty="0"/>
          </a:p>
        </p:txBody>
      </p:sp>
      <p:sp>
        <p:nvSpPr>
          <p:cNvPr id="71" name="Shape 69"/>
          <p:cNvSpPr/>
          <p:nvPr/>
        </p:nvSpPr>
        <p:spPr>
          <a:xfrm>
            <a:off x="8215157" y="2096362"/>
            <a:ext cx="3503131" cy="845900"/>
          </a:xfrm>
          <a:custGeom>
            <a:avLst/>
            <a:gdLst/>
            <a:ahLst/>
            <a:cxnLst/>
            <a:rect l="l" t="t" r="r" b="b"/>
            <a:pathLst>
              <a:path w="3503131" h="845900">
                <a:moveTo>
                  <a:pt x="73560" y="0"/>
                </a:moveTo>
                <a:lnTo>
                  <a:pt x="3429572" y="0"/>
                </a:lnTo>
                <a:cubicBezTo>
                  <a:pt x="3470198" y="0"/>
                  <a:pt x="3503131" y="32934"/>
                  <a:pt x="3503131" y="73560"/>
                </a:cubicBezTo>
                <a:lnTo>
                  <a:pt x="3503131" y="772341"/>
                </a:lnTo>
                <a:cubicBezTo>
                  <a:pt x="3503131" y="812967"/>
                  <a:pt x="3470198" y="845900"/>
                  <a:pt x="3429572" y="845900"/>
                </a:cubicBezTo>
                <a:lnTo>
                  <a:pt x="73560" y="845900"/>
                </a:lnTo>
                <a:cubicBezTo>
                  <a:pt x="32961" y="845900"/>
                  <a:pt x="0" y="812940"/>
                  <a:pt x="0" y="772341"/>
                </a:cubicBezTo>
                <a:lnTo>
                  <a:pt x="0" y="73560"/>
                </a:lnTo>
                <a:cubicBezTo>
                  <a:pt x="0" y="32961"/>
                  <a:pt x="32961" y="0"/>
                  <a:pt x="73560" y="0"/>
                </a:cubicBezTo>
                <a:close/>
              </a:path>
            </a:pathLst>
          </a:custGeom>
          <a:solidFill>
            <a:srgbClr val="5A7D7C">
              <a:alpha val="10196"/>
            </a:srgbClr>
          </a:solidFill>
          <a:ln/>
        </p:spPr>
      </p:sp>
      <p:sp>
        <p:nvSpPr>
          <p:cNvPr id="72" name="Text 70"/>
          <p:cNvSpPr/>
          <p:nvPr/>
        </p:nvSpPr>
        <p:spPr>
          <a:xfrm>
            <a:off x="8288714" y="2169919"/>
            <a:ext cx="983819"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6:00-7:00 PM</a:t>
            </a:r>
            <a:endParaRPr lang="en-US" sz="1600" dirty="0"/>
          </a:p>
        </p:txBody>
      </p:sp>
      <p:sp>
        <p:nvSpPr>
          <p:cNvPr id="73" name="Text 71"/>
          <p:cNvSpPr/>
          <p:nvPr/>
        </p:nvSpPr>
        <p:spPr>
          <a:xfrm>
            <a:off x="11318803" y="2169919"/>
            <a:ext cx="395367" cy="220670"/>
          </a:xfrm>
          <a:prstGeom prst="rect">
            <a:avLst/>
          </a:prstGeom>
          <a:noFill/>
          <a:ln/>
        </p:spPr>
        <p:txBody>
          <a:bodyPr wrap="square" lIns="0" tIns="0" rIns="0" bIns="0" rtlCol="0" anchor="ctr"/>
          <a:lstStyle/>
          <a:p>
            <a:pPr>
              <a:lnSpc>
                <a:spcPct val="120000"/>
              </a:lnSpc>
            </a:pPr>
            <a:r>
              <a:rPr lang="en-US" sz="1158" b="1" dirty="0">
                <a:solidFill>
                  <a:srgbClr val="3D3D3D">
                    <a:alpha val="80000"/>
                  </a:srgbClr>
                </a:solidFill>
                <a:latin typeface="Quattrocento Sans" pitchFamily="34" charset="0"/>
                <a:ea typeface="Quattrocento Sans" pitchFamily="34" charset="-122"/>
                <a:cs typeface="Quattrocento Sans" pitchFamily="34" charset="-120"/>
              </a:rPr>
              <a:t>Math</a:t>
            </a:r>
            <a:endParaRPr lang="en-US" sz="1600" dirty="0"/>
          </a:p>
        </p:txBody>
      </p:sp>
      <p:sp>
        <p:nvSpPr>
          <p:cNvPr id="74" name="Text 72"/>
          <p:cNvSpPr/>
          <p:nvPr/>
        </p:nvSpPr>
        <p:spPr>
          <a:xfrm>
            <a:off x="8288714" y="2408977"/>
            <a:ext cx="919457"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7:15-8:00 PM</a:t>
            </a:r>
            <a:endParaRPr lang="en-US" sz="1600" dirty="0"/>
          </a:p>
        </p:txBody>
      </p:sp>
      <p:sp>
        <p:nvSpPr>
          <p:cNvPr id="75" name="Text 73"/>
          <p:cNvSpPr/>
          <p:nvPr/>
        </p:nvSpPr>
        <p:spPr>
          <a:xfrm>
            <a:off x="11132710" y="2408977"/>
            <a:ext cx="579258" cy="220670"/>
          </a:xfrm>
          <a:prstGeom prst="rect">
            <a:avLst/>
          </a:prstGeom>
          <a:noFill/>
          <a:ln/>
        </p:spPr>
        <p:txBody>
          <a:bodyPr wrap="square" lIns="0" tIns="0" rIns="0" bIns="0" rtlCol="0" anchor="ctr"/>
          <a:lstStyle/>
          <a:p>
            <a:pPr>
              <a:lnSpc>
                <a:spcPct val="120000"/>
              </a:lnSpc>
            </a:pPr>
            <a:r>
              <a:rPr lang="en-US" sz="1158" b="1" dirty="0">
                <a:solidFill>
                  <a:srgbClr val="3D3D3D">
                    <a:alpha val="80000"/>
                  </a:srgbClr>
                </a:solidFill>
                <a:latin typeface="Quattrocento Sans" pitchFamily="34" charset="0"/>
                <a:ea typeface="Quattrocento Sans" pitchFamily="34" charset="-122"/>
                <a:cs typeface="Quattrocento Sans" pitchFamily="34" charset="-120"/>
              </a:rPr>
              <a:t>Reading</a:t>
            </a:r>
            <a:endParaRPr lang="en-US" sz="1600" dirty="0"/>
          </a:p>
        </p:txBody>
      </p:sp>
      <p:sp>
        <p:nvSpPr>
          <p:cNvPr id="76" name="Text 74"/>
          <p:cNvSpPr/>
          <p:nvPr/>
        </p:nvSpPr>
        <p:spPr>
          <a:xfrm>
            <a:off x="8288714" y="2648036"/>
            <a:ext cx="901068"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8:15-8:45 PM</a:t>
            </a:r>
            <a:endParaRPr lang="en-US" sz="1600" dirty="0"/>
          </a:p>
        </p:txBody>
      </p:sp>
      <p:sp>
        <p:nvSpPr>
          <p:cNvPr id="77" name="Text 75"/>
          <p:cNvSpPr/>
          <p:nvPr/>
        </p:nvSpPr>
        <p:spPr>
          <a:xfrm>
            <a:off x="11171787" y="2648036"/>
            <a:ext cx="542480" cy="220670"/>
          </a:xfrm>
          <a:prstGeom prst="rect">
            <a:avLst/>
          </a:prstGeom>
          <a:noFill/>
          <a:ln/>
        </p:spPr>
        <p:txBody>
          <a:bodyPr wrap="square" lIns="0" tIns="0" rIns="0" bIns="0" rtlCol="0" anchor="ctr"/>
          <a:lstStyle/>
          <a:p>
            <a:pPr>
              <a:lnSpc>
                <a:spcPct val="120000"/>
              </a:lnSpc>
            </a:pPr>
            <a:r>
              <a:rPr lang="en-US" sz="1158" b="1" dirty="0">
                <a:solidFill>
                  <a:srgbClr val="3D3D3D">
                    <a:alpha val="80000"/>
                  </a:srgbClr>
                </a:solidFill>
                <a:latin typeface="Quattrocento Sans" pitchFamily="34" charset="0"/>
                <a:ea typeface="Quattrocento Sans" pitchFamily="34" charset="-122"/>
                <a:cs typeface="Quattrocento Sans" pitchFamily="34" charset="-120"/>
              </a:rPr>
              <a:t>Review</a:t>
            </a:r>
            <a:endParaRPr lang="en-US" sz="1600" dirty="0"/>
          </a:p>
        </p:txBody>
      </p:sp>
      <p:sp>
        <p:nvSpPr>
          <p:cNvPr id="78" name="Shape 76"/>
          <p:cNvSpPr/>
          <p:nvPr/>
        </p:nvSpPr>
        <p:spPr>
          <a:xfrm>
            <a:off x="8233546" y="3052597"/>
            <a:ext cx="147113" cy="147113"/>
          </a:xfrm>
          <a:custGeom>
            <a:avLst/>
            <a:gdLst/>
            <a:ahLst/>
            <a:cxnLst/>
            <a:rect l="l" t="t" r="r" b="b"/>
            <a:pathLst>
              <a:path w="147113" h="147113">
                <a:moveTo>
                  <a:pt x="73557" y="147113"/>
                </a:moveTo>
                <a:cubicBezTo>
                  <a:pt x="114154" y="147113"/>
                  <a:pt x="147113" y="114154"/>
                  <a:pt x="147113" y="73557"/>
                </a:cubicBezTo>
                <a:cubicBezTo>
                  <a:pt x="147113" y="32960"/>
                  <a:pt x="114154" y="0"/>
                  <a:pt x="73557" y="0"/>
                </a:cubicBezTo>
                <a:cubicBezTo>
                  <a:pt x="32960" y="0"/>
                  <a:pt x="0" y="32960"/>
                  <a:pt x="0" y="73557"/>
                </a:cubicBezTo>
                <a:cubicBezTo>
                  <a:pt x="0" y="114154"/>
                  <a:pt x="32960" y="147113"/>
                  <a:pt x="73557" y="147113"/>
                </a:cubicBezTo>
                <a:close/>
                <a:moveTo>
                  <a:pt x="97807" y="61115"/>
                </a:moveTo>
                <a:lnTo>
                  <a:pt x="74821" y="97893"/>
                </a:lnTo>
                <a:cubicBezTo>
                  <a:pt x="73614" y="99819"/>
                  <a:pt x="71545" y="101025"/>
                  <a:pt x="69275" y="101140"/>
                </a:cubicBezTo>
                <a:cubicBezTo>
                  <a:pt x="67005" y="101255"/>
                  <a:pt x="64822" y="100221"/>
                  <a:pt x="63471" y="98382"/>
                </a:cubicBezTo>
                <a:lnTo>
                  <a:pt x="49679" y="79993"/>
                </a:lnTo>
                <a:cubicBezTo>
                  <a:pt x="47381" y="76947"/>
                  <a:pt x="48013" y="72637"/>
                  <a:pt x="51059" y="70338"/>
                </a:cubicBezTo>
                <a:cubicBezTo>
                  <a:pt x="54104" y="68040"/>
                  <a:pt x="58414" y="68672"/>
                  <a:pt x="60713" y="71718"/>
                </a:cubicBezTo>
                <a:lnTo>
                  <a:pt x="68471" y="82062"/>
                </a:lnTo>
                <a:lnTo>
                  <a:pt x="86113" y="53817"/>
                </a:lnTo>
                <a:cubicBezTo>
                  <a:pt x="88124" y="50599"/>
                  <a:pt x="92377" y="49593"/>
                  <a:pt x="95624" y="51633"/>
                </a:cubicBezTo>
                <a:cubicBezTo>
                  <a:pt x="98870" y="53673"/>
                  <a:pt x="99847" y="57897"/>
                  <a:pt x="97807" y="61144"/>
                </a:cubicBezTo>
                <a:close/>
              </a:path>
            </a:pathLst>
          </a:custGeom>
          <a:solidFill>
            <a:srgbClr val="D9A57C"/>
          </a:solidFill>
          <a:ln/>
        </p:spPr>
      </p:sp>
      <p:sp>
        <p:nvSpPr>
          <p:cNvPr id="79" name="Text 77"/>
          <p:cNvSpPr/>
          <p:nvPr/>
        </p:nvSpPr>
        <p:spPr>
          <a:xfrm>
            <a:off x="8472605" y="3015819"/>
            <a:ext cx="1609050"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Reduces procrastination</a:t>
            </a:r>
            <a:endParaRPr lang="en-US" sz="1600" dirty="0"/>
          </a:p>
        </p:txBody>
      </p:sp>
      <p:sp>
        <p:nvSpPr>
          <p:cNvPr id="80" name="Shape 78"/>
          <p:cNvSpPr/>
          <p:nvPr/>
        </p:nvSpPr>
        <p:spPr>
          <a:xfrm>
            <a:off x="8233546" y="3310045"/>
            <a:ext cx="147113" cy="147113"/>
          </a:xfrm>
          <a:custGeom>
            <a:avLst/>
            <a:gdLst/>
            <a:ahLst/>
            <a:cxnLst/>
            <a:rect l="l" t="t" r="r" b="b"/>
            <a:pathLst>
              <a:path w="147113" h="147113">
                <a:moveTo>
                  <a:pt x="73557" y="147113"/>
                </a:moveTo>
                <a:cubicBezTo>
                  <a:pt x="114154" y="147113"/>
                  <a:pt x="147113" y="114154"/>
                  <a:pt x="147113" y="73557"/>
                </a:cubicBezTo>
                <a:cubicBezTo>
                  <a:pt x="147113" y="32960"/>
                  <a:pt x="114154" y="0"/>
                  <a:pt x="73557" y="0"/>
                </a:cubicBezTo>
                <a:cubicBezTo>
                  <a:pt x="32960" y="0"/>
                  <a:pt x="0" y="32960"/>
                  <a:pt x="0" y="73557"/>
                </a:cubicBezTo>
                <a:cubicBezTo>
                  <a:pt x="0" y="114154"/>
                  <a:pt x="32960" y="147113"/>
                  <a:pt x="73557" y="147113"/>
                </a:cubicBezTo>
                <a:close/>
                <a:moveTo>
                  <a:pt x="97807" y="61115"/>
                </a:moveTo>
                <a:lnTo>
                  <a:pt x="74821" y="97893"/>
                </a:lnTo>
                <a:cubicBezTo>
                  <a:pt x="73614" y="99819"/>
                  <a:pt x="71545" y="101025"/>
                  <a:pt x="69275" y="101140"/>
                </a:cubicBezTo>
                <a:cubicBezTo>
                  <a:pt x="67005" y="101255"/>
                  <a:pt x="64822" y="100221"/>
                  <a:pt x="63471" y="98382"/>
                </a:cubicBezTo>
                <a:lnTo>
                  <a:pt x="49679" y="79993"/>
                </a:lnTo>
                <a:cubicBezTo>
                  <a:pt x="47381" y="76947"/>
                  <a:pt x="48013" y="72637"/>
                  <a:pt x="51059" y="70338"/>
                </a:cubicBezTo>
                <a:cubicBezTo>
                  <a:pt x="54104" y="68040"/>
                  <a:pt x="58414" y="68672"/>
                  <a:pt x="60713" y="71718"/>
                </a:cubicBezTo>
                <a:lnTo>
                  <a:pt x="68471" y="82062"/>
                </a:lnTo>
                <a:lnTo>
                  <a:pt x="86113" y="53817"/>
                </a:lnTo>
                <a:cubicBezTo>
                  <a:pt x="88124" y="50599"/>
                  <a:pt x="92377" y="49593"/>
                  <a:pt x="95624" y="51633"/>
                </a:cubicBezTo>
                <a:cubicBezTo>
                  <a:pt x="98870" y="53673"/>
                  <a:pt x="99847" y="57897"/>
                  <a:pt x="97807" y="61144"/>
                </a:cubicBezTo>
                <a:close/>
              </a:path>
            </a:pathLst>
          </a:custGeom>
          <a:solidFill>
            <a:srgbClr val="D9A57C"/>
          </a:solidFill>
          <a:ln/>
        </p:spPr>
      </p:sp>
      <p:sp>
        <p:nvSpPr>
          <p:cNvPr id="81" name="Text 79"/>
          <p:cNvSpPr/>
          <p:nvPr/>
        </p:nvSpPr>
        <p:spPr>
          <a:xfrm>
            <a:off x="8472605" y="3273267"/>
            <a:ext cx="1425158" cy="220670"/>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Creates predictability</a:t>
            </a:r>
            <a:endParaRPr lang="en-US" sz="1600" dirty="0"/>
          </a:p>
        </p:txBody>
      </p:sp>
      <p:sp>
        <p:nvSpPr>
          <p:cNvPr id="82" name="Shape 80"/>
          <p:cNvSpPr/>
          <p:nvPr/>
        </p:nvSpPr>
        <p:spPr>
          <a:xfrm>
            <a:off x="8104822" y="3714606"/>
            <a:ext cx="3723801" cy="2445756"/>
          </a:xfrm>
          <a:custGeom>
            <a:avLst/>
            <a:gdLst/>
            <a:ahLst/>
            <a:cxnLst/>
            <a:rect l="l" t="t" r="r" b="b"/>
            <a:pathLst>
              <a:path w="3723801" h="2445756">
                <a:moveTo>
                  <a:pt x="110328" y="0"/>
                </a:moveTo>
                <a:lnTo>
                  <a:pt x="3613473" y="0"/>
                </a:lnTo>
                <a:cubicBezTo>
                  <a:pt x="3674405" y="0"/>
                  <a:pt x="3723801" y="49396"/>
                  <a:pt x="3723801" y="110328"/>
                </a:cubicBezTo>
                <a:lnTo>
                  <a:pt x="3723801" y="2335428"/>
                </a:lnTo>
                <a:cubicBezTo>
                  <a:pt x="3723801" y="2396360"/>
                  <a:pt x="3674405" y="2445756"/>
                  <a:pt x="3613473" y="2445756"/>
                </a:cubicBezTo>
                <a:lnTo>
                  <a:pt x="110328" y="2445756"/>
                </a:lnTo>
                <a:cubicBezTo>
                  <a:pt x="49396" y="2445756"/>
                  <a:pt x="0" y="2396360"/>
                  <a:pt x="0" y="2335428"/>
                </a:cubicBezTo>
                <a:lnTo>
                  <a:pt x="0" y="110328"/>
                </a:lnTo>
                <a:cubicBezTo>
                  <a:pt x="0" y="49396"/>
                  <a:pt x="49396" y="0"/>
                  <a:pt x="110328" y="0"/>
                </a:cubicBezTo>
                <a:close/>
              </a:path>
            </a:pathLst>
          </a:custGeom>
          <a:solidFill>
            <a:srgbClr val="5A7D7C"/>
          </a:solidFill>
          <a:ln/>
        </p:spPr>
      </p:sp>
      <p:sp>
        <p:nvSpPr>
          <p:cNvPr id="83" name="Shape 81"/>
          <p:cNvSpPr/>
          <p:nvPr/>
        </p:nvSpPr>
        <p:spPr>
          <a:xfrm>
            <a:off x="8238143" y="3852525"/>
            <a:ext cx="165502" cy="165502"/>
          </a:xfrm>
          <a:custGeom>
            <a:avLst/>
            <a:gdLst/>
            <a:ahLst/>
            <a:cxnLst/>
            <a:rect l="l" t="t" r="r" b="b"/>
            <a:pathLst>
              <a:path w="165502" h="165502">
                <a:moveTo>
                  <a:pt x="82751" y="0"/>
                </a:moveTo>
                <a:cubicBezTo>
                  <a:pt x="84238" y="0"/>
                  <a:pt x="85725" y="323"/>
                  <a:pt x="87083" y="937"/>
                </a:cubicBezTo>
                <a:lnTo>
                  <a:pt x="147982" y="26765"/>
                </a:lnTo>
                <a:cubicBezTo>
                  <a:pt x="155094" y="29771"/>
                  <a:pt x="160395" y="36785"/>
                  <a:pt x="160363" y="45255"/>
                </a:cubicBezTo>
                <a:cubicBezTo>
                  <a:pt x="160201" y="77321"/>
                  <a:pt x="147013" y="135990"/>
                  <a:pt x="91317" y="162658"/>
                </a:cubicBezTo>
                <a:cubicBezTo>
                  <a:pt x="85919" y="165244"/>
                  <a:pt x="79648" y="165244"/>
                  <a:pt x="74250" y="162658"/>
                </a:cubicBezTo>
                <a:cubicBezTo>
                  <a:pt x="18522" y="135990"/>
                  <a:pt x="5366" y="77321"/>
                  <a:pt x="5204" y="45255"/>
                </a:cubicBezTo>
                <a:cubicBezTo>
                  <a:pt x="5172" y="36785"/>
                  <a:pt x="10473" y="29771"/>
                  <a:pt x="17585" y="26765"/>
                </a:cubicBezTo>
                <a:lnTo>
                  <a:pt x="78452" y="937"/>
                </a:lnTo>
                <a:cubicBezTo>
                  <a:pt x="79810" y="323"/>
                  <a:pt x="81264" y="0"/>
                  <a:pt x="82751" y="0"/>
                </a:cubicBezTo>
                <a:close/>
                <a:moveTo>
                  <a:pt x="82751" y="21593"/>
                </a:moveTo>
                <a:lnTo>
                  <a:pt x="82751" y="143812"/>
                </a:lnTo>
                <a:cubicBezTo>
                  <a:pt x="127359" y="122220"/>
                  <a:pt x="139352" y="74379"/>
                  <a:pt x="139643" y="45739"/>
                </a:cubicBezTo>
                <a:lnTo>
                  <a:pt x="82751" y="21625"/>
                </a:lnTo>
                <a:lnTo>
                  <a:pt x="82751" y="21625"/>
                </a:lnTo>
                <a:close/>
              </a:path>
            </a:pathLst>
          </a:custGeom>
          <a:solidFill>
            <a:srgbClr val="D9A57C"/>
          </a:solidFill>
          <a:ln/>
        </p:spPr>
      </p:sp>
      <p:sp>
        <p:nvSpPr>
          <p:cNvPr id="84" name="Text 82"/>
          <p:cNvSpPr/>
          <p:nvPr/>
        </p:nvSpPr>
        <p:spPr>
          <a:xfrm>
            <a:off x="8495591" y="3824941"/>
            <a:ext cx="1250462" cy="220670"/>
          </a:xfrm>
          <a:prstGeom prst="rect">
            <a:avLst/>
          </a:prstGeom>
          <a:noFill/>
          <a:ln/>
        </p:spPr>
        <p:txBody>
          <a:bodyPr wrap="square" lIns="0" tIns="0" rIns="0" bIns="0" rtlCol="0" anchor="ctr"/>
          <a:lstStyle/>
          <a:p>
            <a:pPr>
              <a:lnSpc>
                <a:spcPct val="120000"/>
              </a:lnSpc>
            </a:pPr>
            <a:r>
              <a:rPr lang="en-US" sz="1158" b="1" dirty="0">
                <a:solidFill>
                  <a:srgbClr val="F8F7F4"/>
                </a:solidFill>
                <a:latin typeface="Liter" pitchFamily="34" charset="0"/>
                <a:ea typeface="Liter" pitchFamily="34" charset="-122"/>
                <a:cs typeface="Liter" pitchFamily="34" charset="-120"/>
              </a:rPr>
              <a:t>Digital Boundaries</a:t>
            </a:r>
            <a:endParaRPr lang="en-US" sz="1600" dirty="0"/>
          </a:p>
        </p:txBody>
      </p:sp>
      <p:sp>
        <p:nvSpPr>
          <p:cNvPr id="85" name="Text 83"/>
          <p:cNvSpPr/>
          <p:nvPr/>
        </p:nvSpPr>
        <p:spPr>
          <a:xfrm>
            <a:off x="8215157" y="4119167"/>
            <a:ext cx="3576688" cy="220670"/>
          </a:xfrm>
          <a:prstGeom prst="rect">
            <a:avLst/>
          </a:prstGeom>
          <a:noFill/>
          <a:ln/>
        </p:spPr>
        <p:txBody>
          <a:bodyPr wrap="square" lIns="0" tIns="0" rIns="0" bIns="0" rtlCol="0" anchor="ctr"/>
          <a:lstStyle/>
          <a:p>
            <a:pPr>
              <a:lnSpc>
                <a:spcPct val="120000"/>
              </a:lnSpc>
            </a:pPr>
            <a:r>
              <a:rPr lang="en-US" sz="1158" b="1" dirty="0">
                <a:solidFill>
                  <a:srgbClr val="D9A57C"/>
                </a:solidFill>
                <a:latin typeface="Quattrocento Sans" pitchFamily="34" charset="0"/>
                <a:ea typeface="Quattrocento Sans" pitchFamily="34" charset="-122"/>
                <a:cs typeface="Quattrocento Sans" pitchFamily="34" charset="-120"/>
              </a:rPr>
              <a:t>1. Notification Control</a:t>
            </a:r>
            <a:endParaRPr lang="en-US" sz="1600" dirty="0"/>
          </a:p>
        </p:txBody>
      </p:sp>
      <p:sp>
        <p:nvSpPr>
          <p:cNvPr id="86" name="Text 84"/>
          <p:cNvSpPr/>
          <p:nvPr/>
        </p:nvSpPr>
        <p:spPr>
          <a:xfrm>
            <a:off x="8215157" y="4339837"/>
            <a:ext cx="3576688" cy="220670"/>
          </a:xfrm>
          <a:prstGeom prst="rect">
            <a:avLst/>
          </a:prstGeom>
          <a:noFill/>
          <a:ln/>
        </p:spPr>
        <p:txBody>
          <a:bodyPr wrap="square" lIns="0" tIns="0" rIns="0" bIns="0" rtlCol="0" anchor="ctr"/>
          <a:lstStyle/>
          <a:p>
            <a:pPr>
              <a:lnSpc>
                <a:spcPct val="120000"/>
              </a:lnSpc>
            </a:pPr>
            <a:r>
              <a:rPr lang="en-US" sz="1158" dirty="0">
                <a:solidFill>
                  <a:srgbClr val="F8F7F4"/>
                </a:solidFill>
                <a:latin typeface="Quattrocento Sans" pitchFamily="34" charset="0"/>
                <a:ea typeface="Quattrocento Sans" pitchFamily="34" charset="-122"/>
                <a:cs typeface="Quattrocento Sans" pitchFamily="34" charset="-120"/>
              </a:rPr>
              <a:t>Turn off non-essential alerts</a:t>
            </a:r>
            <a:endParaRPr lang="en-US" sz="1600" dirty="0"/>
          </a:p>
        </p:txBody>
      </p:sp>
      <p:sp>
        <p:nvSpPr>
          <p:cNvPr id="87" name="Text 85"/>
          <p:cNvSpPr/>
          <p:nvPr/>
        </p:nvSpPr>
        <p:spPr>
          <a:xfrm>
            <a:off x="8215157" y="4615674"/>
            <a:ext cx="3576688" cy="220670"/>
          </a:xfrm>
          <a:prstGeom prst="rect">
            <a:avLst/>
          </a:prstGeom>
          <a:noFill/>
          <a:ln/>
        </p:spPr>
        <p:txBody>
          <a:bodyPr wrap="square" lIns="0" tIns="0" rIns="0" bIns="0" rtlCol="0" anchor="ctr"/>
          <a:lstStyle/>
          <a:p>
            <a:pPr>
              <a:lnSpc>
                <a:spcPct val="120000"/>
              </a:lnSpc>
            </a:pPr>
            <a:r>
              <a:rPr lang="en-US" sz="1158" b="1" dirty="0">
                <a:solidFill>
                  <a:srgbClr val="D9A57C"/>
                </a:solidFill>
                <a:latin typeface="Quattrocento Sans" pitchFamily="34" charset="0"/>
                <a:ea typeface="Quattrocento Sans" pitchFamily="34" charset="-122"/>
                <a:cs typeface="Quattrocento Sans" pitchFamily="34" charset="-120"/>
              </a:rPr>
              <a:t>2. App Management</a:t>
            </a:r>
            <a:endParaRPr lang="en-US" sz="1600" dirty="0"/>
          </a:p>
        </p:txBody>
      </p:sp>
      <p:sp>
        <p:nvSpPr>
          <p:cNvPr id="88" name="Text 86"/>
          <p:cNvSpPr/>
          <p:nvPr/>
        </p:nvSpPr>
        <p:spPr>
          <a:xfrm>
            <a:off x="8215157" y="4836344"/>
            <a:ext cx="3576688" cy="220670"/>
          </a:xfrm>
          <a:prstGeom prst="rect">
            <a:avLst/>
          </a:prstGeom>
          <a:noFill/>
          <a:ln/>
        </p:spPr>
        <p:txBody>
          <a:bodyPr wrap="square" lIns="0" tIns="0" rIns="0" bIns="0" rtlCol="0" anchor="ctr"/>
          <a:lstStyle/>
          <a:p>
            <a:pPr>
              <a:lnSpc>
                <a:spcPct val="120000"/>
              </a:lnSpc>
            </a:pPr>
            <a:r>
              <a:rPr lang="en-US" sz="1158" dirty="0">
                <a:solidFill>
                  <a:srgbClr val="F8F7F4"/>
                </a:solidFill>
                <a:latin typeface="Quattrocento Sans" pitchFamily="34" charset="0"/>
                <a:ea typeface="Quattrocento Sans" pitchFamily="34" charset="-122"/>
                <a:cs typeface="Quattrocento Sans" pitchFamily="34" charset="-120"/>
              </a:rPr>
              <a:t>Remove from home screen</a:t>
            </a:r>
            <a:endParaRPr lang="en-US" sz="1600" dirty="0"/>
          </a:p>
        </p:txBody>
      </p:sp>
      <p:sp>
        <p:nvSpPr>
          <p:cNvPr id="89" name="Text 87"/>
          <p:cNvSpPr/>
          <p:nvPr/>
        </p:nvSpPr>
        <p:spPr>
          <a:xfrm>
            <a:off x="8215157" y="5112181"/>
            <a:ext cx="3576688" cy="220670"/>
          </a:xfrm>
          <a:prstGeom prst="rect">
            <a:avLst/>
          </a:prstGeom>
          <a:noFill/>
          <a:ln/>
        </p:spPr>
        <p:txBody>
          <a:bodyPr wrap="square" lIns="0" tIns="0" rIns="0" bIns="0" rtlCol="0" anchor="ctr"/>
          <a:lstStyle/>
          <a:p>
            <a:pPr>
              <a:lnSpc>
                <a:spcPct val="120000"/>
              </a:lnSpc>
            </a:pPr>
            <a:r>
              <a:rPr lang="en-US" sz="1158" b="1" dirty="0">
                <a:solidFill>
                  <a:srgbClr val="D9A57C"/>
                </a:solidFill>
                <a:latin typeface="Quattrocento Sans" pitchFamily="34" charset="0"/>
                <a:ea typeface="Quattrocento Sans" pitchFamily="34" charset="-122"/>
                <a:cs typeface="Quattrocento Sans" pitchFamily="34" charset="-120"/>
              </a:rPr>
              <a:t>3. Device Placement</a:t>
            </a:r>
            <a:endParaRPr lang="en-US" sz="1600" dirty="0"/>
          </a:p>
        </p:txBody>
      </p:sp>
      <p:sp>
        <p:nvSpPr>
          <p:cNvPr id="90" name="Text 88"/>
          <p:cNvSpPr/>
          <p:nvPr/>
        </p:nvSpPr>
        <p:spPr>
          <a:xfrm>
            <a:off x="8215157" y="5332851"/>
            <a:ext cx="3576688" cy="220670"/>
          </a:xfrm>
          <a:prstGeom prst="rect">
            <a:avLst/>
          </a:prstGeom>
          <a:noFill/>
          <a:ln/>
        </p:spPr>
        <p:txBody>
          <a:bodyPr wrap="square" lIns="0" tIns="0" rIns="0" bIns="0" rtlCol="0" anchor="ctr"/>
          <a:lstStyle/>
          <a:p>
            <a:pPr>
              <a:lnSpc>
                <a:spcPct val="120000"/>
              </a:lnSpc>
            </a:pPr>
            <a:r>
              <a:rPr lang="en-US" sz="1158" dirty="0">
                <a:solidFill>
                  <a:srgbClr val="F8F7F4"/>
                </a:solidFill>
                <a:latin typeface="Quattrocento Sans" pitchFamily="34" charset="0"/>
                <a:ea typeface="Quattrocento Sans" pitchFamily="34" charset="-122"/>
                <a:cs typeface="Quattrocento Sans" pitchFamily="34" charset="-120"/>
              </a:rPr>
              <a:t>Keep out of arm's reach</a:t>
            </a:r>
            <a:endParaRPr lang="en-US" sz="1600" dirty="0"/>
          </a:p>
        </p:txBody>
      </p:sp>
      <p:sp>
        <p:nvSpPr>
          <p:cNvPr id="91" name="Text 89"/>
          <p:cNvSpPr/>
          <p:nvPr/>
        </p:nvSpPr>
        <p:spPr>
          <a:xfrm>
            <a:off x="8215157" y="5608688"/>
            <a:ext cx="3576688" cy="220670"/>
          </a:xfrm>
          <a:prstGeom prst="rect">
            <a:avLst/>
          </a:prstGeom>
          <a:noFill/>
          <a:ln/>
        </p:spPr>
        <p:txBody>
          <a:bodyPr wrap="square" lIns="0" tIns="0" rIns="0" bIns="0" rtlCol="0" anchor="ctr"/>
          <a:lstStyle/>
          <a:p>
            <a:pPr>
              <a:lnSpc>
                <a:spcPct val="120000"/>
              </a:lnSpc>
            </a:pPr>
            <a:r>
              <a:rPr lang="en-US" sz="1158" b="1" dirty="0">
                <a:solidFill>
                  <a:srgbClr val="D9A57C"/>
                </a:solidFill>
                <a:latin typeface="Quattrocento Sans" pitchFamily="34" charset="0"/>
                <a:ea typeface="Quattrocento Sans" pitchFamily="34" charset="-122"/>
                <a:cs typeface="Quattrocento Sans" pitchFamily="34" charset="-120"/>
              </a:rPr>
              <a:t>4. Study Mode</a:t>
            </a:r>
            <a:endParaRPr lang="en-US" sz="1600" dirty="0"/>
          </a:p>
        </p:txBody>
      </p:sp>
      <p:sp>
        <p:nvSpPr>
          <p:cNvPr id="92" name="Text 90"/>
          <p:cNvSpPr/>
          <p:nvPr/>
        </p:nvSpPr>
        <p:spPr>
          <a:xfrm>
            <a:off x="8215157" y="5829357"/>
            <a:ext cx="3576688" cy="220670"/>
          </a:xfrm>
          <a:prstGeom prst="rect">
            <a:avLst/>
          </a:prstGeom>
          <a:noFill/>
          <a:ln/>
        </p:spPr>
        <p:txBody>
          <a:bodyPr wrap="square" lIns="0" tIns="0" rIns="0" bIns="0" rtlCol="0" anchor="ctr"/>
          <a:lstStyle/>
          <a:p>
            <a:pPr>
              <a:lnSpc>
                <a:spcPct val="120000"/>
              </a:lnSpc>
            </a:pPr>
            <a:r>
              <a:rPr lang="en-US" sz="1158" dirty="0">
                <a:solidFill>
                  <a:srgbClr val="F8F7F4"/>
                </a:solidFill>
                <a:latin typeface="Quattrocento Sans" pitchFamily="34" charset="0"/>
                <a:ea typeface="Quattrocento Sans" pitchFamily="34" charset="-122"/>
                <a:cs typeface="Quattrocento Sans" pitchFamily="34" charset="-120"/>
              </a:rPr>
              <a:t>Close unrelated tabs</a:t>
            </a:r>
            <a:endParaRPr lang="en-US" sz="1600" dirty="0"/>
          </a:p>
        </p:txBody>
      </p:sp>
      <p:sp>
        <p:nvSpPr>
          <p:cNvPr id="93" name="Shape 91"/>
          <p:cNvSpPr/>
          <p:nvPr/>
        </p:nvSpPr>
        <p:spPr>
          <a:xfrm>
            <a:off x="8123211" y="6270697"/>
            <a:ext cx="3705412" cy="588452"/>
          </a:xfrm>
          <a:custGeom>
            <a:avLst/>
            <a:gdLst/>
            <a:ahLst/>
            <a:cxnLst/>
            <a:rect l="l" t="t" r="r" b="b"/>
            <a:pathLst>
              <a:path w="3705412" h="588452">
                <a:moveTo>
                  <a:pt x="36778" y="0"/>
                </a:moveTo>
                <a:lnTo>
                  <a:pt x="3631855" y="0"/>
                </a:lnTo>
                <a:cubicBezTo>
                  <a:pt x="3672479" y="0"/>
                  <a:pt x="3705412" y="32932"/>
                  <a:pt x="3705412" y="73557"/>
                </a:cubicBezTo>
                <a:lnTo>
                  <a:pt x="3705412" y="514896"/>
                </a:lnTo>
                <a:cubicBezTo>
                  <a:pt x="3705412" y="555520"/>
                  <a:pt x="3672479" y="588452"/>
                  <a:pt x="3631855" y="588452"/>
                </a:cubicBezTo>
                <a:lnTo>
                  <a:pt x="36778" y="588452"/>
                </a:lnTo>
                <a:cubicBezTo>
                  <a:pt x="16466" y="588452"/>
                  <a:pt x="0" y="571986"/>
                  <a:pt x="0" y="551674"/>
                </a:cubicBezTo>
                <a:lnTo>
                  <a:pt x="0" y="36778"/>
                </a:lnTo>
                <a:cubicBezTo>
                  <a:pt x="0" y="16480"/>
                  <a:pt x="16480" y="0"/>
                  <a:pt x="36778" y="0"/>
                </a:cubicBezTo>
                <a:close/>
              </a:path>
            </a:pathLst>
          </a:custGeom>
          <a:solidFill>
            <a:srgbClr val="D9A57C">
              <a:alpha val="20000"/>
            </a:srgbClr>
          </a:solidFill>
          <a:ln/>
        </p:spPr>
      </p:sp>
      <p:sp>
        <p:nvSpPr>
          <p:cNvPr id="94" name="Shape 92"/>
          <p:cNvSpPr/>
          <p:nvPr/>
        </p:nvSpPr>
        <p:spPr>
          <a:xfrm>
            <a:off x="8123211" y="6270697"/>
            <a:ext cx="36778" cy="588452"/>
          </a:xfrm>
          <a:custGeom>
            <a:avLst/>
            <a:gdLst/>
            <a:ahLst/>
            <a:cxnLst/>
            <a:rect l="l" t="t" r="r" b="b"/>
            <a:pathLst>
              <a:path w="36778" h="588452">
                <a:moveTo>
                  <a:pt x="36778" y="0"/>
                </a:moveTo>
                <a:lnTo>
                  <a:pt x="36778" y="0"/>
                </a:lnTo>
                <a:lnTo>
                  <a:pt x="36778" y="588452"/>
                </a:lnTo>
                <a:lnTo>
                  <a:pt x="36778" y="588452"/>
                </a:lnTo>
                <a:cubicBezTo>
                  <a:pt x="16466" y="588452"/>
                  <a:pt x="0" y="571986"/>
                  <a:pt x="0" y="551674"/>
                </a:cubicBezTo>
                <a:lnTo>
                  <a:pt x="0" y="36778"/>
                </a:lnTo>
                <a:cubicBezTo>
                  <a:pt x="0" y="16480"/>
                  <a:pt x="16480" y="0"/>
                  <a:pt x="36778" y="0"/>
                </a:cubicBezTo>
                <a:close/>
              </a:path>
            </a:pathLst>
          </a:custGeom>
          <a:solidFill>
            <a:srgbClr val="D9A57C"/>
          </a:solidFill>
          <a:ln/>
        </p:spPr>
      </p:sp>
      <p:sp>
        <p:nvSpPr>
          <p:cNvPr id="95" name="Shape 93"/>
          <p:cNvSpPr/>
          <p:nvPr/>
        </p:nvSpPr>
        <p:spPr>
          <a:xfrm>
            <a:off x="8242741" y="6374903"/>
            <a:ext cx="128724" cy="147113"/>
          </a:xfrm>
          <a:custGeom>
            <a:avLst/>
            <a:gdLst/>
            <a:ahLst/>
            <a:cxnLst/>
            <a:rect l="l" t="t" r="r" b="b"/>
            <a:pathLst>
              <a:path w="128724" h="147113">
                <a:moveTo>
                  <a:pt x="0" y="62063"/>
                </a:moveTo>
                <a:cubicBezTo>
                  <a:pt x="0" y="43013"/>
                  <a:pt x="15430" y="27584"/>
                  <a:pt x="34480" y="27584"/>
                </a:cubicBezTo>
                <a:lnTo>
                  <a:pt x="36778" y="27584"/>
                </a:lnTo>
                <a:cubicBezTo>
                  <a:pt x="41864" y="27584"/>
                  <a:pt x="45973" y="31693"/>
                  <a:pt x="45973" y="36778"/>
                </a:cubicBezTo>
                <a:cubicBezTo>
                  <a:pt x="45973" y="41864"/>
                  <a:pt x="41864" y="45973"/>
                  <a:pt x="36778" y="45973"/>
                </a:cubicBezTo>
                <a:lnTo>
                  <a:pt x="34480" y="45973"/>
                </a:lnTo>
                <a:cubicBezTo>
                  <a:pt x="25601" y="45973"/>
                  <a:pt x="18389" y="53185"/>
                  <a:pt x="18389" y="62063"/>
                </a:cubicBezTo>
                <a:lnTo>
                  <a:pt x="18389" y="64362"/>
                </a:lnTo>
                <a:lnTo>
                  <a:pt x="36778" y="64362"/>
                </a:lnTo>
                <a:cubicBezTo>
                  <a:pt x="46921" y="64362"/>
                  <a:pt x="55167" y="72608"/>
                  <a:pt x="55167" y="82751"/>
                </a:cubicBezTo>
                <a:lnTo>
                  <a:pt x="55167" y="101140"/>
                </a:lnTo>
                <a:cubicBezTo>
                  <a:pt x="55167" y="111283"/>
                  <a:pt x="46921" y="119529"/>
                  <a:pt x="36778" y="119529"/>
                </a:cubicBezTo>
                <a:lnTo>
                  <a:pt x="18389" y="119529"/>
                </a:lnTo>
                <a:cubicBezTo>
                  <a:pt x="8246" y="119529"/>
                  <a:pt x="0" y="111283"/>
                  <a:pt x="0" y="101140"/>
                </a:cubicBezTo>
                <a:lnTo>
                  <a:pt x="0" y="62063"/>
                </a:lnTo>
                <a:close/>
                <a:moveTo>
                  <a:pt x="73557" y="62063"/>
                </a:moveTo>
                <a:cubicBezTo>
                  <a:pt x="73557" y="43013"/>
                  <a:pt x="88986" y="27584"/>
                  <a:pt x="108036" y="27584"/>
                </a:cubicBezTo>
                <a:lnTo>
                  <a:pt x="110335" y="27584"/>
                </a:lnTo>
                <a:cubicBezTo>
                  <a:pt x="115421" y="27584"/>
                  <a:pt x="119529" y="31693"/>
                  <a:pt x="119529" y="36778"/>
                </a:cubicBezTo>
                <a:cubicBezTo>
                  <a:pt x="119529" y="41864"/>
                  <a:pt x="115421" y="45973"/>
                  <a:pt x="110335" y="45973"/>
                </a:cubicBezTo>
                <a:lnTo>
                  <a:pt x="108036" y="45973"/>
                </a:lnTo>
                <a:cubicBezTo>
                  <a:pt x="99158" y="45973"/>
                  <a:pt x="91946" y="53185"/>
                  <a:pt x="91946" y="62063"/>
                </a:cubicBezTo>
                <a:lnTo>
                  <a:pt x="91946" y="64362"/>
                </a:lnTo>
                <a:lnTo>
                  <a:pt x="110335" y="64362"/>
                </a:lnTo>
                <a:cubicBezTo>
                  <a:pt x="120478" y="64362"/>
                  <a:pt x="128724" y="72608"/>
                  <a:pt x="128724" y="82751"/>
                </a:cubicBezTo>
                <a:lnTo>
                  <a:pt x="128724" y="101140"/>
                </a:lnTo>
                <a:cubicBezTo>
                  <a:pt x="128724" y="111283"/>
                  <a:pt x="120478" y="119529"/>
                  <a:pt x="110335" y="119529"/>
                </a:cubicBezTo>
                <a:lnTo>
                  <a:pt x="91946" y="119529"/>
                </a:lnTo>
                <a:cubicBezTo>
                  <a:pt x="81803" y="119529"/>
                  <a:pt x="73557" y="111283"/>
                  <a:pt x="73557" y="101140"/>
                </a:cubicBezTo>
                <a:lnTo>
                  <a:pt x="73557" y="62063"/>
                </a:lnTo>
                <a:close/>
              </a:path>
            </a:pathLst>
          </a:custGeom>
          <a:solidFill>
            <a:srgbClr val="D9A57C"/>
          </a:solidFill>
          <a:ln/>
        </p:spPr>
      </p:sp>
      <p:sp>
        <p:nvSpPr>
          <p:cNvPr id="96" name="Text 94"/>
          <p:cNvSpPr/>
          <p:nvPr/>
        </p:nvSpPr>
        <p:spPr>
          <a:xfrm>
            <a:off x="8425675" y="6344253"/>
            <a:ext cx="3402948" cy="441339"/>
          </a:xfrm>
          <a:prstGeom prst="rect">
            <a:avLst/>
          </a:prstGeom>
          <a:noFill/>
          <a:ln/>
        </p:spPr>
        <p:txBody>
          <a:bodyPr wrap="square" lIns="0" tIns="0" rIns="0" bIns="0" rtlCol="0" anchor="ctr"/>
          <a:lstStyle/>
          <a:p>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Focus is </a:t>
            </a:r>
            <a:pPr>
              <a:lnSpc>
                <a:spcPct val="120000"/>
              </a:lnSpc>
            </a:pPr>
            <a:r>
              <a:rPr lang="en-US" sz="1158" b="1" dirty="0">
                <a:solidFill>
                  <a:srgbClr val="3D3D3D">
                    <a:alpha val="80000"/>
                  </a:srgbClr>
                </a:solidFill>
                <a:latin typeface="Quattrocento Sans" pitchFamily="34" charset="0"/>
                <a:ea typeface="Quattrocento Sans" pitchFamily="34" charset="-122"/>
                <a:cs typeface="Quattrocento Sans" pitchFamily="34" charset="-120"/>
              </a:rPr>
              <a:t>protected</a:t>
            </a:r>
            <a:pPr>
              <a:lnSpc>
                <a:spcPct val="120000"/>
              </a:lnSpc>
            </a:pPr>
            <a:r>
              <a:rPr lang="en-US" sz="1158" dirty="0">
                <a:solidFill>
                  <a:srgbClr val="3D3D3D">
                    <a:alpha val="80000"/>
                  </a:srgbClr>
                </a:solidFill>
                <a:latin typeface="Quattrocento Sans" pitchFamily="34" charset="0"/>
                <a:ea typeface="Quattrocento Sans" pitchFamily="34" charset="-122"/>
                <a:cs typeface="Quattrocento Sans" pitchFamily="34" charset="-120"/>
              </a:rPr>
              <a:t>, not forced. Boundaries protect attention.</a:t>
            </a:r>
            <a:endParaRPr lang="en-US" sz="1600" dirty="0"/>
          </a:p>
        </p:txBody>
      </p:sp>
    </p:spTree>
  </p:cSld>
  <p:clrMapOvr>
    <a:masterClrMapping/>
  </p:clrMapOvr>
  <p:transition>
    <p:fade/>
    <p:spd val="med"/>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D9A57C"/>
        </a:solidFill>
      </p:bgPr>
    </p:bg>
    <p:spTree>
      <p:nvGrpSpPr>
        <p:cNvPr id="1" name=""/>
        <p:cNvGrpSpPr/>
        <p:nvPr/>
      </p:nvGrpSpPr>
      <p:grpSpPr>
        <a:xfrm>
          <a:off x="0" y="0"/>
          <a:ext cx="0" cy="0"/>
          <a:chOff x="0" y="0"/>
          <a:chExt cx="0" cy="0"/>
        </a:xfrm>
      </p:grpSpPr>
      <p:pic>
        <p:nvPicPr>
          <p:cNvPr id="2" name="Image 0" descr="https://kimi-web-img.moonshot.cn/img/img.freepik.com/345764df781cf7873dcc9c83a4adc760433af5df.jpg">    </p:cNvPr>
          <p:cNvPicPr>
            <a:picLocks noChangeAspect="1"/>
          </p:cNvPicPr>
          <p:nvPr/>
        </p:nvPicPr>
        <p:blipFill>
          <a:blip r:embed="rId1">
            <a:alphaModFix amt="25000"/>
          </a:blip>
          <a:srcRect l="0" r="0" t="7779" b="7779"/>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D9A57C">
                  <a:alpha val="95000"/>
                </a:srgbClr>
              </a:gs>
              <a:gs pos="50000">
                <a:srgbClr val="D9A57C">
                  <a:alpha val="85000"/>
                </a:srgbClr>
              </a:gs>
              <a:gs pos="100000">
                <a:srgbClr val="D9A57C">
                  <a:alpha val="75000"/>
                </a:srgbClr>
              </a:gs>
            </a:gsLst>
            <a:lin ang="2700000" scaled="1"/>
          </a:gradFill>
          <a:ln/>
        </p:spPr>
      </p:sp>
      <p:sp>
        <p:nvSpPr>
          <p:cNvPr id="4" name="Shape 1"/>
          <p:cNvSpPr/>
          <p:nvPr/>
        </p:nvSpPr>
        <p:spPr>
          <a:xfrm>
            <a:off x="838200" y="1543050"/>
            <a:ext cx="1276350" cy="381000"/>
          </a:xfrm>
          <a:custGeom>
            <a:avLst/>
            <a:gdLst/>
            <a:ahLst/>
            <a:cxnLst/>
            <a:rect l="l" t="t" r="r" b="b"/>
            <a:pathLst>
              <a:path w="1276350" h="381000">
                <a:moveTo>
                  <a:pt x="0" y="0"/>
                </a:moveTo>
                <a:lnTo>
                  <a:pt x="1276350" y="0"/>
                </a:lnTo>
                <a:lnTo>
                  <a:pt x="1276350" y="381000"/>
                </a:lnTo>
                <a:lnTo>
                  <a:pt x="0" y="381000"/>
                </a:lnTo>
                <a:lnTo>
                  <a:pt x="0" y="0"/>
                </a:lnTo>
                <a:close/>
              </a:path>
            </a:pathLst>
          </a:custGeom>
          <a:solidFill>
            <a:srgbClr val="5A7D7C"/>
          </a:solidFill>
          <a:ln/>
        </p:spPr>
      </p:sp>
      <p:sp>
        <p:nvSpPr>
          <p:cNvPr id="5" name="Text 2"/>
          <p:cNvSpPr/>
          <p:nvPr/>
        </p:nvSpPr>
        <p:spPr>
          <a:xfrm>
            <a:off x="838200" y="1543050"/>
            <a:ext cx="1352550" cy="381000"/>
          </a:xfrm>
          <a:prstGeom prst="rect">
            <a:avLst/>
          </a:prstGeom>
          <a:noFill/>
          <a:ln/>
        </p:spPr>
        <p:txBody>
          <a:bodyPr wrap="square" lIns="190500" tIns="76200" rIns="190500" bIns="76200" rtlCol="0" anchor="ctr"/>
          <a:lstStyle/>
          <a:p>
            <a:pPr>
              <a:lnSpc>
                <a:spcPct val="130000"/>
              </a:lnSpc>
            </a:pPr>
            <a:r>
              <a:rPr lang="en-US" sz="1200" b="1" spc="120" kern="0" dirty="0">
                <a:solidFill>
                  <a:srgbClr val="F8F7F4"/>
                </a:solidFill>
                <a:latin typeface="Quattrocento Sans" pitchFamily="34" charset="0"/>
                <a:ea typeface="Quattrocento Sans" pitchFamily="34" charset="-122"/>
                <a:cs typeface="Quattrocento Sans" pitchFamily="34" charset="-120"/>
              </a:rPr>
              <a:t>LESSON 03</a:t>
            </a:r>
            <a:endParaRPr lang="en-US" sz="1600" dirty="0"/>
          </a:p>
        </p:txBody>
      </p:sp>
      <p:sp>
        <p:nvSpPr>
          <p:cNvPr id="6" name="Text 3"/>
          <p:cNvSpPr/>
          <p:nvPr/>
        </p:nvSpPr>
        <p:spPr>
          <a:xfrm>
            <a:off x="838200" y="2152650"/>
            <a:ext cx="7600950" cy="1428750"/>
          </a:xfrm>
          <a:prstGeom prst="rect">
            <a:avLst/>
          </a:prstGeom>
          <a:noFill/>
          <a:ln/>
        </p:spPr>
        <p:txBody>
          <a:bodyPr wrap="square" lIns="0" tIns="0" rIns="0" bIns="0" rtlCol="0" anchor="ctr"/>
          <a:lstStyle/>
          <a:p>
            <a:pPr>
              <a:lnSpc>
                <a:spcPct val="100000"/>
              </a:lnSpc>
            </a:pPr>
            <a:r>
              <a:rPr lang="en-US" sz="4500" b="1" dirty="0">
                <a:solidFill>
                  <a:srgbClr val="F8F7F4"/>
                </a:solidFill>
                <a:latin typeface="Liter" pitchFamily="34" charset="0"/>
                <a:ea typeface="Liter" pitchFamily="34" charset="-122"/>
                <a:cs typeface="Liter" pitchFamily="34" charset="-120"/>
              </a:rPr>
              <a:t>Building Sustainable</a:t>
            </a:r>
            <a:endParaRPr lang="en-US" sz="1600" dirty="0"/>
          </a:p>
          <a:p>
            <a:pPr>
              <a:lnSpc>
                <a:spcPct val="100000"/>
              </a:lnSpc>
            </a:pPr>
            <a:r>
              <a:rPr lang="en-US" sz="4500" b="1" dirty="0">
                <a:solidFill>
                  <a:srgbClr val="F8F7F4"/>
                </a:solidFill>
                <a:latin typeface="Liter" pitchFamily="34" charset="0"/>
                <a:ea typeface="Liter" pitchFamily="34" charset="-122"/>
                <a:cs typeface="Liter" pitchFamily="34" charset="-120"/>
              </a:rPr>
              <a:t>Digital Discipline</a:t>
            </a:r>
            <a:endParaRPr lang="en-US" sz="1600" dirty="0"/>
          </a:p>
        </p:txBody>
      </p:sp>
      <p:sp>
        <p:nvSpPr>
          <p:cNvPr id="7" name="Text 4"/>
          <p:cNvSpPr/>
          <p:nvPr/>
        </p:nvSpPr>
        <p:spPr>
          <a:xfrm>
            <a:off x="838200" y="3810000"/>
            <a:ext cx="7429500" cy="742950"/>
          </a:xfrm>
          <a:prstGeom prst="rect">
            <a:avLst/>
          </a:prstGeom>
          <a:noFill/>
          <a:ln/>
        </p:spPr>
        <p:txBody>
          <a:bodyPr wrap="square" lIns="0" tIns="0" rIns="0" bIns="0" rtlCol="0" anchor="ctr"/>
          <a:lstStyle/>
          <a:p>
            <a:pPr>
              <a:lnSpc>
                <a:spcPct val="140000"/>
              </a:lnSpc>
            </a:pPr>
            <a:r>
              <a:rPr lang="en-US" sz="1800" dirty="0">
                <a:solidFill>
                  <a:srgbClr val="F8F7F4">
                    <a:alpha val="90000"/>
                  </a:srgbClr>
                </a:solidFill>
                <a:latin typeface="Quattrocento Sans" pitchFamily="34" charset="0"/>
                <a:ea typeface="Quattrocento Sans" pitchFamily="34" charset="-122"/>
                <a:cs typeface="Quattrocento Sans" pitchFamily="34" charset="-120"/>
              </a:rPr>
              <a:t>Transform motivation into lasting discipline through systems, environment design, and goal alignment.</a:t>
            </a:r>
            <a:endParaRPr lang="en-US" sz="1600" dirty="0"/>
          </a:p>
        </p:txBody>
      </p:sp>
      <p:sp>
        <p:nvSpPr>
          <p:cNvPr id="8" name="Shape 5"/>
          <p:cNvSpPr/>
          <p:nvPr/>
        </p:nvSpPr>
        <p:spPr>
          <a:xfrm>
            <a:off x="838200" y="48577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5A7D7C"/>
          </a:solidFill>
          <a:ln/>
        </p:spPr>
      </p:sp>
      <p:sp>
        <p:nvSpPr>
          <p:cNvPr id="9" name="Shape 6"/>
          <p:cNvSpPr/>
          <p:nvPr/>
        </p:nvSpPr>
        <p:spPr>
          <a:xfrm>
            <a:off x="995363" y="4991100"/>
            <a:ext cx="142875" cy="190500"/>
          </a:xfrm>
          <a:custGeom>
            <a:avLst/>
            <a:gdLst/>
            <a:ahLst/>
            <a:cxnLst/>
            <a:rect l="l" t="t" r="r" b="b"/>
            <a:pathLst>
              <a:path w="142875" h="190500">
                <a:moveTo>
                  <a:pt x="59531" y="0"/>
                </a:moveTo>
                <a:cubicBezTo>
                  <a:pt x="66117" y="0"/>
                  <a:pt x="71438" y="5321"/>
                  <a:pt x="71438" y="11906"/>
                </a:cubicBezTo>
                <a:lnTo>
                  <a:pt x="71438" y="53578"/>
                </a:lnTo>
                <a:lnTo>
                  <a:pt x="47625" y="53578"/>
                </a:lnTo>
                <a:lnTo>
                  <a:pt x="47625" y="11906"/>
                </a:lnTo>
                <a:cubicBezTo>
                  <a:pt x="47625" y="5321"/>
                  <a:pt x="52946" y="0"/>
                  <a:pt x="59531" y="0"/>
                </a:cubicBezTo>
                <a:close/>
                <a:moveTo>
                  <a:pt x="11906" y="23812"/>
                </a:moveTo>
                <a:cubicBezTo>
                  <a:pt x="11906" y="17227"/>
                  <a:pt x="17227" y="11906"/>
                  <a:pt x="23812" y="11906"/>
                </a:cubicBezTo>
                <a:cubicBezTo>
                  <a:pt x="30398" y="11906"/>
                  <a:pt x="35719" y="17227"/>
                  <a:pt x="35719" y="23812"/>
                </a:cubicBezTo>
                <a:lnTo>
                  <a:pt x="35719" y="53578"/>
                </a:lnTo>
                <a:lnTo>
                  <a:pt x="11906" y="53578"/>
                </a:lnTo>
                <a:lnTo>
                  <a:pt x="11906" y="23812"/>
                </a:lnTo>
                <a:close/>
                <a:moveTo>
                  <a:pt x="83344" y="23812"/>
                </a:moveTo>
                <a:cubicBezTo>
                  <a:pt x="83344" y="17227"/>
                  <a:pt x="88664" y="11906"/>
                  <a:pt x="95250" y="11906"/>
                </a:cubicBezTo>
                <a:cubicBezTo>
                  <a:pt x="101836" y="11906"/>
                  <a:pt x="107156" y="17227"/>
                  <a:pt x="107156" y="23812"/>
                </a:cubicBezTo>
                <a:lnTo>
                  <a:pt x="107156" y="59531"/>
                </a:lnTo>
                <a:cubicBezTo>
                  <a:pt x="107156" y="66117"/>
                  <a:pt x="101836" y="71438"/>
                  <a:pt x="95250" y="71438"/>
                </a:cubicBezTo>
                <a:cubicBezTo>
                  <a:pt x="88664" y="71438"/>
                  <a:pt x="83344" y="66117"/>
                  <a:pt x="83344" y="59531"/>
                </a:cubicBezTo>
                <a:lnTo>
                  <a:pt x="83344" y="23812"/>
                </a:lnTo>
                <a:close/>
                <a:moveTo>
                  <a:pt x="119063" y="47625"/>
                </a:moveTo>
                <a:cubicBezTo>
                  <a:pt x="119063" y="41039"/>
                  <a:pt x="124383" y="35719"/>
                  <a:pt x="130969" y="35719"/>
                </a:cubicBezTo>
                <a:cubicBezTo>
                  <a:pt x="137554" y="35719"/>
                  <a:pt x="142875" y="41039"/>
                  <a:pt x="142875" y="47625"/>
                </a:cubicBezTo>
                <a:lnTo>
                  <a:pt x="142875" y="71438"/>
                </a:lnTo>
                <a:cubicBezTo>
                  <a:pt x="142875" y="78023"/>
                  <a:pt x="137554" y="83344"/>
                  <a:pt x="130969" y="83344"/>
                </a:cubicBezTo>
                <a:cubicBezTo>
                  <a:pt x="124383" y="83344"/>
                  <a:pt x="119063" y="78023"/>
                  <a:pt x="119063" y="71438"/>
                </a:cubicBezTo>
                <a:lnTo>
                  <a:pt x="119063" y="47625"/>
                </a:lnTo>
                <a:close/>
                <a:moveTo>
                  <a:pt x="83344" y="80367"/>
                </a:moveTo>
                <a:lnTo>
                  <a:pt x="83344" y="80144"/>
                </a:lnTo>
                <a:cubicBezTo>
                  <a:pt x="86841" y="82153"/>
                  <a:pt x="90897" y="83344"/>
                  <a:pt x="95250" y="83344"/>
                </a:cubicBezTo>
                <a:cubicBezTo>
                  <a:pt x="100161" y="83344"/>
                  <a:pt x="104701" y="81855"/>
                  <a:pt x="108496" y="79325"/>
                </a:cubicBezTo>
                <a:cubicBezTo>
                  <a:pt x="111733" y="88590"/>
                  <a:pt x="120588" y="95250"/>
                  <a:pt x="130969" y="95250"/>
                </a:cubicBezTo>
                <a:cubicBezTo>
                  <a:pt x="135322" y="95250"/>
                  <a:pt x="139378" y="94097"/>
                  <a:pt x="142875" y="92050"/>
                </a:cubicBezTo>
                <a:lnTo>
                  <a:pt x="142875" y="95250"/>
                </a:lnTo>
                <a:cubicBezTo>
                  <a:pt x="142875" y="114709"/>
                  <a:pt x="133536" y="132011"/>
                  <a:pt x="119063" y="142875"/>
                </a:cubicBezTo>
                <a:lnTo>
                  <a:pt x="119063" y="178594"/>
                </a:lnTo>
                <a:cubicBezTo>
                  <a:pt x="119063" y="185179"/>
                  <a:pt x="113742" y="190500"/>
                  <a:pt x="107156" y="190500"/>
                </a:cubicBezTo>
                <a:lnTo>
                  <a:pt x="47625" y="190500"/>
                </a:lnTo>
                <a:cubicBezTo>
                  <a:pt x="41039" y="190500"/>
                  <a:pt x="35719" y="185179"/>
                  <a:pt x="35719" y="178594"/>
                </a:cubicBezTo>
                <a:lnTo>
                  <a:pt x="35719" y="149423"/>
                </a:lnTo>
                <a:cubicBezTo>
                  <a:pt x="29282" y="146484"/>
                  <a:pt x="23366" y="142429"/>
                  <a:pt x="18269" y="137331"/>
                </a:cubicBezTo>
                <a:lnTo>
                  <a:pt x="13953" y="133015"/>
                </a:lnTo>
                <a:cubicBezTo>
                  <a:pt x="5023" y="124085"/>
                  <a:pt x="0" y="111956"/>
                  <a:pt x="0" y="99343"/>
                </a:cubicBezTo>
                <a:lnTo>
                  <a:pt x="0" y="89297"/>
                </a:lnTo>
                <a:cubicBezTo>
                  <a:pt x="0" y="76163"/>
                  <a:pt x="10678" y="65484"/>
                  <a:pt x="23812" y="65484"/>
                </a:cubicBezTo>
                <a:lnTo>
                  <a:pt x="56555" y="65484"/>
                </a:lnTo>
                <a:cubicBezTo>
                  <a:pt x="64777" y="65484"/>
                  <a:pt x="71438" y="72144"/>
                  <a:pt x="71438" y="80367"/>
                </a:cubicBezTo>
                <a:cubicBezTo>
                  <a:pt x="71438" y="88590"/>
                  <a:pt x="64777" y="95250"/>
                  <a:pt x="56555" y="95250"/>
                </a:cubicBezTo>
                <a:lnTo>
                  <a:pt x="35719" y="95250"/>
                </a:lnTo>
                <a:cubicBezTo>
                  <a:pt x="32445" y="95250"/>
                  <a:pt x="29766" y="97929"/>
                  <a:pt x="29766" y="101203"/>
                </a:cubicBezTo>
                <a:cubicBezTo>
                  <a:pt x="29766" y="104477"/>
                  <a:pt x="32445" y="107156"/>
                  <a:pt x="35719" y="107156"/>
                </a:cubicBezTo>
                <a:lnTo>
                  <a:pt x="56555" y="107156"/>
                </a:lnTo>
                <a:cubicBezTo>
                  <a:pt x="71363" y="107156"/>
                  <a:pt x="83344" y="95176"/>
                  <a:pt x="83344" y="80367"/>
                </a:cubicBezTo>
                <a:close/>
              </a:path>
            </a:pathLst>
          </a:custGeom>
          <a:solidFill>
            <a:srgbClr val="F8F7F4"/>
          </a:solidFill>
          <a:ln/>
        </p:spPr>
      </p:sp>
      <p:sp>
        <p:nvSpPr>
          <p:cNvPr id="10" name="Text 7"/>
          <p:cNvSpPr/>
          <p:nvPr/>
        </p:nvSpPr>
        <p:spPr>
          <a:xfrm>
            <a:off x="1409700" y="4953000"/>
            <a:ext cx="1476375" cy="266700"/>
          </a:xfrm>
          <a:prstGeom prst="rect">
            <a:avLst/>
          </a:prstGeom>
          <a:noFill/>
          <a:ln/>
        </p:spPr>
        <p:txBody>
          <a:bodyPr wrap="square" lIns="0" tIns="0" rIns="0" bIns="0" rtlCol="0" anchor="ctr"/>
          <a:lstStyle/>
          <a:p>
            <a:pPr>
              <a:lnSpc>
                <a:spcPct val="130000"/>
              </a:lnSpc>
            </a:pPr>
            <a:r>
              <a:rPr lang="en-US" sz="1350" dirty="0">
                <a:solidFill>
                  <a:srgbClr val="F8F7F4">
                    <a:alpha val="90000"/>
                  </a:srgbClr>
                </a:solidFill>
                <a:latin typeface="Quattrocento Sans" pitchFamily="34" charset="0"/>
                <a:ea typeface="Quattrocento Sans" pitchFamily="34" charset="-122"/>
                <a:cs typeface="Quattrocento Sans" pitchFamily="34" charset="-120"/>
              </a:rPr>
              <a:t>Discipline Systems</a:t>
            </a:r>
            <a:endParaRPr lang="en-US" sz="1600" dirty="0"/>
          </a:p>
        </p:txBody>
      </p:sp>
      <p:sp>
        <p:nvSpPr>
          <p:cNvPr id="11" name="Shape 8"/>
          <p:cNvSpPr/>
          <p:nvPr/>
        </p:nvSpPr>
        <p:spPr>
          <a:xfrm>
            <a:off x="3100586" y="48577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5A7D7C"/>
          </a:solidFill>
          <a:ln/>
        </p:spPr>
      </p:sp>
      <p:sp>
        <p:nvSpPr>
          <p:cNvPr id="12" name="Shape 9"/>
          <p:cNvSpPr/>
          <p:nvPr/>
        </p:nvSpPr>
        <p:spPr>
          <a:xfrm>
            <a:off x="3233936" y="4991100"/>
            <a:ext cx="190500" cy="190500"/>
          </a:xfrm>
          <a:custGeom>
            <a:avLst/>
            <a:gdLst/>
            <a:ahLst/>
            <a:cxnLst/>
            <a:rect l="l" t="t" r="r" b="b"/>
            <a:pathLst>
              <a:path w="190500" h="190500">
                <a:moveTo>
                  <a:pt x="103361" y="3200"/>
                </a:moveTo>
                <a:cubicBezTo>
                  <a:pt x="98785" y="-1042"/>
                  <a:pt x="91715" y="-1042"/>
                  <a:pt x="87176" y="3200"/>
                </a:cubicBezTo>
                <a:lnTo>
                  <a:pt x="3832" y="80590"/>
                </a:lnTo>
                <a:cubicBezTo>
                  <a:pt x="260" y="83939"/>
                  <a:pt x="-930" y="89111"/>
                  <a:pt x="856" y="93650"/>
                </a:cubicBezTo>
                <a:cubicBezTo>
                  <a:pt x="2642" y="98189"/>
                  <a:pt x="6995" y="101203"/>
                  <a:pt x="11906" y="101203"/>
                </a:cubicBezTo>
                <a:lnTo>
                  <a:pt x="17859" y="101203"/>
                </a:lnTo>
                <a:lnTo>
                  <a:pt x="17859" y="166688"/>
                </a:lnTo>
                <a:cubicBezTo>
                  <a:pt x="17859" y="179822"/>
                  <a:pt x="28538" y="190500"/>
                  <a:pt x="41672" y="190500"/>
                </a:cubicBezTo>
                <a:lnTo>
                  <a:pt x="148828" y="190500"/>
                </a:lnTo>
                <a:cubicBezTo>
                  <a:pt x="161962" y="190500"/>
                  <a:pt x="172641" y="179822"/>
                  <a:pt x="172641" y="166688"/>
                </a:cubicBezTo>
                <a:lnTo>
                  <a:pt x="172641" y="101203"/>
                </a:lnTo>
                <a:lnTo>
                  <a:pt x="178594" y="101203"/>
                </a:lnTo>
                <a:cubicBezTo>
                  <a:pt x="183505" y="101203"/>
                  <a:pt x="187896" y="98189"/>
                  <a:pt x="189681" y="93650"/>
                </a:cubicBezTo>
                <a:cubicBezTo>
                  <a:pt x="191467" y="89111"/>
                  <a:pt x="190277" y="83902"/>
                  <a:pt x="186705" y="80590"/>
                </a:cubicBezTo>
                <a:lnTo>
                  <a:pt x="103361" y="3200"/>
                </a:lnTo>
                <a:close/>
                <a:moveTo>
                  <a:pt x="89297" y="119063"/>
                </a:moveTo>
                <a:lnTo>
                  <a:pt x="101203" y="119063"/>
                </a:lnTo>
                <a:cubicBezTo>
                  <a:pt x="111063" y="119063"/>
                  <a:pt x="119063" y="127062"/>
                  <a:pt x="119063" y="136922"/>
                </a:cubicBezTo>
                <a:lnTo>
                  <a:pt x="119063" y="172641"/>
                </a:lnTo>
                <a:lnTo>
                  <a:pt x="71438" y="172641"/>
                </a:lnTo>
                <a:lnTo>
                  <a:pt x="71438" y="136922"/>
                </a:lnTo>
                <a:cubicBezTo>
                  <a:pt x="71438" y="127062"/>
                  <a:pt x="79437" y="119063"/>
                  <a:pt x="89297" y="119063"/>
                </a:cubicBezTo>
                <a:close/>
              </a:path>
            </a:pathLst>
          </a:custGeom>
          <a:solidFill>
            <a:srgbClr val="F8F7F4"/>
          </a:solidFill>
          <a:ln/>
        </p:spPr>
      </p:sp>
      <p:sp>
        <p:nvSpPr>
          <p:cNvPr id="13" name="Text 10"/>
          <p:cNvSpPr/>
          <p:nvPr/>
        </p:nvSpPr>
        <p:spPr>
          <a:xfrm>
            <a:off x="3672086" y="4953000"/>
            <a:ext cx="1581150" cy="266700"/>
          </a:xfrm>
          <a:prstGeom prst="rect">
            <a:avLst/>
          </a:prstGeom>
          <a:noFill/>
          <a:ln/>
        </p:spPr>
        <p:txBody>
          <a:bodyPr wrap="square" lIns="0" tIns="0" rIns="0" bIns="0" rtlCol="0" anchor="ctr"/>
          <a:lstStyle/>
          <a:p>
            <a:pPr>
              <a:lnSpc>
                <a:spcPct val="130000"/>
              </a:lnSpc>
            </a:pPr>
            <a:r>
              <a:rPr lang="en-US" sz="1350" dirty="0">
                <a:solidFill>
                  <a:srgbClr val="F8F7F4">
                    <a:alpha val="90000"/>
                  </a:srgbClr>
                </a:solidFill>
                <a:latin typeface="Quattrocento Sans" pitchFamily="34" charset="0"/>
                <a:ea typeface="Quattrocento Sans" pitchFamily="34" charset="-122"/>
                <a:cs typeface="Quattrocento Sans" pitchFamily="34" charset="-120"/>
              </a:rPr>
              <a:t>Environment Design</a:t>
            </a:r>
            <a:endParaRPr lang="en-US" sz="1600" dirty="0"/>
          </a:p>
        </p:txBody>
      </p:sp>
      <p:sp>
        <p:nvSpPr>
          <p:cNvPr id="14" name="Shape 11"/>
          <p:cNvSpPr/>
          <p:nvPr/>
        </p:nvSpPr>
        <p:spPr>
          <a:xfrm>
            <a:off x="5468045" y="48577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5A7D7C"/>
          </a:solidFill>
          <a:ln/>
        </p:spPr>
      </p:sp>
      <p:sp>
        <p:nvSpPr>
          <p:cNvPr id="15" name="Shape 12"/>
          <p:cNvSpPr/>
          <p:nvPr/>
        </p:nvSpPr>
        <p:spPr>
          <a:xfrm>
            <a:off x="5601395" y="4991100"/>
            <a:ext cx="190500" cy="190500"/>
          </a:xfrm>
          <a:custGeom>
            <a:avLst/>
            <a:gdLst/>
            <a:ahLst/>
            <a:cxnLst/>
            <a:rect l="l" t="t" r="r" b="b"/>
            <a:pathLst>
              <a:path w="190500" h="190500">
                <a:moveTo>
                  <a:pt x="166688" y="95250"/>
                </a:moveTo>
                <a:cubicBezTo>
                  <a:pt x="166688" y="55823"/>
                  <a:pt x="134677" y="23812"/>
                  <a:pt x="95250" y="23812"/>
                </a:cubicBezTo>
                <a:cubicBezTo>
                  <a:pt x="55823" y="23812"/>
                  <a:pt x="23813" y="55823"/>
                  <a:pt x="23812" y="95250"/>
                </a:cubicBezTo>
                <a:cubicBezTo>
                  <a:pt x="23812" y="134677"/>
                  <a:pt x="55823" y="166688"/>
                  <a:pt x="95250" y="166688"/>
                </a:cubicBezTo>
                <a:cubicBezTo>
                  <a:pt x="134677" y="166688"/>
                  <a:pt x="166688" y="134677"/>
                  <a:pt x="166688" y="95250"/>
                </a:cubicBezTo>
                <a:close/>
                <a:moveTo>
                  <a:pt x="0" y="95250"/>
                </a:moveTo>
                <a:cubicBezTo>
                  <a:pt x="0" y="42680"/>
                  <a:pt x="42680" y="0"/>
                  <a:pt x="95250" y="0"/>
                </a:cubicBezTo>
                <a:cubicBezTo>
                  <a:pt x="147820" y="0"/>
                  <a:pt x="190500" y="42680"/>
                  <a:pt x="190500" y="95250"/>
                </a:cubicBezTo>
                <a:cubicBezTo>
                  <a:pt x="190500" y="147820"/>
                  <a:pt x="147820" y="190500"/>
                  <a:pt x="95250" y="190500"/>
                </a:cubicBezTo>
                <a:cubicBezTo>
                  <a:pt x="42680" y="190500"/>
                  <a:pt x="0" y="147820"/>
                  <a:pt x="0" y="95250"/>
                </a:cubicBezTo>
                <a:close/>
                <a:moveTo>
                  <a:pt x="95250" y="125016"/>
                </a:moveTo>
                <a:cubicBezTo>
                  <a:pt x="111678" y="125016"/>
                  <a:pt x="125016" y="111678"/>
                  <a:pt x="125016" y="95250"/>
                </a:cubicBezTo>
                <a:cubicBezTo>
                  <a:pt x="125016" y="78822"/>
                  <a:pt x="111678" y="65484"/>
                  <a:pt x="95250" y="65484"/>
                </a:cubicBezTo>
                <a:cubicBezTo>
                  <a:pt x="78822" y="65484"/>
                  <a:pt x="65484" y="78822"/>
                  <a:pt x="65484" y="95250"/>
                </a:cubicBezTo>
                <a:cubicBezTo>
                  <a:pt x="65484" y="111678"/>
                  <a:pt x="78822" y="125016"/>
                  <a:pt x="95250" y="125016"/>
                </a:cubicBezTo>
                <a:close/>
                <a:moveTo>
                  <a:pt x="95250" y="41672"/>
                </a:moveTo>
                <a:cubicBezTo>
                  <a:pt x="124821" y="41672"/>
                  <a:pt x="148828" y="65679"/>
                  <a:pt x="148828" y="95250"/>
                </a:cubicBezTo>
                <a:cubicBezTo>
                  <a:pt x="148828" y="124821"/>
                  <a:pt x="124821" y="148828"/>
                  <a:pt x="95250" y="148828"/>
                </a:cubicBezTo>
                <a:cubicBezTo>
                  <a:pt x="65679" y="148828"/>
                  <a:pt x="41672" y="124821"/>
                  <a:pt x="41672" y="95250"/>
                </a:cubicBezTo>
                <a:cubicBezTo>
                  <a:pt x="41672" y="65679"/>
                  <a:pt x="65679" y="41672"/>
                  <a:pt x="95250" y="41672"/>
                </a:cubicBezTo>
                <a:close/>
                <a:moveTo>
                  <a:pt x="83344" y="95250"/>
                </a:moveTo>
                <a:cubicBezTo>
                  <a:pt x="83344" y="88679"/>
                  <a:pt x="88679" y="83344"/>
                  <a:pt x="95250" y="83344"/>
                </a:cubicBezTo>
                <a:cubicBezTo>
                  <a:pt x="101821" y="83344"/>
                  <a:pt x="107156" y="88679"/>
                  <a:pt x="107156" y="95250"/>
                </a:cubicBezTo>
                <a:cubicBezTo>
                  <a:pt x="107156" y="101821"/>
                  <a:pt x="101821" y="107156"/>
                  <a:pt x="95250" y="107156"/>
                </a:cubicBezTo>
                <a:cubicBezTo>
                  <a:pt x="88679" y="107156"/>
                  <a:pt x="83344" y="101821"/>
                  <a:pt x="83344" y="95250"/>
                </a:cubicBezTo>
                <a:close/>
              </a:path>
            </a:pathLst>
          </a:custGeom>
          <a:solidFill>
            <a:srgbClr val="F8F7F4"/>
          </a:solidFill>
          <a:ln/>
        </p:spPr>
      </p:sp>
      <p:sp>
        <p:nvSpPr>
          <p:cNvPr id="16" name="Text 13"/>
          <p:cNvSpPr/>
          <p:nvPr/>
        </p:nvSpPr>
        <p:spPr>
          <a:xfrm>
            <a:off x="6039545" y="4953000"/>
            <a:ext cx="1219200" cy="266700"/>
          </a:xfrm>
          <a:prstGeom prst="rect">
            <a:avLst/>
          </a:prstGeom>
          <a:noFill/>
          <a:ln/>
        </p:spPr>
        <p:txBody>
          <a:bodyPr wrap="square" lIns="0" tIns="0" rIns="0" bIns="0" rtlCol="0" anchor="ctr"/>
          <a:lstStyle/>
          <a:p>
            <a:pPr>
              <a:lnSpc>
                <a:spcPct val="130000"/>
              </a:lnSpc>
            </a:pPr>
            <a:r>
              <a:rPr lang="en-US" sz="1350" dirty="0">
                <a:solidFill>
                  <a:srgbClr val="F8F7F4">
                    <a:alpha val="90000"/>
                  </a:srgbClr>
                </a:solidFill>
                <a:latin typeface="Quattrocento Sans" pitchFamily="34" charset="0"/>
                <a:ea typeface="Quattrocento Sans" pitchFamily="34" charset="-122"/>
                <a:cs typeface="Quattrocento Sans" pitchFamily="34" charset="-120"/>
              </a:rPr>
              <a:t>Goal Alignment</a:t>
            </a:r>
            <a:endParaRPr lang="en-US" sz="1600" dirty="0"/>
          </a:p>
        </p:txBody>
      </p:sp>
    </p:spTree>
  </p:cSld>
  <p:clrMapOvr>
    <a:masterClrMapping/>
  </p:clrMapOvr>
  <p:transition>
    <p:fade/>
    <p:spd val="med"/>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17500" y="317500"/>
            <a:ext cx="11620500" cy="190500"/>
          </a:xfrm>
          <a:prstGeom prst="rect">
            <a:avLst/>
          </a:prstGeom>
          <a:noFill/>
          <a:ln/>
        </p:spPr>
        <p:txBody>
          <a:bodyPr wrap="square" lIns="0" tIns="0" rIns="0" bIns="0" rtlCol="0" anchor="ctr"/>
          <a:lstStyle/>
          <a:p>
            <a:pPr>
              <a:lnSpc>
                <a:spcPct val="130000"/>
              </a:lnSpc>
            </a:pPr>
            <a:r>
              <a:rPr lang="en-US" sz="1000" b="1" spc="100" kern="0" dirty="0">
                <a:solidFill>
                  <a:srgbClr val="D9A57C"/>
                </a:solidFill>
                <a:latin typeface="Quattrocento Sans" pitchFamily="34" charset="0"/>
                <a:ea typeface="Quattrocento Sans" pitchFamily="34" charset="-122"/>
                <a:cs typeface="Quattrocento Sans" pitchFamily="34" charset="-120"/>
              </a:rPr>
              <a:t>LESSON 3.1</a:t>
            </a:r>
            <a:endParaRPr lang="en-US" sz="1600" dirty="0"/>
          </a:p>
        </p:txBody>
      </p:sp>
      <p:sp>
        <p:nvSpPr>
          <p:cNvPr id="3" name="Text 1"/>
          <p:cNvSpPr/>
          <p:nvPr/>
        </p:nvSpPr>
        <p:spPr>
          <a:xfrm>
            <a:off x="317500" y="539750"/>
            <a:ext cx="11699875" cy="317500"/>
          </a:xfrm>
          <a:prstGeom prst="rect">
            <a:avLst/>
          </a:prstGeom>
          <a:noFill/>
          <a:ln/>
        </p:spPr>
        <p:txBody>
          <a:bodyPr wrap="square" lIns="0" tIns="0" rIns="0" bIns="0" rtlCol="0" anchor="ctr"/>
          <a:lstStyle/>
          <a:p>
            <a:pPr>
              <a:lnSpc>
                <a:spcPct val="90000"/>
              </a:lnSpc>
            </a:pPr>
            <a:r>
              <a:rPr lang="en-US" sz="2250" b="1" dirty="0">
                <a:solidFill>
                  <a:srgbClr val="5A7D7C"/>
                </a:solidFill>
                <a:latin typeface="Liter" pitchFamily="34" charset="0"/>
                <a:ea typeface="Liter" pitchFamily="34" charset="-122"/>
                <a:cs typeface="Liter" pitchFamily="34" charset="-120"/>
              </a:rPr>
              <a:t>From Motivation to Discipline</a:t>
            </a:r>
            <a:endParaRPr lang="en-US" sz="1600" dirty="0"/>
          </a:p>
        </p:txBody>
      </p:sp>
      <p:sp>
        <p:nvSpPr>
          <p:cNvPr id="4" name="Text 2"/>
          <p:cNvSpPr/>
          <p:nvPr/>
        </p:nvSpPr>
        <p:spPr>
          <a:xfrm>
            <a:off x="317500" y="889000"/>
            <a:ext cx="11628438" cy="222250"/>
          </a:xfrm>
          <a:prstGeom prst="rect">
            <a:avLst/>
          </a:prstGeom>
          <a:noFill/>
          <a:ln/>
        </p:spPr>
        <p:txBody>
          <a:bodyPr wrap="square" lIns="0" tIns="0" rIns="0" bIns="0" rtlCol="0" anchor="ctr"/>
          <a:lstStyle/>
          <a:p>
            <a:pPr>
              <a:lnSpc>
                <a:spcPct val="130000"/>
              </a:lnSpc>
            </a:pPr>
            <a:r>
              <a:rPr lang="en-US" sz="1125" dirty="0">
                <a:solidFill>
                  <a:srgbClr val="3D3D3D">
                    <a:alpha val="70000"/>
                  </a:srgbClr>
                </a:solidFill>
                <a:latin typeface="Quattrocento Sans" pitchFamily="34" charset="0"/>
                <a:ea typeface="Quattrocento Sans" pitchFamily="34" charset="-122"/>
                <a:cs typeface="Quattrocento Sans" pitchFamily="34" charset="-120"/>
              </a:rPr>
              <a:t>Why discipline is more reliable than motivation for long-term academic success</a:t>
            </a:r>
            <a:endParaRPr lang="en-US" sz="1600" dirty="0"/>
          </a:p>
        </p:txBody>
      </p:sp>
      <p:sp>
        <p:nvSpPr>
          <p:cNvPr id="5" name="Shape 3"/>
          <p:cNvSpPr/>
          <p:nvPr/>
        </p:nvSpPr>
        <p:spPr>
          <a:xfrm>
            <a:off x="333375" y="1238250"/>
            <a:ext cx="5683250" cy="3238500"/>
          </a:xfrm>
          <a:custGeom>
            <a:avLst/>
            <a:gdLst/>
            <a:ahLst/>
            <a:cxnLst/>
            <a:rect l="l" t="t" r="r" b="b"/>
            <a:pathLst>
              <a:path w="5683250" h="3238500">
                <a:moveTo>
                  <a:pt x="31750" y="0"/>
                </a:moveTo>
                <a:lnTo>
                  <a:pt x="5588006" y="0"/>
                </a:lnTo>
                <a:cubicBezTo>
                  <a:pt x="5640572" y="0"/>
                  <a:pt x="5683250" y="42678"/>
                  <a:pt x="5683250" y="95244"/>
                </a:cubicBezTo>
                <a:lnTo>
                  <a:pt x="5683250" y="3143256"/>
                </a:lnTo>
                <a:cubicBezTo>
                  <a:pt x="5683250" y="3195858"/>
                  <a:pt x="5640608" y="3238500"/>
                  <a:pt x="5588006" y="3238500"/>
                </a:cubicBezTo>
                <a:lnTo>
                  <a:pt x="31750" y="3238500"/>
                </a:lnTo>
                <a:cubicBezTo>
                  <a:pt x="14227" y="3238500"/>
                  <a:pt x="0" y="3224273"/>
                  <a:pt x="0" y="3206750"/>
                </a:cubicBezTo>
                <a:lnTo>
                  <a:pt x="0" y="31750"/>
                </a:lnTo>
                <a:cubicBezTo>
                  <a:pt x="0" y="14227"/>
                  <a:pt x="14227" y="0"/>
                  <a:pt x="31750" y="0"/>
                </a:cubicBezTo>
                <a:close/>
              </a:path>
            </a:pathLst>
          </a:custGeom>
          <a:solidFill>
            <a:srgbClr val="FFFFFF"/>
          </a:solidFill>
          <a:ln/>
          <a:effectLst>
            <a:outerShdw sx="100000" sy="100000" kx="0" ky="0" algn="bl" rotWithShape="0" blurRad="47625" dist="31750" dir="5400000">
              <a:srgbClr val="000000">
                <a:alpha val="10196"/>
              </a:srgbClr>
            </a:outerShdw>
          </a:effectLst>
        </p:spPr>
      </p:sp>
      <p:sp>
        <p:nvSpPr>
          <p:cNvPr id="6" name="Shape 4"/>
          <p:cNvSpPr/>
          <p:nvPr/>
        </p:nvSpPr>
        <p:spPr>
          <a:xfrm>
            <a:off x="333375" y="1238250"/>
            <a:ext cx="31750" cy="3238500"/>
          </a:xfrm>
          <a:custGeom>
            <a:avLst/>
            <a:gdLst/>
            <a:ahLst/>
            <a:cxnLst/>
            <a:rect l="l" t="t" r="r" b="b"/>
            <a:pathLst>
              <a:path w="31750" h="3238500">
                <a:moveTo>
                  <a:pt x="31750" y="0"/>
                </a:moveTo>
                <a:lnTo>
                  <a:pt x="31750" y="0"/>
                </a:lnTo>
                <a:lnTo>
                  <a:pt x="31750" y="3238500"/>
                </a:lnTo>
                <a:lnTo>
                  <a:pt x="31750" y="3238500"/>
                </a:lnTo>
                <a:cubicBezTo>
                  <a:pt x="14227" y="3238500"/>
                  <a:pt x="0" y="3224273"/>
                  <a:pt x="0" y="3206750"/>
                </a:cubicBezTo>
                <a:lnTo>
                  <a:pt x="0" y="31750"/>
                </a:lnTo>
                <a:cubicBezTo>
                  <a:pt x="0" y="14227"/>
                  <a:pt x="14227" y="0"/>
                  <a:pt x="31750" y="0"/>
                </a:cubicBezTo>
                <a:close/>
              </a:path>
            </a:pathLst>
          </a:custGeom>
          <a:solidFill>
            <a:srgbClr val="D9A57C"/>
          </a:solidFill>
          <a:ln/>
        </p:spPr>
      </p:sp>
      <p:sp>
        <p:nvSpPr>
          <p:cNvPr id="7" name="Shape 5"/>
          <p:cNvSpPr/>
          <p:nvPr/>
        </p:nvSpPr>
        <p:spPr>
          <a:xfrm>
            <a:off x="508000" y="1412875"/>
            <a:ext cx="238125" cy="190500"/>
          </a:xfrm>
          <a:custGeom>
            <a:avLst/>
            <a:gdLst/>
            <a:ahLst/>
            <a:cxnLst/>
            <a:rect l="l" t="t" r="r" b="b"/>
            <a:pathLst>
              <a:path w="238125" h="190500">
                <a:moveTo>
                  <a:pt x="196453" y="47625"/>
                </a:moveTo>
                <a:cubicBezTo>
                  <a:pt x="199727" y="47625"/>
                  <a:pt x="202406" y="50304"/>
                  <a:pt x="202406" y="53578"/>
                </a:cubicBezTo>
                <a:lnTo>
                  <a:pt x="202406" y="136922"/>
                </a:lnTo>
                <a:cubicBezTo>
                  <a:pt x="202406" y="140196"/>
                  <a:pt x="199727" y="142875"/>
                  <a:pt x="196453" y="142875"/>
                </a:cubicBezTo>
                <a:lnTo>
                  <a:pt x="41672" y="142875"/>
                </a:lnTo>
                <a:cubicBezTo>
                  <a:pt x="38398" y="142875"/>
                  <a:pt x="35719" y="140196"/>
                  <a:pt x="35719" y="136922"/>
                </a:cubicBezTo>
                <a:lnTo>
                  <a:pt x="35719" y="53578"/>
                </a:lnTo>
                <a:cubicBezTo>
                  <a:pt x="35719" y="50304"/>
                  <a:pt x="38398" y="47625"/>
                  <a:pt x="41672" y="47625"/>
                </a:cubicBezTo>
                <a:lnTo>
                  <a:pt x="196453" y="47625"/>
                </a:lnTo>
                <a:close/>
                <a:moveTo>
                  <a:pt x="41672" y="23812"/>
                </a:moveTo>
                <a:cubicBezTo>
                  <a:pt x="25226" y="23812"/>
                  <a:pt x="11906" y="37133"/>
                  <a:pt x="11906" y="53578"/>
                </a:cubicBezTo>
                <a:lnTo>
                  <a:pt x="11906" y="136922"/>
                </a:lnTo>
                <a:cubicBezTo>
                  <a:pt x="11906" y="153367"/>
                  <a:pt x="25226" y="166688"/>
                  <a:pt x="41672" y="166688"/>
                </a:cubicBezTo>
                <a:lnTo>
                  <a:pt x="196453" y="166688"/>
                </a:lnTo>
                <a:cubicBezTo>
                  <a:pt x="212899" y="166688"/>
                  <a:pt x="226219" y="153367"/>
                  <a:pt x="226219" y="136922"/>
                </a:cubicBezTo>
                <a:lnTo>
                  <a:pt x="226219" y="119063"/>
                </a:lnTo>
                <a:cubicBezTo>
                  <a:pt x="232804" y="119063"/>
                  <a:pt x="238125" y="113742"/>
                  <a:pt x="238125" y="107156"/>
                </a:cubicBezTo>
                <a:lnTo>
                  <a:pt x="238125" y="83344"/>
                </a:lnTo>
                <a:cubicBezTo>
                  <a:pt x="238125" y="76758"/>
                  <a:pt x="232804" y="71438"/>
                  <a:pt x="226219" y="71438"/>
                </a:cubicBezTo>
                <a:lnTo>
                  <a:pt x="226219" y="53578"/>
                </a:lnTo>
                <a:cubicBezTo>
                  <a:pt x="226219" y="37133"/>
                  <a:pt x="212899" y="23812"/>
                  <a:pt x="196453" y="23812"/>
                </a:cubicBezTo>
                <a:lnTo>
                  <a:pt x="41672" y="23812"/>
                </a:lnTo>
                <a:close/>
                <a:moveTo>
                  <a:pt x="62508" y="65484"/>
                </a:moveTo>
                <a:cubicBezTo>
                  <a:pt x="57559" y="65484"/>
                  <a:pt x="53578" y="69466"/>
                  <a:pt x="53578" y="74414"/>
                </a:cubicBezTo>
                <a:lnTo>
                  <a:pt x="53578" y="116086"/>
                </a:lnTo>
                <a:cubicBezTo>
                  <a:pt x="53578" y="121034"/>
                  <a:pt x="57559" y="125016"/>
                  <a:pt x="62508" y="125016"/>
                </a:cubicBezTo>
                <a:lnTo>
                  <a:pt x="86320" y="125016"/>
                </a:lnTo>
                <a:cubicBezTo>
                  <a:pt x="91269" y="125016"/>
                  <a:pt x="95250" y="121034"/>
                  <a:pt x="95250" y="116086"/>
                </a:cubicBezTo>
                <a:lnTo>
                  <a:pt x="95250" y="74414"/>
                </a:lnTo>
                <a:cubicBezTo>
                  <a:pt x="95250" y="69466"/>
                  <a:pt x="91269" y="65484"/>
                  <a:pt x="86320" y="65484"/>
                </a:cubicBezTo>
                <a:lnTo>
                  <a:pt x="62508" y="65484"/>
                </a:lnTo>
                <a:close/>
              </a:path>
            </a:pathLst>
          </a:custGeom>
          <a:solidFill>
            <a:srgbClr val="D9A57C"/>
          </a:solidFill>
          <a:ln/>
        </p:spPr>
      </p:sp>
      <p:sp>
        <p:nvSpPr>
          <p:cNvPr id="8" name="Text 6"/>
          <p:cNvSpPr/>
          <p:nvPr/>
        </p:nvSpPr>
        <p:spPr>
          <a:xfrm>
            <a:off x="841375" y="1397000"/>
            <a:ext cx="2079625" cy="222250"/>
          </a:xfrm>
          <a:prstGeom prst="rect">
            <a:avLst/>
          </a:prstGeom>
          <a:noFill/>
          <a:ln/>
        </p:spPr>
        <p:txBody>
          <a:bodyPr wrap="square" lIns="0" tIns="0" rIns="0" bIns="0" rtlCol="0" anchor="ctr"/>
          <a:lstStyle/>
          <a:p>
            <a:pPr>
              <a:lnSpc>
                <a:spcPct val="120000"/>
              </a:lnSpc>
            </a:pPr>
            <a:r>
              <a:rPr lang="en-US" sz="1250" b="1" dirty="0">
                <a:solidFill>
                  <a:srgbClr val="5A7D7C"/>
                </a:solidFill>
                <a:latin typeface="Liter" pitchFamily="34" charset="0"/>
                <a:ea typeface="Liter" pitchFamily="34" charset="-122"/>
                <a:cs typeface="Liter" pitchFamily="34" charset="-120"/>
              </a:rPr>
              <a:t>Why Motivation Is Unreliable</a:t>
            </a:r>
            <a:endParaRPr lang="en-US" sz="1600" dirty="0"/>
          </a:p>
        </p:txBody>
      </p:sp>
      <p:sp>
        <p:nvSpPr>
          <p:cNvPr id="9" name="Text 7"/>
          <p:cNvSpPr/>
          <p:nvPr/>
        </p:nvSpPr>
        <p:spPr>
          <a:xfrm>
            <a:off x="508000" y="1714500"/>
            <a:ext cx="5413375" cy="3810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Many students wait until they feel motivated before studying. While motivation can be helpful, it is </a:t>
            </a:r>
            <a:pPr>
              <a:lnSpc>
                <a:spcPct val="130000"/>
              </a:lnSpc>
            </a:pPr>
            <a:r>
              <a:rPr lang="en-US" sz="1000" b="1" dirty="0">
                <a:solidFill>
                  <a:srgbClr val="D9A57C"/>
                </a:solidFill>
                <a:latin typeface="Quattrocento Sans" pitchFamily="34" charset="0"/>
                <a:ea typeface="Quattrocento Sans" pitchFamily="34" charset="-122"/>
                <a:cs typeface="Quattrocento Sans" pitchFamily="34" charset="-120"/>
              </a:rPr>
              <a:t>unreliable</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a:t>
            </a:r>
            <a:endParaRPr lang="en-US" sz="1600" dirty="0"/>
          </a:p>
        </p:txBody>
      </p:sp>
      <p:sp>
        <p:nvSpPr>
          <p:cNvPr id="10" name="Shape 8"/>
          <p:cNvSpPr/>
          <p:nvPr/>
        </p:nvSpPr>
        <p:spPr>
          <a:xfrm>
            <a:off x="508000" y="2190750"/>
            <a:ext cx="5349875" cy="317500"/>
          </a:xfrm>
          <a:custGeom>
            <a:avLst/>
            <a:gdLst/>
            <a:ahLst/>
            <a:cxnLst/>
            <a:rect l="l" t="t" r="r" b="b"/>
            <a:pathLst>
              <a:path w="5349875" h="317500">
                <a:moveTo>
                  <a:pt x="63500" y="0"/>
                </a:moveTo>
                <a:lnTo>
                  <a:pt x="5286375" y="0"/>
                </a:lnTo>
                <a:cubicBezTo>
                  <a:pt x="5321422" y="0"/>
                  <a:pt x="5349875" y="28453"/>
                  <a:pt x="5349875" y="63500"/>
                </a:cubicBezTo>
                <a:lnTo>
                  <a:pt x="5349875" y="254000"/>
                </a:lnTo>
                <a:cubicBezTo>
                  <a:pt x="5349875" y="289047"/>
                  <a:pt x="5321422" y="317500"/>
                  <a:pt x="5286375" y="317500"/>
                </a:cubicBezTo>
                <a:lnTo>
                  <a:pt x="63500" y="317500"/>
                </a:lnTo>
                <a:cubicBezTo>
                  <a:pt x="28453" y="317500"/>
                  <a:pt x="0" y="289047"/>
                  <a:pt x="0" y="254000"/>
                </a:cubicBezTo>
                <a:lnTo>
                  <a:pt x="0" y="63500"/>
                </a:lnTo>
                <a:cubicBezTo>
                  <a:pt x="0" y="28453"/>
                  <a:pt x="28453" y="0"/>
                  <a:pt x="63500" y="0"/>
                </a:cubicBezTo>
                <a:close/>
              </a:path>
            </a:pathLst>
          </a:custGeom>
          <a:solidFill>
            <a:srgbClr val="D9A57C">
              <a:alpha val="10196"/>
            </a:srgbClr>
          </a:solidFill>
          <a:ln/>
        </p:spPr>
      </p:sp>
      <p:sp>
        <p:nvSpPr>
          <p:cNvPr id="11" name="Shape 9"/>
          <p:cNvSpPr/>
          <p:nvPr/>
        </p:nvSpPr>
        <p:spPr>
          <a:xfrm>
            <a:off x="587375" y="2286000"/>
            <a:ext cx="127000" cy="127000"/>
          </a:xfrm>
          <a:custGeom>
            <a:avLst/>
            <a:gdLst/>
            <a:ahLst/>
            <a:cxnLst/>
            <a:rect l="l" t="t" r="r" b="b"/>
            <a:pathLst>
              <a:path w="127000" h="127000">
                <a:moveTo>
                  <a:pt x="100161" y="8533"/>
                </a:moveTo>
                <a:cubicBezTo>
                  <a:pt x="103138" y="7293"/>
                  <a:pt x="106536" y="7987"/>
                  <a:pt x="108818" y="10244"/>
                </a:cubicBezTo>
                <a:lnTo>
                  <a:pt x="124693" y="26119"/>
                </a:lnTo>
                <a:cubicBezTo>
                  <a:pt x="126181" y="27608"/>
                  <a:pt x="127025" y="29617"/>
                  <a:pt x="127025" y="31725"/>
                </a:cubicBezTo>
                <a:cubicBezTo>
                  <a:pt x="127025" y="33834"/>
                  <a:pt x="126181" y="35843"/>
                  <a:pt x="124693" y="37331"/>
                </a:cubicBezTo>
                <a:lnTo>
                  <a:pt x="108818" y="53206"/>
                </a:lnTo>
                <a:cubicBezTo>
                  <a:pt x="106536" y="55488"/>
                  <a:pt x="103138" y="56158"/>
                  <a:pt x="100161" y="54918"/>
                </a:cubicBezTo>
                <a:cubicBezTo>
                  <a:pt x="97185" y="53677"/>
                  <a:pt x="95250" y="50825"/>
                  <a:pt x="95250" y="47625"/>
                </a:cubicBezTo>
                <a:lnTo>
                  <a:pt x="95250" y="39688"/>
                </a:lnTo>
                <a:lnTo>
                  <a:pt x="87313" y="39688"/>
                </a:lnTo>
                <a:cubicBezTo>
                  <a:pt x="84807" y="39688"/>
                  <a:pt x="82451" y="40853"/>
                  <a:pt x="80962" y="42863"/>
                </a:cubicBezTo>
                <a:lnTo>
                  <a:pt x="72926" y="53578"/>
                </a:lnTo>
                <a:lnTo>
                  <a:pt x="63004" y="40357"/>
                </a:lnTo>
                <a:lnTo>
                  <a:pt x="68263" y="33337"/>
                </a:lnTo>
                <a:cubicBezTo>
                  <a:pt x="72752" y="27335"/>
                  <a:pt x="79821" y="23812"/>
                  <a:pt x="87313" y="23812"/>
                </a:cubicBezTo>
                <a:lnTo>
                  <a:pt x="95250" y="23812"/>
                </a:lnTo>
                <a:lnTo>
                  <a:pt x="95250" y="15875"/>
                </a:lnTo>
                <a:cubicBezTo>
                  <a:pt x="95250" y="12675"/>
                  <a:pt x="97185" y="9773"/>
                  <a:pt x="100161" y="8533"/>
                </a:cubicBezTo>
                <a:close/>
                <a:moveTo>
                  <a:pt x="38199" y="73422"/>
                </a:moveTo>
                <a:lnTo>
                  <a:pt x="48121" y="86643"/>
                </a:lnTo>
                <a:lnTo>
                  <a:pt x="42863" y="93663"/>
                </a:lnTo>
                <a:cubicBezTo>
                  <a:pt x="38373" y="99665"/>
                  <a:pt x="31304" y="103188"/>
                  <a:pt x="23812" y="103188"/>
                </a:cubicBezTo>
                <a:lnTo>
                  <a:pt x="7938" y="103188"/>
                </a:lnTo>
                <a:cubicBezTo>
                  <a:pt x="3547" y="103188"/>
                  <a:pt x="0" y="99640"/>
                  <a:pt x="0" y="95250"/>
                </a:cubicBezTo>
                <a:cubicBezTo>
                  <a:pt x="0" y="90860"/>
                  <a:pt x="3547" y="87313"/>
                  <a:pt x="7938" y="87313"/>
                </a:cubicBezTo>
                <a:lnTo>
                  <a:pt x="23812" y="87313"/>
                </a:lnTo>
                <a:cubicBezTo>
                  <a:pt x="26318" y="87313"/>
                  <a:pt x="28674" y="86147"/>
                  <a:pt x="30163" y="84138"/>
                </a:cubicBezTo>
                <a:lnTo>
                  <a:pt x="38199" y="73422"/>
                </a:lnTo>
                <a:close/>
                <a:moveTo>
                  <a:pt x="108793" y="116731"/>
                </a:moveTo>
                <a:cubicBezTo>
                  <a:pt x="106511" y="119013"/>
                  <a:pt x="103113" y="119683"/>
                  <a:pt x="100137" y="118442"/>
                </a:cubicBezTo>
                <a:cubicBezTo>
                  <a:pt x="97160" y="117202"/>
                  <a:pt x="95250" y="114325"/>
                  <a:pt x="95250" y="111125"/>
                </a:cubicBezTo>
                <a:lnTo>
                  <a:pt x="95250" y="103188"/>
                </a:lnTo>
                <a:lnTo>
                  <a:pt x="87313" y="103188"/>
                </a:lnTo>
                <a:cubicBezTo>
                  <a:pt x="79821" y="103188"/>
                  <a:pt x="72752" y="99665"/>
                  <a:pt x="68263" y="93663"/>
                </a:cubicBezTo>
                <a:lnTo>
                  <a:pt x="30163" y="42863"/>
                </a:lnTo>
                <a:cubicBezTo>
                  <a:pt x="28674" y="40853"/>
                  <a:pt x="26318" y="39688"/>
                  <a:pt x="23812" y="39688"/>
                </a:cubicBezTo>
                <a:lnTo>
                  <a:pt x="7938" y="39688"/>
                </a:lnTo>
                <a:cubicBezTo>
                  <a:pt x="3547" y="39688"/>
                  <a:pt x="0" y="36140"/>
                  <a:pt x="0" y="31750"/>
                </a:cubicBezTo>
                <a:cubicBezTo>
                  <a:pt x="0" y="27360"/>
                  <a:pt x="3547" y="23812"/>
                  <a:pt x="7938" y="23812"/>
                </a:cubicBezTo>
                <a:lnTo>
                  <a:pt x="23812" y="23812"/>
                </a:lnTo>
                <a:cubicBezTo>
                  <a:pt x="31304" y="23812"/>
                  <a:pt x="38373" y="27335"/>
                  <a:pt x="42863" y="33338"/>
                </a:cubicBezTo>
                <a:lnTo>
                  <a:pt x="80962" y="84138"/>
                </a:lnTo>
                <a:cubicBezTo>
                  <a:pt x="82451" y="86147"/>
                  <a:pt x="84807" y="87313"/>
                  <a:pt x="87313" y="87313"/>
                </a:cubicBezTo>
                <a:lnTo>
                  <a:pt x="95250" y="87313"/>
                </a:lnTo>
                <a:lnTo>
                  <a:pt x="95250" y="79375"/>
                </a:lnTo>
                <a:cubicBezTo>
                  <a:pt x="95250" y="76175"/>
                  <a:pt x="97185" y="73273"/>
                  <a:pt x="100161" y="72033"/>
                </a:cubicBezTo>
                <a:cubicBezTo>
                  <a:pt x="103138" y="70793"/>
                  <a:pt x="106536" y="71487"/>
                  <a:pt x="108818" y="73744"/>
                </a:cubicBezTo>
                <a:lnTo>
                  <a:pt x="124693" y="89619"/>
                </a:lnTo>
                <a:cubicBezTo>
                  <a:pt x="126181" y="91108"/>
                  <a:pt x="127025" y="93117"/>
                  <a:pt x="127025" y="95225"/>
                </a:cubicBezTo>
                <a:cubicBezTo>
                  <a:pt x="127025" y="97334"/>
                  <a:pt x="126181" y="99343"/>
                  <a:pt x="124693" y="100831"/>
                </a:cubicBezTo>
                <a:lnTo>
                  <a:pt x="108818" y="116706"/>
                </a:lnTo>
                <a:close/>
              </a:path>
            </a:pathLst>
          </a:custGeom>
          <a:solidFill>
            <a:srgbClr val="D9A57C"/>
          </a:solidFill>
          <a:ln/>
        </p:spPr>
      </p:sp>
      <p:sp>
        <p:nvSpPr>
          <p:cNvPr id="12" name="Text 10"/>
          <p:cNvSpPr/>
          <p:nvPr/>
        </p:nvSpPr>
        <p:spPr>
          <a:xfrm>
            <a:off x="793750" y="2254250"/>
            <a:ext cx="1762125"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Comes and goes unpredictably</a:t>
            </a:r>
            <a:endParaRPr lang="en-US" sz="1600" dirty="0"/>
          </a:p>
        </p:txBody>
      </p:sp>
      <p:sp>
        <p:nvSpPr>
          <p:cNvPr id="13" name="Shape 11"/>
          <p:cNvSpPr/>
          <p:nvPr/>
        </p:nvSpPr>
        <p:spPr>
          <a:xfrm>
            <a:off x="508000" y="2571750"/>
            <a:ext cx="5349875" cy="317500"/>
          </a:xfrm>
          <a:custGeom>
            <a:avLst/>
            <a:gdLst/>
            <a:ahLst/>
            <a:cxnLst/>
            <a:rect l="l" t="t" r="r" b="b"/>
            <a:pathLst>
              <a:path w="5349875" h="317500">
                <a:moveTo>
                  <a:pt x="63500" y="0"/>
                </a:moveTo>
                <a:lnTo>
                  <a:pt x="5286375" y="0"/>
                </a:lnTo>
                <a:cubicBezTo>
                  <a:pt x="5321422" y="0"/>
                  <a:pt x="5349875" y="28453"/>
                  <a:pt x="5349875" y="63500"/>
                </a:cubicBezTo>
                <a:lnTo>
                  <a:pt x="5349875" y="254000"/>
                </a:lnTo>
                <a:cubicBezTo>
                  <a:pt x="5349875" y="289047"/>
                  <a:pt x="5321422" y="317500"/>
                  <a:pt x="5286375" y="317500"/>
                </a:cubicBezTo>
                <a:lnTo>
                  <a:pt x="63500" y="317500"/>
                </a:lnTo>
                <a:cubicBezTo>
                  <a:pt x="28453" y="317500"/>
                  <a:pt x="0" y="289047"/>
                  <a:pt x="0" y="254000"/>
                </a:cubicBezTo>
                <a:lnTo>
                  <a:pt x="0" y="63500"/>
                </a:lnTo>
                <a:cubicBezTo>
                  <a:pt x="0" y="28453"/>
                  <a:pt x="28453" y="0"/>
                  <a:pt x="63500" y="0"/>
                </a:cubicBezTo>
                <a:close/>
              </a:path>
            </a:pathLst>
          </a:custGeom>
          <a:solidFill>
            <a:srgbClr val="D9A57C">
              <a:alpha val="10196"/>
            </a:srgbClr>
          </a:solidFill>
          <a:ln/>
        </p:spPr>
      </p:sp>
      <p:sp>
        <p:nvSpPr>
          <p:cNvPr id="14" name="Shape 12"/>
          <p:cNvSpPr/>
          <p:nvPr/>
        </p:nvSpPr>
        <p:spPr>
          <a:xfrm>
            <a:off x="587375" y="2667000"/>
            <a:ext cx="127000" cy="127000"/>
          </a:xfrm>
          <a:custGeom>
            <a:avLst/>
            <a:gdLst/>
            <a:ahLst/>
            <a:cxnLst/>
            <a:rect l="l" t="t" r="r" b="b"/>
            <a:pathLst>
              <a:path w="127000" h="127000">
                <a:moveTo>
                  <a:pt x="33015" y="7938"/>
                </a:moveTo>
                <a:cubicBezTo>
                  <a:pt x="37306" y="7938"/>
                  <a:pt x="41498" y="8781"/>
                  <a:pt x="45393" y="10344"/>
                </a:cubicBezTo>
                <a:lnTo>
                  <a:pt x="58986" y="31477"/>
                </a:lnTo>
                <a:lnTo>
                  <a:pt x="40283" y="50180"/>
                </a:lnTo>
                <a:cubicBezTo>
                  <a:pt x="39911" y="50552"/>
                  <a:pt x="39688" y="51073"/>
                  <a:pt x="39712" y="51619"/>
                </a:cubicBezTo>
                <a:cubicBezTo>
                  <a:pt x="39737" y="52164"/>
                  <a:pt x="39960" y="52660"/>
                  <a:pt x="40357" y="53032"/>
                </a:cubicBezTo>
                <a:lnTo>
                  <a:pt x="68138" y="78829"/>
                </a:lnTo>
                <a:cubicBezTo>
                  <a:pt x="68858" y="79499"/>
                  <a:pt x="69974" y="79549"/>
                  <a:pt x="70743" y="78904"/>
                </a:cubicBezTo>
                <a:cubicBezTo>
                  <a:pt x="71512" y="78259"/>
                  <a:pt x="71686" y="77167"/>
                  <a:pt x="71165" y="76324"/>
                </a:cubicBezTo>
                <a:lnTo>
                  <a:pt x="56183" y="51991"/>
                </a:lnTo>
                <a:lnTo>
                  <a:pt x="78680" y="33238"/>
                </a:lnTo>
                <a:cubicBezTo>
                  <a:pt x="79325" y="32717"/>
                  <a:pt x="79549" y="31824"/>
                  <a:pt x="79276" y="31055"/>
                </a:cubicBezTo>
                <a:lnTo>
                  <a:pt x="73521" y="15032"/>
                </a:lnTo>
                <a:cubicBezTo>
                  <a:pt x="79276" y="10492"/>
                  <a:pt x="86469" y="7938"/>
                  <a:pt x="93985" y="7938"/>
                </a:cubicBezTo>
                <a:cubicBezTo>
                  <a:pt x="112216" y="7938"/>
                  <a:pt x="127000" y="22721"/>
                  <a:pt x="127000" y="40953"/>
                </a:cubicBezTo>
                <a:lnTo>
                  <a:pt x="127000" y="41597"/>
                </a:lnTo>
                <a:cubicBezTo>
                  <a:pt x="127000" y="69428"/>
                  <a:pt x="92298" y="101749"/>
                  <a:pt x="74191" y="115565"/>
                </a:cubicBezTo>
                <a:cubicBezTo>
                  <a:pt x="71115" y="117897"/>
                  <a:pt x="67345" y="119063"/>
                  <a:pt x="63500" y="119063"/>
                </a:cubicBezTo>
                <a:cubicBezTo>
                  <a:pt x="59655" y="119063"/>
                  <a:pt x="55860" y="117921"/>
                  <a:pt x="52809" y="115565"/>
                </a:cubicBezTo>
                <a:cubicBezTo>
                  <a:pt x="34702" y="101749"/>
                  <a:pt x="0" y="69428"/>
                  <a:pt x="0" y="41597"/>
                </a:cubicBezTo>
                <a:lnTo>
                  <a:pt x="0" y="40953"/>
                </a:lnTo>
                <a:cubicBezTo>
                  <a:pt x="0" y="22721"/>
                  <a:pt x="14784" y="7938"/>
                  <a:pt x="33015" y="7938"/>
                </a:cubicBezTo>
                <a:close/>
              </a:path>
            </a:pathLst>
          </a:custGeom>
          <a:solidFill>
            <a:srgbClr val="D9A57C"/>
          </a:solidFill>
          <a:ln/>
        </p:spPr>
      </p:sp>
      <p:sp>
        <p:nvSpPr>
          <p:cNvPr id="15" name="Text 13"/>
          <p:cNvSpPr/>
          <p:nvPr/>
        </p:nvSpPr>
        <p:spPr>
          <a:xfrm>
            <a:off x="793750" y="2635250"/>
            <a:ext cx="1357313"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Influenced by emotions</a:t>
            </a:r>
            <a:endParaRPr lang="en-US" sz="1600" dirty="0"/>
          </a:p>
        </p:txBody>
      </p:sp>
      <p:sp>
        <p:nvSpPr>
          <p:cNvPr id="16" name="Shape 14"/>
          <p:cNvSpPr/>
          <p:nvPr/>
        </p:nvSpPr>
        <p:spPr>
          <a:xfrm>
            <a:off x="508000" y="2952750"/>
            <a:ext cx="5349875" cy="317500"/>
          </a:xfrm>
          <a:custGeom>
            <a:avLst/>
            <a:gdLst/>
            <a:ahLst/>
            <a:cxnLst/>
            <a:rect l="l" t="t" r="r" b="b"/>
            <a:pathLst>
              <a:path w="5349875" h="317500">
                <a:moveTo>
                  <a:pt x="63500" y="0"/>
                </a:moveTo>
                <a:lnTo>
                  <a:pt x="5286375" y="0"/>
                </a:lnTo>
                <a:cubicBezTo>
                  <a:pt x="5321422" y="0"/>
                  <a:pt x="5349875" y="28453"/>
                  <a:pt x="5349875" y="63500"/>
                </a:cubicBezTo>
                <a:lnTo>
                  <a:pt x="5349875" y="254000"/>
                </a:lnTo>
                <a:cubicBezTo>
                  <a:pt x="5349875" y="289047"/>
                  <a:pt x="5321422" y="317500"/>
                  <a:pt x="5286375" y="317500"/>
                </a:cubicBezTo>
                <a:lnTo>
                  <a:pt x="63500" y="317500"/>
                </a:lnTo>
                <a:cubicBezTo>
                  <a:pt x="28453" y="317500"/>
                  <a:pt x="0" y="289047"/>
                  <a:pt x="0" y="254000"/>
                </a:cubicBezTo>
                <a:lnTo>
                  <a:pt x="0" y="63500"/>
                </a:lnTo>
                <a:cubicBezTo>
                  <a:pt x="0" y="28453"/>
                  <a:pt x="28453" y="0"/>
                  <a:pt x="63500" y="0"/>
                </a:cubicBezTo>
                <a:close/>
              </a:path>
            </a:pathLst>
          </a:custGeom>
          <a:solidFill>
            <a:srgbClr val="D9A57C">
              <a:alpha val="10196"/>
            </a:srgbClr>
          </a:solidFill>
          <a:ln/>
        </p:spPr>
      </p:sp>
      <p:sp>
        <p:nvSpPr>
          <p:cNvPr id="17" name="Shape 15"/>
          <p:cNvSpPr/>
          <p:nvPr/>
        </p:nvSpPr>
        <p:spPr>
          <a:xfrm>
            <a:off x="587375" y="3048000"/>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40853" y="81533"/>
                </a:moveTo>
                <a:cubicBezTo>
                  <a:pt x="46310" y="76076"/>
                  <a:pt x="54223" y="71438"/>
                  <a:pt x="63500" y="71438"/>
                </a:cubicBezTo>
                <a:cubicBezTo>
                  <a:pt x="72777" y="71438"/>
                  <a:pt x="80690" y="76076"/>
                  <a:pt x="86147" y="81533"/>
                </a:cubicBezTo>
                <a:cubicBezTo>
                  <a:pt x="88900" y="84286"/>
                  <a:pt x="91132" y="87337"/>
                  <a:pt x="92695" y="90314"/>
                </a:cubicBezTo>
                <a:cubicBezTo>
                  <a:pt x="94233" y="93216"/>
                  <a:pt x="95250" y="96366"/>
                  <a:pt x="95250" y="99219"/>
                </a:cubicBezTo>
                <a:cubicBezTo>
                  <a:pt x="95250" y="100509"/>
                  <a:pt x="94605" y="101749"/>
                  <a:pt x="93538" y="102493"/>
                </a:cubicBezTo>
                <a:cubicBezTo>
                  <a:pt x="92472" y="103237"/>
                  <a:pt x="91108" y="103411"/>
                  <a:pt x="89892" y="102939"/>
                </a:cubicBezTo>
                <a:lnTo>
                  <a:pt x="84807" y="101029"/>
                </a:lnTo>
                <a:cubicBezTo>
                  <a:pt x="78135" y="98524"/>
                  <a:pt x="71041" y="97234"/>
                  <a:pt x="63897" y="97234"/>
                </a:cubicBezTo>
                <a:lnTo>
                  <a:pt x="63103" y="97234"/>
                </a:lnTo>
                <a:cubicBezTo>
                  <a:pt x="55959" y="97234"/>
                  <a:pt x="48890" y="98524"/>
                  <a:pt x="42193" y="101029"/>
                </a:cubicBezTo>
                <a:lnTo>
                  <a:pt x="37108" y="102939"/>
                </a:lnTo>
                <a:cubicBezTo>
                  <a:pt x="35892" y="103386"/>
                  <a:pt x="34528" y="103237"/>
                  <a:pt x="33462" y="102493"/>
                </a:cubicBezTo>
                <a:cubicBezTo>
                  <a:pt x="32395" y="101749"/>
                  <a:pt x="31750" y="100509"/>
                  <a:pt x="31750" y="99219"/>
                </a:cubicBezTo>
                <a:cubicBezTo>
                  <a:pt x="31750" y="96341"/>
                  <a:pt x="32792" y="93216"/>
                  <a:pt x="34305" y="90314"/>
                </a:cubicBezTo>
                <a:cubicBezTo>
                  <a:pt x="35868" y="87337"/>
                  <a:pt x="38100" y="84286"/>
                  <a:pt x="40853" y="81533"/>
                </a:cubicBezTo>
                <a:close/>
                <a:moveTo>
                  <a:pt x="30411" y="39489"/>
                </a:moveTo>
                <a:cubicBezTo>
                  <a:pt x="31527" y="37802"/>
                  <a:pt x="33710" y="37207"/>
                  <a:pt x="35520" y="38125"/>
                </a:cubicBezTo>
                <a:lnTo>
                  <a:pt x="55265" y="48047"/>
                </a:lnTo>
                <a:cubicBezTo>
                  <a:pt x="56604" y="48716"/>
                  <a:pt x="57448" y="50081"/>
                  <a:pt x="57448" y="51594"/>
                </a:cubicBezTo>
                <a:cubicBezTo>
                  <a:pt x="57448" y="53107"/>
                  <a:pt x="56604" y="54471"/>
                  <a:pt x="55265" y="55141"/>
                </a:cubicBezTo>
                <a:lnTo>
                  <a:pt x="35520" y="65063"/>
                </a:lnTo>
                <a:cubicBezTo>
                  <a:pt x="33710" y="65956"/>
                  <a:pt x="31527" y="65385"/>
                  <a:pt x="30411" y="63698"/>
                </a:cubicBezTo>
                <a:cubicBezTo>
                  <a:pt x="29294" y="62012"/>
                  <a:pt x="29642" y="59754"/>
                  <a:pt x="31179" y="58465"/>
                </a:cubicBezTo>
                <a:lnTo>
                  <a:pt x="39439" y="51594"/>
                </a:lnTo>
                <a:lnTo>
                  <a:pt x="31204" y="44723"/>
                </a:lnTo>
                <a:cubicBezTo>
                  <a:pt x="29666" y="43433"/>
                  <a:pt x="29319" y="41176"/>
                  <a:pt x="30435" y="39489"/>
                </a:cubicBezTo>
                <a:close/>
                <a:moveTo>
                  <a:pt x="95796" y="44723"/>
                </a:moveTo>
                <a:lnTo>
                  <a:pt x="87561" y="51594"/>
                </a:lnTo>
                <a:lnTo>
                  <a:pt x="95796" y="58465"/>
                </a:lnTo>
                <a:cubicBezTo>
                  <a:pt x="97334" y="59754"/>
                  <a:pt x="97681" y="62012"/>
                  <a:pt x="96565" y="63698"/>
                </a:cubicBezTo>
                <a:cubicBezTo>
                  <a:pt x="95448" y="65385"/>
                  <a:pt x="93266" y="65980"/>
                  <a:pt x="91455" y="65063"/>
                </a:cubicBezTo>
                <a:lnTo>
                  <a:pt x="71710" y="55141"/>
                </a:lnTo>
                <a:cubicBezTo>
                  <a:pt x="70371" y="54471"/>
                  <a:pt x="69528" y="53107"/>
                  <a:pt x="69528" y="51594"/>
                </a:cubicBezTo>
                <a:cubicBezTo>
                  <a:pt x="69528" y="50081"/>
                  <a:pt x="70371" y="48716"/>
                  <a:pt x="71710" y="48047"/>
                </a:cubicBezTo>
                <a:lnTo>
                  <a:pt x="91455" y="38125"/>
                </a:lnTo>
                <a:cubicBezTo>
                  <a:pt x="93266" y="37232"/>
                  <a:pt x="95448" y="37802"/>
                  <a:pt x="96565" y="39489"/>
                </a:cubicBezTo>
                <a:cubicBezTo>
                  <a:pt x="97681" y="41176"/>
                  <a:pt x="97334" y="43433"/>
                  <a:pt x="95796" y="44723"/>
                </a:cubicBezTo>
                <a:close/>
              </a:path>
            </a:pathLst>
          </a:custGeom>
          <a:solidFill>
            <a:srgbClr val="D9A57C"/>
          </a:solidFill>
          <a:ln/>
        </p:spPr>
      </p:sp>
      <p:sp>
        <p:nvSpPr>
          <p:cNvPr id="18" name="Text 16"/>
          <p:cNvSpPr/>
          <p:nvPr/>
        </p:nvSpPr>
        <p:spPr>
          <a:xfrm>
            <a:off x="793750" y="3016250"/>
            <a:ext cx="1682750"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Affected by stress and fatigue</a:t>
            </a:r>
            <a:endParaRPr lang="en-US" sz="1600" dirty="0"/>
          </a:p>
        </p:txBody>
      </p:sp>
      <p:sp>
        <p:nvSpPr>
          <p:cNvPr id="19" name="Shape 17"/>
          <p:cNvSpPr/>
          <p:nvPr/>
        </p:nvSpPr>
        <p:spPr>
          <a:xfrm>
            <a:off x="508000" y="3333750"/>
            <a:ext cx="5349875" cy="317500"/>
          </a:xfrm>
          <a:custGeom>
            <a:avLst/>
            <a:gdLst/>
            <a:ahLst/>
            <a:cxnLst/>
            <a:rect l="l" t="t" r="r" b="b"/>
            <a:pathLst>
              <a:path w="5349875" h="317500">
                <a:moveTo>
                  <a:pt x="63500" y="0"/>
                </a:moveTo>
                <a:lnTo>
                  <a:pt x="5286375" y="0"/>
                </a:lnTo>
                <a:cubicBezTo>
                  <a:pt x="5321422" y="0"/>
                  <a:pt x="5349875" y="28453"/>
                  <a:pt x="5349875" y="63500"/>
                </a:cubicBezTo>
                <a:lnTo>
                  <a:pt x="5349875" y="254000"/>
                </a:lnTo>
                <a:cubicBezTo>
                  <a:pt x="5349875" y="289047"/>
                  <a:pt x="5321422" y="317500"/>
                  <a:pt x="5286375" y="317500"/>
                </a:cubicBezTo>
                <a:lnTo>
                  <a:pt x="63500" y="317500"/>
                </a:lnTo>
                <a:cubicBezTo>
                  <a:pt x="28453" y="317500"/>
                  <a:pt x="0" y="289047"/>
                  <a:pt x="0" y="254000"/>
                </a:cubicBezTo>
                <a:lnTo>
                  <a:pt x="0" y="63500"/>
                </a:lnTo>
                <a:cubicBezTo>
                  <a:pt x="0" y="28453"/>
                  <a:pt x="28453" y="0"/>
                  <a:pt x="63500" y="0"/>
                </a:cubicBezTo>
                <a:close/>
              </a:path>
            </a:pathLst>
          </a:custGeom>
          <a:solidFill>
            <a:srgbClr val="D9A57C">
              <a:alpha val="10196"/>
            </a:srgbClr>
          </a:solidFill>
          <a:ln/>
        </p:spPr>
      </p:sp>
      <p:sp>
        <p:nvSpPr>
          <p:cNvPr id="20" name="Shape 18"/>
          <p:cNvSpPr/>
          <p:nvPr/>
        </p:nvSpPr>
        <p:spPr>
          <a:xfrm>
            <a:off x="587375" y="3429000"/>
            <a:ext cx="127000" cy="127000"/>
          </a:xfrm>
          <a:custGeom>
            <a:avLst/>
            <a:gdLst/>
            <a:ahLst/>
            <a:cxnLst/>
            <a:rect l="l" t="t" r="r" b="b"/>
            <a:pathLst>
              <a:path w="127000" h="127000">
                <a:moveTo>
                  <a:pt x="63624" y="0"/>
                </a:moveTo>
                <a:cubicBezTo>
                  <a:pt x="67270" y="0"/>
                  <a:pt x="70619" y="2009"/>
                  <a:pt x="72355" y="5209"/>
                </a:cubicBezTo>
                <a:lnTo>
                  <a:pt x="125933" y="104428"/>
                </a:lnTo>
                <a:cubicBezTo>
                  <a:pt x="127595" y="107504"/>
                  <a:pt x="127521" y="111224"/>
                  <a:pt x="125735" y="114226"/>
                </a:cubicBezTo>
                <a:cubicBezTo>
                  <a:pt x="123949" y="117227"/>
                  <a:pt x="120700" y="119063"/>
                  <a:pt x="117227" y="119063"/>
                </a:cubicBezTo>
                <a:lnTo>
                  <a:pt x="10071" y="119063"/>
                </a:lnTo>
                <a:cubicBezTo>
                  <a:pt x="6573" y="119063"/>
                  <a:pt x="3349" y="117227"/>
                  <a:pt x="1563" y="114226"/>
                </a:cubicBezTo>
                <a:cubicBezTo>
                  <a:pt x="-223" y="111224"/>
                  <a:pt x="-298" y="107504"/>
                  <a:pt x="1364" y="104428"/>
                </a:cubicBezTo>
                <a:lnTo>
                  <a:pt x="54942" y="5209"/>
                </a:lnTo>
                <a:lnTo>
                  <a:pt x="55662" y="4068"/>
                </a:lnTo>
                <a:cubicBezTo>
                  <a:pt x="57472" y="1538"/>
                  <a:pt x="60424" y="0"/>
                  <a:pt x="63624" y="0"/>
                </a:cubicBezTo>
                <a:close/>
                <a:moveTo>
                  <a:pt x="42267" y="61987"/>
                </a:moveTo>
                <a:lnTo>
                  <a:pt x="48915" y="68635"/>
                </a:lnTo>
                <a:cubicBezTo>
                  <a:pt x="50453" y="70172"/>
                  <a:pt x="52983" y="70172"/>
                  <a:pt x="54521" y="68635"/>
                </a:cubicBezTo>
                <a:lnTo>
                  <a:pt x="65261" y="57894"/>
                </a:lnTo>
                <a:cubicBezTo>
                  <a:pt x="66749" y="56406"/>
                  <a:pt x="68759" y="55562"/>
                  <a:pt x="70867" y="55562"/>
                </a:cubicBezTo>
                <a:lnTo>
                  <a:pt x="81483" y="55562"/>
                </a:lnTo>
                <a:lnTo>
                  <a:pt x="63599" y="22448"/>
                </a:lnTo>
                <a:lnTo>
                  <a:pt x="42242" y="61987"/>
                </a:lnTo>
                <a:close/>
              </a:path>
            </a:pathLst>
          </a:custGeom>
          <a:solidFill>
            <a:srgbClr val="D9A57C"/>
          </a:solidFill>
          <a:ln/>
        </p:spPr>
      </p:sp>
      <p:sp>
        <p:nvSpPr>
          <p:cNvPr id="21" name="Text 19"/>
          <p:cNvSpPr/>
          <p:nvPr/>
        </p:nvSpPr>
        <p:spPr>
          <a:xfrm>
            <a:off x="793750" y="3397250"/>
            <a:ext cx="1809750"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Disappears when tasks are hard</a:t>
            </a:r>
            <a:endParaRPr lang="en-US" sz="1600" dirty="0"/>
          </a:p>
        </p:txBody>
      </p:sp>
      <p:sp>
        <p:nvSpPr>
          <p:cNvPr id="22" name="Shape 20"/>
          <p:cNvSpPr/>
          <p:nvPr/>
        </p:nvSpPr>
        <p:spPr>
          <a:xfrm>
            <a:off x="523875" y="3746500"/>
            <a:ext cx="5334000" cy="571500"/>
          </a:xfrm>
          <a:custGeom>
            <a:avLst/>
            <a:gdLst/>
            <a:ahLst/>
            <a:cxnLst/>
            <a:rect l="l" t="t" r="r" b="b"/>
            <a:pathLst>
              <a:path w="5334000" h="571500">
                <a:moveTo>
                  <a:pt x="31750" y="0"/>
                </a:moveTo>
                <a:lnTo>
                  <a:pt x="5270501" y="0"/>
                </a:lnTo>
                <a:cubicBezTo>
                  <a:pt x="5305570" y="0"/>
                  <a:pt x="5334000" y="28430"/>
                  <a:pt x="5334000" y="63499"/>
                </a:cubicBezTo>
                <a:lnTo>
                  <a:pt x="5334000" y="508001"/>
                </a:lnTo>
                <a:cubicBezTo>
                  <a:pt x="5334000" y="543070"/>
                  <a:pt x="5305570" y="571500"/>
                  <a:pt x="5270501" y="571500"/>
                </a:cubicBezTo>
                <a:lnTo>
                  <a:pt x="31750" y="571500"/>
                </a:lnTo>
                <a:cubicBezTo>
                  <a:pt x="14227" y="571500"/>
                  <a:pt x="0" y="557273"/>
                  <a:pt x="0" y="539750"/>
                </a:cubicBezTo>
                <a:lnTo>
                  <a:pt x="0" y="31750"/>
                </a:lnTo>
                <a:cubicBezTo>
                  <a:pt x="0" y="14227"/>
                  <a:pt x="14227" y="0"/>
                  <a:pt x="31750" y="0"/>
                </a:cubicBezTo>
                <a:close/>
              </a:path>
            </a:pathLst>
          </a:custGeom>
          <a:solidFill>
            <a:srgbClr val="D9A57C">
              <a:alpha val="20000"/>
            </a:srgbClr>
          </a:solidFill>
          <a:ln/>
        </p:spPr>
      </p:sp>
      <p:sp>
        <p:nvSpPr>
          <p:cNvPr id="23" name="Shape 21"/>
          <p:cNvSpPr/>
          <p:nvPr/>
        </p:nvSpPr>
        <p:spPr>
          <a:xfrm>
            <a:off x="523875" y="3746500"/>
            <a:ext cx="31750" cy="571500"/>
          </a:xfrm>
          <a:custGeom>
            <a:avLst/>
            <a:gdLst/>
            <a:ahLst/>
            <a:cxnLst/>
            <a:rect l="l" t="t" r="r" b="b"/>
            <a:pathLst>
              <a:path w="31750" h="571500">
                <a:moveTo>
                  <a:pt x="31750" y="0"/>
                </a:moveTo>
                <a:lnTo>
                  <a:pt x="31750" y="0"/>
                </a:lnTo>
                <a:lnTo>
                  <a:pt x="31750" y="571500"/>
                </a:lnTo>
                <a:lnTo>
                  <a:pt x="31750" y="571500"/>
                </a:lnTo>
                <a:cubicBezTo>
                  <a:pt x="14227" y="571500"/>
                  <a:pt x="0" y="557273"/>
                  <a:pt x="0" y="539750"/>
                </a:cubicBezTo>
                <a:lnTo>
                  <a:pt x="0" y="31750"/>
                </a:lnTo>
                <a:cubicBezTo>
                  <a:pt x="0" y="14227"/>
                  <a:pt x="14227" y="0"/>
                  <a:pt x="31750" y="0"/>
                </a:cubicBezTo>
                <a:close/>
              </a:path>
            </a:pathLst>
          </a:custGeom>
          <a:solidFill>
            <a:srgbClr val="D9A57C"/>
          </a:solidFill>
          <a:ln/>
        </p:spPr>
      </p:sp>
      <p:sp>
        <p:nvSpPr>
          <p:cNvPr id="24" name="Text 22"/>
          <p:cNvSpPr/>
          <p:nvPr/>
        </p:nvSpPr>
        <p:spPr>
          <a:xfrm>
            <a:off x="635000" y="3841750"/>
            <a:ext cx="5191125" cy="381000"/>
          </a:xfrm>
          <a:prstGeom prst="rect">
            <a:avLst/>
          </a:prstGeom>
          <a:noFill/>
          <a:ln/>
        </p:spPr>
        <p:txBody>
          <a:bodyPr wrap="square" lIns="0" tIns="0" rIns="0" bIns="0" rtlCol="0" anchor="ctr"/>
          <a:lstStyle/>
          <a:p>
            <a:pPr>
              <a:lnSpc>
                <a:spcPct val="130000"/>
              </a:lnSpc>
            </a:pPr>
            <a:r>
              <a:rPr lang="en-US" sz="1000" b="1" dirty="0">
                <a:solidFill>
                  <a:srgbClr val="3D3D3D">
                    <a:alpha val="80000"/>
                  </a:srgbClr>
                </a:solidFill>
                <a:latin typeface="Quattrocento Sans" pitchFamily="34" charset="0"/>
                <a:ea typeface="Quattrocento Sans" pitchFamily="34" charset="-122"/>
                <a:cs typeface="Quattrocento Sans" pitchFamily="34" charset="-120"/>
              </a:rPr>
              <a:t>Relying on motivation alone leads to:</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 Inconsistent habits, procrastination, last-minute pressure, academic stress</a:t>
            </a:r>
            <a:endParaRPr lang="en-US" sz="1600" dirty="0"/>
          </a:p>
        </p:txBody>
      </p:sp>
      <p:sp>
        <p:nvSpPr>
          <p:cNvPr id="25" name="Shape 23"/>
          <p:cNvSpPr/>
          <p:nvPr/>
        </p:nvSpPr>
        <p:spPr>
          <a:xfrm>
            <a:off x="333375" y="4603750"/>
            <a:ext cx="5683250" cy="2000250"/>
          </a:xfrm>
          <a:custGeom>
            <a:avLst/>
            <a:gdLst/>
            <a:ahLst/>
            <a:cxnLst/>
            <a:rect l="l" t="t" r="r" b="b"/>
            <a:pathLst>
              <a:path w="5683250" h="2000250">
                <a:moveTo>
                  <a:pt x="31750" y="0"/>
                </a:moveTo>
                <a:lnTo>
                  <a:pt x="5587998" y="0"/>
                </a:lnTo>
                <a:cubicBezTo>
                  <a:pt x="5640604" y="0"/>
                  <a:pt x="5683250" y="42646"/>
                  <a:pt x="5683250" y="95252"/>
                </a:cubicBezTo>
                <a:lnTo>
                  <a:pt x="5683250" y="1904998"/>
                </a:lnTo>
                <a:cubicBezTo>
                  <a:pt x="5683250" y="1957604"/>
                  <a:pt x="5640604" y="2000250"/>
                  <a:pt x="5587998" y="2000250"/>
                </a:cubicBezTo>
                <a:lnTo>
                  <a:pt x="31750" y="2000250"/>
                </a:lnTo>
                <a:cubicBezTo>
                  <a:pt x="14227" y="2000250"/>
                  <a:pt x="0" y="1986023"/>
                  <a:pt x="0" y="1968500"/>
                </a:cubicBezTo>
                <a:lnTo>
                  <a:pt x="0" y="31750"/>
                </a:lnTo>
                <a:cubicBezTo>
                  <a:pt x="0" y="14227"/>
                  <a:pt x="14227" y="0"/>
                  <a:pt x="31750" y="0"/>
                </a:cubicBezTo>
                <a:close/>
              </a:path>
            </a:pathLst>
          </a:custGeom>
          <a:solidFill>
            <a:srgbClr val="FFFFFF"/>
          </a:solidFill>
          <a:ln/>
          <a:effectLst>
            <a:outerShdw sx="100000" sy="100000" kx="0" ky="0" algn="bl" rotWithShape="0" blurRad="47625" dist="31750" dir="5400000">
              <a:srgbClr val="000000">
                <a:alpha val="10196"/>
              </a:srgbClr>
            </a:outerShdw>
          </a:effectLst>
        </p:spPr>
      </p:sp>
      <p:sp>
        <p:nvSpPr>
          <p:cNvPr id="26" name="Shape 24"/>
          <p:cNvSpPr/>
          <p:nvPr/>
        </p:nvSpPr>
        <p:spPr>
          <a:xfrm>
            <a:off x="333375" y="4603750"/>
            <a:ext cx="31750" cy="2000250"/>
          </a:xfrm>
          <a:custGeom>
            <a:avLst/>
            <a:gdLst/>
            <a:ahLst/>
            <a:cxnLst/>
            <a:rect l="l" t="t" r="r" b="b"/>
            <a:pathLst>
              <a:path w="31750" h="2000250">
                <a:moveTo>
                  <a:pt x="31750" y="0"/>
                </a:moveTo>
                <a:lnTo>
                  <a:pt x="31750" y="0"/>
                </a:lnTo>
                <a:lnTo>
                  <a:pt x="31750" y="2000250"/>
                </a:lnTo>
                <a:lnTo>
                  <a:pt x="31750" y="2000250"/>
                </a:lnTo>
                <a:cubicBezTo>
                  <a:pt x="14227" y="2000250"/>
                  <a:pt x="0" y="1986023"/>
                  <a:pt x="0" y="1968500"/>
                </a:cubicBezTo>
                <a:lnTo>
                  <a:pt x="0" y="31750"/>
                </a:lnTo>
                <a:cubicBezTo>
                  <a:pt x="0" y="14227"/>
                  <a:pt x="14227" y="0"/>
                  <a:pt x="31750" y="0"/>
                </a:cubicBezTo>
                <a:close/>
              </a:path>
            </a:pathLst>
          </a:custGeom>
          <a:solidFill>
            <a:srgbClr val="5A7D7C"/>
          </a:solidFill>
          <a:ln/>
        </p:spPr>
      </p:sp>
      <p:sp>
        <p:nvSpPr>
          <p:cNvPr id="27" name="Shape 25"/>
          <p:cNvSpPr/>
          <p:nvPr/>
        </p:nvSpPr>
        <p:spPr>
          <a:xfrm>
            <a:off x="555625" y="4778375"/>
            <a:ext cx="142875" cy="190500"/>
          </a:xfrm>
          <a:custGeom>
            <a:avLst/>
            <a:gdLst/>
            <a:ahLst/>
            <a:cxnLst/>
            <a:rect l="l" t="t" r="r" b="b"/>
            <a:pathLst>
              <a:path w="142875" h="190500">
                <a:moveTo>
                  <a:pt x="59531" y="0"/>
                </a:moveTo>
                <a:cubicBezTo>
                  <a:pt x="66117" y="0"/>
                  <a:pt x="71438" y="5321"/>
                  <a:pt x="71438" y="11906"/>
                </a:cubicBezTo>
                <a:lnTo>
                  <a:pt x="71438" y="53578"/>
                </a:lnTo>
                <a:lnTo>
                  <a:pt x="47625" y="53578"/>
                </a:lnTo>
                <a:lnTo>
                  <a:pt x="47625" y="11906"/>
                </a:lnTo>
                <a:cubicBezTo>
                  <a:pt x="47625" y="5321"/>
                  <a:pt x="52946" y="0"/>
                  <a:pt x="59531" y="0"/>
                </a:cubicBezTo>
                <a:close/>
                <a:moveTo>
                  <a:pt x="11906" y="23812"/>
                </a:moveTo>
                <a:cubicBezTo>
                  <a:pt x="11906" y="17227"/>
                  <a:pt x="17227" y="11906"/>
                  <a:pt x="23812" y="11906"/>
                </a:cubicBezTo>
                <a:cubicBezTo>
                  <a:pt x="30398" y="11906"/>
                  <a:pt x="35719" y="17227"/>
                  <a:pt x="35719" y="23812"/>
                </a:cubicBezTo>
                <a:lnTo>
                  <a:pt x="35719" y="53578"/>
                </a:lnTo>
                <a:lnTo>
                  <a:pt x="11906" y="53578"/>
                </a:lnTo>
                <a:lnTo>
                  <a:pt x="11906" y="23812"/>
                </a:lnTo>
                <a:close/>
                <a:moveTo>
                  <a:pt x="83344" y="23812"/>
                </a:moveTo>
                <a:cubicBezTo>
                  <a:pt x="83344" y="17227"/>
                  <a:pt x="88664" y="11906"/>
                  <a:pt x="95250" y="11906"/>
                </a:cubicBezTo>
                <a:cubicBezTo>
                  <a:pt x="101836" y="11906"/>
                  <a:pt x="107156" y="17227"/>
                  <a:pt x="107156" y="23812"/>
                </a:cubicBezTo>
                <a:lnTo>
                  <a:pt x="107156" y="59531"/>
                </a:lnTo>
                <a:cubicBezTo>
                  <a:pt x="107156" y="66117"/>
                  <a:pt x="101836" y="71438"/>
                  <a:pt x="95250" y="71438"/>
                </a:cubicBezTo>
                <a:cubicBezTo>
                  <a:pt x="88664" y="71438"/>
                  <a:pt x="83344" y="66117"/>
                  <a:pt x="83344" y="59531"/>
                </a:cubicBezTo>
                <a:lnTo>
                  <a:pt x="83344" y="23812"/>
                </a:lnTo>
                <a:close/>
                <a:moveTo>
                  <a:pt x="119063" y="47625"/>
                </a:moveTo>
                <a:cubicBezTo>
                  <a:pt x="119063" y="41039"/>
                  <a:pt x="124383" y="35719"/>
                  <a:pt x="130969" y="35719"/>
                </a:cubicBezTo>
                <a:cubicBezTo>
                  <a:pt x="137554" y="35719"/>
                  <a:pt x="142875" y="41039"/>
                  <a:pt x="142875" y="47625"/>
                </a:cubicBezTo>
                <a:lnTo>
                  <a:pt x="142875" y="71438"/>
                </a:lnTo>
                <a:cubicBezTo>
                  <a:pt x="142875" y="78023"/>
                  <a:pt x="137554" y="83344"/>
                  <a:pt x="130969" y="83344"/>
                </a:cubicBezTo>
                <a:cubicBezTo>
                  <a:pt x="124383" y="83344"/>
                  <a:pt x="119063" y="78023"/>
                  <a:pt x="119063" y="71438"/>
                </a:cubicBezTo>
                <a:lnTo>
                  <a:pt x="119063" y="47625"/>
                </a:lnTo>
                <a:close/>
                <a:moveTo>
                  <a:pt x="83344" y="80367"/>
                </a:moveTo>
                <a:lnTo>
                  <a:pt x="83344" y="80144"/>
                </a:lnTo>
                <a:cubicBezTo>
                  <a:pt x="86841" y="82153"/>
                  <a:pt x="90897" y="83344"/>
                  <a:pt x="95250" y="83344"/>
                </a:cubicBezTo>
                <a:cubicBezTo>
                  <a:pt x="100161" y="83344"/>
                  <a:pt x="104701" y="81855"/>
                  <a:pt x="108496" y="79325"/>
                </a:cubicBezTo>
                <a:cubicBezTo>
                  <a:pt x="111733" y="88590"/>
                  <a:pt x="120588" y="95250"/>
                  <a:pt x="130969" y="95250"/>
                </a:cubicBezTo>
                <a:cubicBezTo>
                  <a:pt x="135322" y="95250"/>
                  <a:pt x="139378" y="94097"/>
                  <a:pt x="142875" y="92050"/>
                </a:cubicBezTo>
                <a:lnTo>
                  <a:pt x="142875" y="95250"/>
                </a:lnTo>
                <a:cubicBezTo>
                  <a:pt x="142875" y="114709"/>
                  <a:pt x="133536" y="132011"/>
                  <a:pt x="119063" y="142875"/>
                </a:cubicBezTo>
                <a:lnTo>
                  <a:pt x="119063" y="178594"/>
                </a:lnTo>
                <a:cubicBezTo>
                  <a:pt x="119063" y="185179"/>
                  <a:pt x="113742" y="190500"/>
                  <a:pt x="107156" y="190500"/>
                </a:cubicBezTo>
                <a:lnTo>
                  <a:pt x="47625" y="190500"/>
                </a:lnTo>
                <a:cubicBezTo>
                  <a:pt x="41039" y="190500"/>
                  <a:pt x="35719" y="185179"/>
                  <a:pt x="35719" y="178594"/>
                </a:cubicBezTo>
                <a:lnTo>
                  <a:pt x="35719" y="149423"/>
                </a:lnTo>
                <a:cubicBezTo>
                  <a:pt x="29282" y="146484"/>
                  <a:pt x="23366" y="142429"/>
                  <a:pt x="18269" y="137331"/>
                </a:cubicBezTo>
                <a:lnTo>
                  <a:pt x="13953" y="133015"/>
                </a:lnTo>
                <a:cubicBezTo>
                  <a:pt x="5023" y="124085"/>
                  <a:pt x="0" y="111956"/>
                  <a:pt x="0" y="99343"/>
                </a:cubicBezTo>
                <a:lnTo>
                  <a:pt x="0" y="89297"/>
                </a:lnTo>
                <a:cubicBezTo>
                  <a:pt x="0" y="76163"/>
                  <a:pt x="10678" y="65484"/>
                  <a:pt x="23812" y="65484"/>
                </a:cubicBezTo>
                <a:lnTo>
                  <a:pt x="56555" y="65484"/>
                </a:lnTo>
                <a:cubicBezTo>
                  <a:pt x="64777" y="65484"/>
                  <a:pt x="71438" y="72144"/>
                  <a:pt x="71438" y="80367"/>
                </a:cubicBezTo>
                <a:cubicBezTo>
                  <a:pt x="71438" y="88590"/>
                  <a:pt x="64777" y="95250"/>
                  <a:pt x="56555" y="95250"/>
                </a:cubicBezTo>
                <a:lnTo>
                  <a:pt x="35719" y="95250"/>
                </a:lnTo>
                <a:cubicBezTo>
                  <a:pt x="32445" y="95250"/>
                  <a:pt x="29766" y="97929"/>
                  <a:pt x="29766" y="101203"/>
                </a:cubicBezTo>
                <a:cubicBezTo>
                  <a:pt x="29766" y="104477"/>
                  <a:pt x="32445" y="107156"/>
                  <a:pt x="35719" y="107156"/>
                </a:cubicBezTo>
                <a:lnTo>
                  <a:pt x="56555" y="107156"/>
                </a:lnTo>
                <a:cubicBezTo>
                  <a:pt x="71363" y="107156"/>
                  <a:pt x="83344" y="95176"/>
                  <a:pt x="83344" y="80367"/>
                </a:cubicBezTo>
                <a:close/>
              </a:path>
            </a:pathLst>
          </a:custGeom>
          <a:solidFill>
            <a:srgbClr val="5A7D7C"/>
          </a:solidFill>
          <a:ln/>
        </p:spPr>
      </p:sp>
      <p:sp>
        <p:nvSpPr>
          <p:cNvPr id="28" name="Text 26"/>
          <p:cNvSpPr/>
          <p:nvPr/>
        </p:nvSpPr>
        <p:spPr>
          <a:xfrm>
            <a:off x="841375" y="4762500"/>
            <a:ext cx="2135188" cy="222250"/>
          </a:xfrm>
          <a:prstGeom prst="rect">
            <a:avLst/>
          </a:prstGeom>
          <a:noFill/>
          <a:ln/>
        </p:spPr>
        <p:txBody>
          <a:bodyPr wrap="square" lIns="0" tIns="0" rIns="0" bIns="0" rtlCol="0" anchor="ctr"/>
          <a:lstStyle/>
          <a:p>
            <a:pPr>
              <a:lnSpc>
                <a:spcPct val="120000"/>
              </a:lnSpc>
            </a:pPr>
            <a:r>
              <a:rPr lang="en-US" sz="1250" b="1" dirty="0">
                <a:solidFill>
                  <a:srgbClr val="5A7D7C"/>
                </a:solidFill>
                <a:latin typeface="Liter" pitchFamily="34" charset="0"/>
                <a:ea typeface="Liter" pitchFamily="34" charset="-122"/>
                <a:cs typeface="Liter" pitchFamily="34" charset="-120"/>
              </a:rPr>
              <a:t>What Discipline Really Means</a:t>
            </a:r>
            <a:endParaRPr lang="en-US" sz="1600" dirty="0"/>
          </a:p>
        </p:txBody>
      </p:sp>
      <p:sp>
        <p:nvSpPr>
          <p:cNvPr id="29" name="Text 27"/>
          <p:cNvSpPr/>
          <p:nvPr/>
        </p:nvSpPr>
        <p:spPr>
          <a:xfrm>
            <a:off x="508000" y="5080000"/>
            <a:ext cx="5413375" cy="3810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Discipline is </a:t>
            </a:r>
            <a:pPr>
              <a:lnSpc>
                <a:spcPct val="130000"/>
              </a:lnSpc>
            </a:pPr>
            <a:r>
              <a:rPr lang="en-US" sz="1000" b="1" dirty="0">
                <a:solidFill>
                  <a:srgbClr val="3D3D3D">
                    <a:alpha val="80000"/>
                  </a:srgbClr>
                </a:solidFill>
                <a:latin typeface="Quattrocento Sans" pitchFamily="34" charset="0"/>
                <a:ea typeface="Quattrocento Sans" pitchFamily="34" charset="-122"/>
                <a:cs typeface="Quattrocento Sans" pitchFamily="34" charset="-120"/>
              </a:rPr>
              <a:t>not punishment</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 or harsh self-control. Discipline is the ability to </a:t>
            </a:r>
            <a:pPr>
              <a:lnSpc>
                <a:spcPct val="130000"/>
              </a:lnSpc>
            </a:pPr>
            <a:r>
              <a:rPr lang="en-US" sz="1000" b="1" dirty="0">
                <a:solidFill>
                  <a:srgbClr val="5A7D7C"/>
                </a:solidFill>
                <a:latin typeface="Quattrocento Sans" pitchFamily="34" charset="0"/>
                <a:ea typeface="Quattrocento Sans" pitchFamily="34" charset="-122"/>
                <a:cs typeface="Quattrocento Sans" pitchFamily="34" charset="-120"/>
              </a:rPr>
              <a:t>do what matters consistently</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 even when you don't feel like it.</a:t>
            </a:r>
            <a:endParaRPr lang="en-US" sz="1600" dirty="0"/>
          </a:p>
        </p:txBody>
      </p:sp>
      <p:sp>
        <p:nvSpPr>
          <p:cNvPr id="30" name="Shape 28"/>
          <p:cNvSpPr/>
          <p:nvPr/>
        </p:nvSpPr>
        <p:spPr>
          <a:xfrm>
            <a:off x="508000" y="5556250"/>
            <a:ext cx="5349875" cy="889000"/>
          </a:xfrm>
          <a:custGeom>
            <a:avLst/>
            <a:gdLst/>
            <a:ahLst/>
            <a:cxnLst/>
            <a:rect l="l" t="t" r="r" b="b"/>
            <a:pathLst>
              <a:path w="5349875" h="889000">
                <a:moveTo>
                  <a:pt x="63501" y="0"/>
                </a:moveTo>
                <a:lnTo>
                  <a:pt x="5286374" y="0"/>
                </a:lnTo>
                <a:cubicBezTo>
                  <a:pt x="5321445" y="0"/>
                  <a:pt x="5349875" y="28430"/>
                  <a:pt x="5349875" y="63501"/>
                </a:cubicBezTo>
                <a:lnTo>
                  <a:pt x="5349875" y="825499"/>
                </a:lnTo>
                <a:cubicBezTo>
                  <a:pt x="5349875" y="860570"/>
                  <a:pt x="5321445" y="889000"/>
                  <a:pt x="5286374" y="889000"/>
                </a:cubicBezTo>
                <a:lnTo>
                  <a:pt x="63501" y="889000"/>
                </a:lnTo>
                <a:cubicBezTo>
                  <a:pt x="28430" y="889000"/>
                  <a:pt x="0" y="860570"/>
                  <a:pt x="0" y="825499"/>
                </a:cubicBezTo>
                <a:lnTo>
                  <a:pt x="0" y="63501"/>
                </a:lnTo>
                <a:cubicBezTo>
                  <a:pt x="0" y="28454"/>
                  <a:pt x="28454" y="0"/>
                  <a:pt x="63501" y="0"/>
                </a:cubicBezTo>
                <a:close/>
              </a:path>
            </a:pathLst>
          </a:custGeom>
          <a:solidFill>
            <a:srgbClr val="5A7D7C">
              <a:alpha val="10196"/>
            </a:srgbClr>
          </a:solidFill>
          <a:ln/>
        </p:spPr>
      </p:sp>
      <p:sp>
        <p:nvSpPr>
          <p:cNvPr id="31" name="Text 29"/>
          <p:cNvSpPr/>
          <p:nvPr/>
        </p:nvSpPr>
        <p:spPr>
          <a:xfrm>
            <a:off x="603250" y="5651500"/>
            <a:ext cx="5222875" cy="190500"/>
          </a:xfrm>
          <a:prstGeom prst="rect">
            <a:avLst/>
          </a:prstGeom>
          <a:noFill/>
          <a:ln/>
        </p:spPr>
        <p:txBody>
          <a:bodyPr wrap="square" lIns="0" tIns="0" rIns="0" bIns="0" rtlCol="0" anchor="ctr"/>
          <a:lstStyle/>
          <a:p>
            <a:pPr>
              <a:lnSpc>
                <a:spcPct val="130000"/>
              </a:lnSpc>
            </a:pPr>
            <a:r>
              <a:rPr lang="en-US" sz="1000" b="1" dirty="0">
                <a:solidFill>
                  <a:srgbClr val="5A7D7C"/>
                </a:solidFill>
                <a:latin typeface="Quattrocento Sans" pitchFamily="34" charset="0"/>
                <a:ea typeface="Quattrocento Sans" pitchFamily="34" charset="-122"/>
                <a:cs typeface="Quattrocento Sans" pitchFamily="34" charset="-120"/>
              </a:rPr>
              <a:t>Academic discipline involves:</a:t>
            </a:r>
            <a:endParaRPr lang="en-US" sz="1600" dirty="0"/>
          </a:p>
        </p:txBody>
      </p:sp>
      <p:sp>
        <p:nvSpPr>
          <p:cNvPr id="32" name="Shape 30"/>
          <p:cNvSpPr/>
          <p:nvPr/>
        </p:nvSpPr>
        <p:spPr>
          <a:xfrm>
            <a:off x="627063" y="5937250"/>
            <a:ext cx="111125" cy="127000"/>
          </a:xfrm>
          <a:custGeom>
            <a:avLst/>
            <a:gdLst/>
            <a:ahLst/>
            <a:cxnLst/>
            <a:rect l="l" t="t" r="r" b="b"/>
            <a:pathLst>
              <a:path w="111125" h="127000">
                <a:moveTo>
                  <a:pt x="107851" y="17388"/>
                </a:moveTo>
                <a:cubicBezTo>
                  <a:pt x="111398" y="19968"/>
                  <a:pt x="112192" y="24929"/>
                  <a:pt x="109612" y="28476"/>
                </a:cubicBezTo>
                <a:lnTo>
                  <a:pt x="46112" y="115788"/>
                </a:lnTo>
                <a:cubicBezTo>
                  <a:pt x="44748" y="117673"/>
                  <a:pt x="42639" y="118839"/>
                  <a:pt x="40308" y="119038"/>
                </a:cubicBezTo>
                <a:cubicBezTo>
                  <a:pt x="37976" y="119236"/>
                  <a:pt x="35719" y="118368"/>
                  <a:pt x="34082" y="116731"/>
                </a:cubicBezTo>
                <a:lnTo>
                  <a:pt x="2332" y="84981"/>
                </a:lnTo>
                <a:cubicBezTo>
                  <a:pt x="-769" y="81880"/>
                  <a:pt x="-769" y="76845"/>
                  <a:pt x="2332" y="73744"/>
                </a:cubicBezTo>
                <a:cubicBezTo>
                  <a:pt x="5432" y="70644"/>
                  <a:pt x="10468" y="70644"/>
                  <a:pt x="13568" y="73744"/>
                </a:cubicBezTo>
                <a:lnTo>
                  <a:pt x="38745" y="98921"/>
                </a:lnTo>
                <a:lnTo>
                  <a:pt x="96788" y="19124"/>
                </a:lnTo>
                <a:cubicBezTo>
                  <a:pt x="99368" y="15577"/>
                  <a:pt x="104329" y="14784"/>
                  <a:pt x="107876" y="17363"/>
                </a:cubicBezTo>
                <a:close/>
              </a:path>
            </a:pathLst>
          </a:custGeom>
          <a:solidFill>
            <a:srgbClr val="5A7D7C"/>
          </a:solidFill>
          <a:ln/>
        </p:spPr>
      </p:sp>
      <p:sp>
        <p:nvSpPr>
          <p:cNvPr id="33" name="Text 31"/>
          <p:cNvSpPr/>
          <p:nvPr/>
        </p:nvSpPr>
        <p:spPr>
          <a:xfrm>
            <a:off x="825500" y="5905500"/>
            <a:ext cx="1484313"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Studying at planned times</a:t>
            </a:r>
            <a:endParaRPr lang="en-US" sz="1600" dirty="0"/>
          </a:p>
        </p:txBody>
      </p:sp>
      <p:sp>
        <p:nvSpPr>
          <p:cNvPr id="34" name="Shape 32"/>
          <p:cNvSpPr/>
          <p:nvPr/>
        </p:nvSpPr>
        <p:spPr>
          <a:xfrm>
            <a:off x="3238500" y="5937250"/>
            <a:ext cx="111125" cy="127000"/>
          </a:xfrm>
          <a:custGeom>
            <a:avLst/>
            <a:gdLst/>
            <a:ahLst/>
            <a:cxnLst/>
            <a:rect l="l" t="t" r="r" b="b"/>
            <a:pathLst>
              <a:path w="111125" h="127000">
                <a:moveTo>
                  <a:pt x="107851" y="17388"/>
                </a:moveTo>
                <a:cubicBezTo>
                  <a:pt x="111398" y="19968"/>
                  <a:pt x="112192" y="24929"/>
                  <a:pt x="109612" y="28476"/>
                </a:cubicBezTo>
                <a:lnTo>
                  <a:pt x="46112" y="115788"/>
                </a:lnTo>
                <a:cubicBezTo>
                  <a:pt x="44748" y="117673"/>
                  <a:pt x="42639" y="118839"/>
                  <a:pt x="40308" y="119038"/>
                </a:cubicBezTo>
                <a:cubicBezTo>
                  <a:pt x="37976" y="119236"/>
                  <a:pt x="35719" y="118368"/>
                  <a:pt x="34082" y="116731"/>
                </a:cubicBezTo>
                <a:lnTo>
                  <a:pt x="2332" y="84981"/>
                </a:lnTo>
                <a:cubicBezTo>
                  <a:pt x="-769" y="81880"/>
                  <a:pt x="-769" y="76845"/>
                  <a:pt x="2332" y="73744"/>
                </a:cubicBezTo>
                <a:cubicBezTo>
                  <a:pt x="5432" y="70644"/>
                  <a:pt x="10468" y="70644"/>
                  <a:pt x="13568" y="73744"/>
                </a:cubicBezTo>
                <a:lnTo>
                  <a:pt x="38745" y="98921"/>
                </a:lnTo>
                <a:lnTo>
                  <a:pt x="96788" y="19124"/>
                </a:lnTo>
                <a:cubicBezTo>
                  <a:pt x="99368" y="15577"/>
                  <a:pt x="104329" y="14784"/>
                  <a:pt x="107876" y="17363"/>
                </a:cubicBezTo>
                <a:close/>
              </a:path>
            </a:pathLst>
          </a:custGeom>
          <a:solidFill>
            <a:srgbClr val="5A7D7C"/>
          </a:solidFill>
          <a:ln/>
        </p:spPr>
      </p:sp>
      <p:sp>
        <p:nvSpPr>
          <p:cNvPr id="35" name="Text 33"/>
          <p:cNvSpPr/>
          <p:nvPr/>
        </p:nvSpPr>
        <p:spPr>
          <a:xfrm>
            <a:off x="3436938" y="5905500"/>
            <a:ext cx="1071563"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Following routines</a:t>
            </a:r>
            <a:endParaRPr lang="en-US" sz="1600" dirty="0"/>
          </a:p>
        </p:txBody>
      </p:sp>
      <p:sp>
        <p:nvSpPr>
          <p:cNvPr id="36" name="Shape 34"/>
          <p:cNvSpPr/>
          <p:nvPr/>
        </p:nvSpPr>
        <p:spPr>
          <a:xfrm>
            <a:off x="627063" y="6191250"/>
            <a:ext cx="111125" cy="127000"/>
          </a:xfrm>
          <a:custGeom>
            <a:avLst/>
            <a:gdLst/>
            <a:ahLst/>
            <a:cxnLst/>
            <a:rect l="l" t="t" r="r" b="b"/>
            <a:pathLst>
              <a:path w="111125" h="127000">
                <a:moveTo>
                  <a:pt x="107851" y="17388"/>
                </a:moveTo>
                <a:cubicBezTo>
                  <a:pt x="111398" y="19968"/>
                  <a:pt x="112192" y="24929"/>
                  <a:pt x="109612" y="28476"/>
                </a:cubicBezTo>
                <a:lnTo>
                  <a:pt x="46112" y="115788"/>
                </a:lnTo>
                <a:cubicBezTo>
                  <a:pt x="44748" y="117673"/>
                  <a:pt x="42639" y="118839"/>
                  <a:pt x="40308" y="119038"/>
                </a:cubicBezTo>
                <a:cubicBezTo>
                  <a:pt x="37976" y="119236"/>
                  <a:pt x="35719" y="118368"/>
                  <a:pt x="34082" y="116731"/>
                </a:cubicBezTo>
                <a:lnTo>
                  <a:pt x="2332" y="84981"/>
                </a:lnTo>
                <a:cubicBezTo>
                  <a:pt x="-769" y="81880"/>
                  <a:pt x="-769" y="76845"/>
                  <a:pt x="2332" y="73744"/>
                </a:cubicBezTo>
                <a:cubicBezTo>
                  <a:pt x="5432" y="70644"/>
                  <a:pt x="10468" y="70644"/>
                  <a:pt x="13568" y="73744"/>
                </a:cubicBezTo>
                <a:lnTo>
                  <a:pt x="38745" y="98921"/>
                </a:lnTo>
                <a:lnTo>
                  <a:pt x="96788" y="19124"/>
                </a:lnTo>
                <a:cubicBezTo>
                  <a:pt x="99368" y="15577"/>
                  <a:pt x="104329" y="14784"/>
                  <a:pt x="107876" y="17363"/>
                </a:cubicBezTo>
                <a:close/>
              </a:path>
            </a:pathLst>
          </a:custGeom>
          <a:solidFill>
            <a:srgbClr val="5A7D7C"/>
          </a:solidFill>
          <a:ln/>
        </p:spPr>
      </p:sp>
      <p:sp>
        <p:nvSpPr>
          <p:cNvPr id="37" name="Text 35"/>
          <p:cNvSpPr/>
          <p:nvPr/>
        </p:nvSpPr>
        <p:spPr>
          <a:xfrm>
            <a:off x="825500" y="6159500"/>
            <a:ext cx="1746250"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Reducing reliance on emotions</a:t>
            </a:r>
            <a:endParaRPr lang="en-US" sz="1600" dirty="0"/>
          </a:p>
        </p:txBody>
      </p:sp>
      <p:sp>
        <p:nvSpPr>
          <p:cNvPr id="38" name="Shape 36"/>
          <p:cNvSpPr/>
          <p:nvPr/>
        </p:nvSpPr>
        <p:spPr>
          <a:xfrm>
            <a:off x="3238500" y="6191250"/>
            <a:ext cx="111125" cy="127000"/>
          </a:xfrm>
          <a:custGeom>
            <a:avLst/>
            <a:gdLst/>
            <a:ahLst/>
            <a:cxnLst/>
            <a:rect l="l" t="t" r="r" b="b"/>
            <a:pathLst>
              <a:path w="111125" h="127000">
                <a:moveTo>
                  <a:pt x="107851" y="17388"/>
                </a:moveTo>
                <a:cubicBezTo>
                  <a:pt x="111398" y="19968"/>
                  <a:pt x="112192" y="24929"/>
                  <a:pt x="109612" y="28476"/>
                </a:cubicBezTo>
                <a:lnTo>
                  <a:pt x="46112" y="115788"/>
                </a:lnTo>
                <a:cubicBezTo>
                  <a:pt x="44748" y="117673"/>
                  <a:pt x="42639" y="118839"/>
                  <a:pt x="40308" y="119038"/>
                </a:cubicBezTo>
                <a:cubicBezTo>
                  <a:pt x="37976" y="119236"/>
                  <a:pt x="35719" y="118368"/>
                  <a:pt x="34082" y="116731"/>
                </a:cubicBezTo>
                <a:lnTo>
                  <a:pt x="2332" y="84981"/>
                </a:lnTo>
                <a:cubicBezTo>
                  <a:pt x="-769" y="81880"/>
                  <a:pt x="-769" y="76845"/>
                  <a:pt x="2332" y="73744"/>
                </a:cubicBezTo>
                <a:cubicBezTo>
                  <a:pt x="5432" y="70644"/>
                  <a:pt x="10468" y="70644"/>
                  <a:pt x="13568" y="73744"/>
                </a:cubicBezTo>
                <a:lnTo>
                  <a:pt x="38745" y="98921"/>
                </a:lnTo>
                <a:lnTo>
                  <a:pt x="96788" y="19124"/>
                </a:lnTo>
                <a:cubicBezTo>
                  <a:pt x="99368" y="15577"/>
                  <a:pt x="104329" y="14784"/>
                  <a:pt x="107876" y="17363"/>
                </a:cubicBezTo>
                <a:close/>
              </a:path>
            </a:pathLst>
          </a:custGeom>
          <a:solidFill>
            <a:srgbClr val="5A7D7C"/>
          </a:solidFill>
          <a:ln/>
        </p:spPr>
      </p:sp>
      <p:sp>
        <p:nvSpPr>
          <p:cNvPr id="39" name="Text 37"/>
          <p:cNvSpPr/>
          <p:nvPr/>
        </p:nvSpPr>
        <p:spPr>
          <a:xfrm>
            <a:off x="3436938" y="6159500"/>
            <a:ext cx="1404938"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Making focus the default</a:t>
            </a:r>
            <a:endParaRPr lang="en-US" sz="1600" dirty="0"/>
          </a:p>
        </p:txBody>
      </p:sp>
      <p:sp>
        <p:nvSpPr>
          <p:cNvPr id="40" name="Shape 38"/>
          <p:cNvSpPr/>
          <p:nvPr/>
        </p:nvSpPr>
        <p:spPr>
          <a:xfrm>
            <a:off x="6175375" y="1254125"/>
            <a:ext cx="5699125" cy="3444875"/>
          </a:xfrm>
          <a:custGeom>
            <a:avLst/>
            <a:gdLst/>
            <a:ahLst/>
            <a:cxnLst/>
            <a:rect l="l" t="t" r="r" b="b"/>
            <a:pathLst>
              <a:path w="5699125" h="3444875">
                <a:moveTo>
                  <a:pt x="31750" y="0"/>
                </a:moveTo>
                <a:lnTo>
                  <a:pt x="5667375" y="0"/>
                </a:lnTo>
                <a:cubicBezTo>
                  <a:pt x="5684898" y="0"/>
                  <a:pt x="5699125" y="14227"/>
                  <a:pt x="5699125" y="31750"/>
                </a:cubicBezTo>
                <a:lnTo>
                  <a:pt x="5699125" y="3349624"/>
                </a:lnTo>
                <a:cubicBezTo>
                  <a:pt x="5699125" y="3402230"/>
                  <a:pt x="5656480" y="3444875"/>
                  <a:pt x="5603874" y="3444875"/>
                </a:cubicBezTo>
                <a:lnTo>
                  <a:pt x="95251" y="3444875"/>
                </a:lnTo>
                <a:cubicBezTo>
                  <a:pt x="42645" y="3444875"/>
                  <a:pt x="0" y="3402230"/>
                  <a:pt x="0" y="3349624"/>
                </a:cubicBezTo>
                <a:lnTo>
                  <a:pt x="0" y="31750"/>
                </a:lnTo>
                <a:cubicBezTo>
                  <a:pt x="0" y="14227"/>
                  <a:pt x="14227" y="0"/>
                  <a:pt x="31750" y="0"/>
                </a:cubicBezTo>
                <a:close/>
              </a:path>
            </a:pathLst>
          </a:custGeom>
          <a:solidFill>
            <a:srgbClr val="FFFFFF"/>
          </a:solidFill>
          <a:ln/>
          <a:effectLst>
            <a:outerShdw sx="100000" sy="100000" kx="0" ky="0" algn="bl" rotWithShape="0" blurRad="47625" dist="31750" dir="5400000">
              <a:srgbClr val="000000">
                <a:alpha val="10196"/>
              </a:srgbClr>
            </a:outerShdw>
          </a:effectLst>
        </p:spPr>
      </p:sp>
      <p:sp>
        <p:nvSpPr>
          <p:cNvPr id="41" name="Shape 39"/>
          <p:cNvSpPr/>
          <p:nvPr/>
        </p:nvSpPr>
        <p:spPr>
          <a:xfrm>
            <a:off x="6175375" y="1254125"/>
            <a:ext cx="5699125" cy="31750"/>
          </a:xfrm>
          <a:custGeom>
            <a:avLst/>
            <a:gdLst/>
            <a:ahLst/>
            <a:cxnLst/>
            <a:rect l="l" t="t" r="r" b="b"/>
            <a:pathLst>
              <a:path w="5699125" h="31750">
                <a:moveTo>
                  <a:pt x="31750" y="0"/>
                </a:moveTo>
                <a:lnTo>
                  <a:pt x="5667375" y="0"/>
                </a:lnTo>
                <a:cubicBezTo>
                  <a:pt x="5684898" y="0"/>
                  <a:pt x="5699125" y="14227"/>
                  <a:pt x="5699125" y="31750"/>
                </a:cubicBezTo>
                <a:lnTo>
                  <a:pt x="5699125" y="31750"/>
                </a:lnTo>
                <a:lnTo>
                  <a:pt x="0" y="31750"/>
                </a:lnTo>
                <a:lnTo>
                  <a:pt x="0" y="31750"/>
                </a:lnTo>
                <a:cubicBezTo>
                  <a:pt x="0" y="14227"/>
                  <a:pt x="14227" y="0"/>
                  <a:pt x="31750" y="0"/>
                </a:cubicBezTo>
                <a:close/>
              </a:path>
            </a:pathLst>
          </a:custGeom>
          <a:solidFill>
            <a:srgbClr val="C8B8A6"/>
          </a:solidFill>
          <a:ln/>
        </p:spPr>
      </p:sp>
      <p:sp>
        <p:nvSpPr>
          <p:cNvPr id="42" name="Shape 40"/>
          <p:cNvSpPr/>
          <p:nvPr/>
        </p:nvSpPr>
        <p:spPr>
          <a:xfrm>
            <a:off x="6357938" y="1444625"/>
            <a:ext cx="190500" cy="190500"/>
          </a:xfrm>
          <a:custGeom>
            <a:avLst/>
            <a:gdLst/>
            <a:ahLst/>
            <a:cxnLst/>
            <a:rect l="l" t="t" r="r" b="b"/>
            <a:pathLst>
              <a:path w="190500" h="190500">
                <a:moveTo>
                  <a:pt x="178631" y="71438"/>
                </a:moveTo>
                <a:lnTo>
                  <a:pt x="181570" y="71438"/>
                </a:lnTo>
                <a:cubicBezTo>
                  <a:pt x="186519" y="71438"/>
                  <a:pt x="190500" y="67456"/>
                  <a:pt x="190500" y="62508"/>
                </a:cubicBezTo>
                <a:lnTo>
                  <a:pt x="190500" y="8930"/>
                </a:lnTo>
                <a:cubicBezTo>
                  <a:pt x="190500" y="5321"/>
                  <a:pt x="188342" y="2046"/>
                  <a:pt x="184993" y="670"/>
                </a:cubicBezTo>
                <a:cubicBezTo>
                  <a:pt x="181645" y="-707"/>
                  <a:pt x="177812" y="74"/>
                  <a:pt x="175245" y="2604"/>
                </a:cubicBezTo>
                <a:lnTo>
                  <a:pt x="156009" y="21878"/>
                </a:lnTo>
                <a:cubicBezTo>
                  <a:pt x="139526" y="8223"/>
                  <a:pt x="118318" y="0"/>
                  <a:pt x="95250" y="0"/>
                </a:cubicBezTo>
                <a:cubicBezTo>
                  <a:pt x="47253" y="0"/>
                  <a:pt x="7553" y="35496"/>
                  <a:pt x="967" y="81669"/>
                </a:cubicBezTo>
                <a:cubicBezTo>
                  <a:pt x="37" y="88181"/>
                  <a:pt x="4539" y="94208"/>
                  <a:pt x="11050" y="95138"/>
                </a:cubicBezTo>
                <a:cubicBezTo>
                  <a:pt x="17562" y="96069"/>
                  <a:pt x="23589" y="91529"/>
                  <a:pt x="24519" y="85055"/>
                </a:cubicBezTo>
                <a:cubicBezTo>
                  <a:pt x="29468" y="50416"/>
                  <a:pt x="59271" y="23812"/>
                  <a:pt x="95250" y="23812"/>
                </a:cubicBezTo>
                <a:cubicBezTo>
                  <a:pt x="111770" y="23812"/>
                  <a:pt x="126950" y="29394"/>
                  <a:pt x="139043" y="38807"/>
                </a:cubicBezTo>
                <a:lnTo>
                  <a:pt x="121667" y="56183"/>
                </a:lnTo>
                <a:cubicBezTo>
                  <a:pt x="119100" y="58750"/>
                  <a:pt x="118356" y="62582"/>
                  <a:pt x="119732" y="65931"/>
                </a:cubicBezTo>
                <a:cubicBezTo>
                  <a:pt x="121109" y="69279"/>
                  <a:pt x="124383" y="71438"/>
                  <a:pt x="127992" y="71438"/>
                </a:cubicBezTo>
                <a:lnTo>
                  <a:pt x="178631" y="71438"/>
                </a:lnTo>
                <a:close/>
                <a:moveTo>
                  <a:pt x="189570" y="108831"/>
                </a:moveTo>
                <a:cubicBezTo>
                  <a:pt x="190500" y="102319"/>
                  <a:pt x="185961" y="96292"/>
                  <a:pt x="179487" y="95362"/>
                </a:cubicBezTo>
                <a:cubicBezTo>
                  <a:pt x="173013" y="94431"/>
                  <a:pt x="166948" y="98971"/>
                  <a:pt x="166018" y="105445"/>
                </a:cubicBezTo>
                <a:cubicBezTo>
                  <a:pt x="161069" y="140047"/>
                  <a:pt x="131266" y="166650"/>
                  <a:pt x="95287" y="166650"/>
                </a:cubicBezTo>
                <a:cubicBezTo>
                  <a:pt x="78767" y="166650"/>
                  <a:pt x="63587" y="161069"/>
                  <a:pt x="51495" y="151656"/>
                </a:cubicBezTo>
                <a:lnTo>
                  <a:pt x="68833" y="134317"/>
                </a:lnTo>
                <a:cubicBezTo>
                  <a:pt x="71400" y="131750"/>
                  <a:pt x="72144" y="127918"/>
                  <a:pt x="70768" y="124569"/>
                </a:cubicBezTo>
                <a:cubicBezTo>
                  <a:pt x="69391" y="121221"/>
                  <a:pt x="66117" y="119063"/>
                  <a:pt x="62508" y="119063"/>
                </a:cubicBezTo>
                <a:lnTo>
                  <a:pt x="8930" y="119063"/>
                </a:lnTo>
                <a:cubicBezTo>
                  <a:pt x="3981" y="119063"/>
                  <a:pt x="0" y="123044"/>
                  <a:pt x="0" y="127992"/>
                </a:cubicBezTo>
                <a:lnTo>
                  <a:pt x="0" y="181570"/>
                </a:lnTo>
                <a:cubicBezTo>
                  <a:pt x="0" y="185179"/>
                  <a:pt x="2158" y="188454"/>
                  <a:pt x="5507" y="189830"/>
                </a:cubicBezTo>
                <a:cubicBezTo>
                  <a:pt x="8855" y="191207"/>
                  <a:pt x="12688" y="190426"/>
                  <a:pt x="15255" y="187896"/>
                </a:cubicBezTo>
                <a:lnTo>
                  <a:pt x="34528" y="168622"/>
                </a:lnTo>
                <a:cubicBezTo>
                  <a:pt x="50974" y="182277"/>
                  <a:pt x="72182" y="190500"/>
                  <a:pt x="95250" y="190500"/>
                </a:cubicBezTo>
                <a:cubicBezTo>
                  <a:pt x="143247" y="190500"/>
                  <a:pt x="182947" y="155004"/>
                  <a:pt x="189533" y="108831"/>
                </a:cubicBezTo>
                <a:close/>
              </a:path>
            </a:pathLst>
          </a:custGeom>
          <a:solidFill>
            <a:srgbClr val="C8B8A6"/>
          </a:solidFill>
          <a:ln/>
        </p:spPr>
      </p:sp>
      <p:sp>
        <p:nvSpPr>
          <p:cNvPr id="43" name="Text 41"/>
          <p:cNvSpPr/>
          <p:nvPr/>
        </p:nvSpPr>
        <p:spPr>
          <a:xfrm>
            <a:off x="6667500" y="1428750"/>
            <a:ext cx="1150938" cy="222250"/>
          </a:xfrm>
          <a:prstGeom prst="rect">
            <a:avLst/>
          </a:prstGeom>
          <a:noFill/>
          <a:ln/>
        </p:spPr>
        <p:txBody>
          <a:bodyPr wrap="square" lIns="0" tIns="0" rIns="0" bIns="0" rtlCol="0" anchor="ctr"/>
          <a:lstStyle/>
          <a:p>
            <a:pPr>
              <a:lnSpc>
                <a:spcPct val="120000"/>
              </a:lnSpc>
            </a:pPr>
            <a:r>
              <a:rPr lang="en-US" sz="1250" b="1" dirty="0">
                <a:solidFill>
                  <a:srgbClr val="5A7D7C"/>
                </a:solidFill>
                <a:latin typeface="Liter" pitchFamily="34" charset="0"/>
                <a:ea typeface="Liter" pitchFamily="34" charset="-122"/>
                <a:cs typeface="Liter" pitchFamily="34" charset="-120"/>
              </a:rPr>
              <a:t>The Habit Loop</a:t>
            </a:r>
            <a:endParaRPr lang="en-US" sz="1600" dirty="0"/>
          </a:p>
        </p:txBody>
      </p:sp>
      <p:sp>
        <p:nvSpPr>
          <p:cNvPr id="44" name="Text 42"/>
          <p:cNvSpPr/>
          <p:nvPr/>
        </p:nvSpPr>
        <p:spPr>
          <a:xfrm>
            <a:off x="6334125" y="1746250"/>
            <a:ext cx="5445125"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Discipline is built through habits. Every habit follows a simple loop:</a:t>
            </a:r>
            <a:endParaRPr lang="en-US" sz="1600" dirty="0"/>
          </a:p>
        </p:txBody>
      </p:sp>
      <p:sp>
        <p:nvSpPr>
          <p:cNvPr id="45" name="Shape 43"/>
          <p:cNvSpPr/>
          <p:nvPr/>
        </p:nvSpPr>
        <p:spPr>
          <a:xfrm>
            <a:off x="6334125" y="2032000"/>
            <a:ext cx="5381625" cy="571500"/>
          </a:xfrm>
          <a:custGeom>
            <a:avLst/>
            <a:gdLst/>
            <a:ahLst/>
            <a:cxnLst/>
            <a:rect l="l" t="t" r="r" b="b"/>
            <a:pathLst>
              <a:path w="5381625" h="571500">
                <a:moveTo>
                  <a:pt x="63499" y="0"/>
                </a:moveTo>
                <a:lnTo>
                  <a:pt x="5318126" y="0"/>
                </a:lnTo>
                <a:cubicBezTo>
                  <a:pt x="5353195" y="0"/>
                  <a:pt x="5381625" y="28430"/>
                  <a:pt x="5381625" y="63499"/>
                </a:cubicBezTo>
                <a:lnTo>
                  <a:pt x="5381625" y="508001"/>
                </a:lnTo>
                <a:cubicBezTo>
                  <a:pt x="5381625" y="543070"/>
                  <a:pt x="5353195" y="571500"/>
                  <a:pt x="5318126" y="571500"/>
                </a:cubicBezTo>
                <a:lnTo>
                  <a:pt x="63499" y="571500"/>
                </a:lnTo>
                <a:cubicBezTo>
                  <a:pt x="28430" y="571500"/>
                  <a:pt x="0" y="543070"/>
                  <a:pt x="0" y="508001"/>
                </a:cubicBezTo>
                <a:lnTo>
                  <a:pt x="0" y="63499"/>
                </a:lnTo>
                <a:cubicBezTo>
                  <a:pt x="0" y="28453"/>
                  <a:pt x="28453" y="0"/>
                  <a:pt x="63499" y="0"/>
                </a:cubicBezTo>
                <a:close/>
              </a:path>
            </a:pathLst>
          </a:custGeom>
          <a:solidFill>
            <a:srgbClr val="C8B8A6">
              <a:alpha val="10196"/>
            </a:srgbClr>
          </a:solidFill>
          <a:ln/>
        </p:spPr>
      </p:sp>
      <p:sp>
        <p:nvSpPr>
          <p:cNvPr id="46" name="Shape 44"/>
          <p:cNvSpPr/>
          <p:nvPr/>
        </p:nvSpPr>
        <p:spPr>
          <a:xfrm>
            <a:off x="6429375" y="2159000"/>
            <a:ext cx="317500" cy="317500"/>
          </a:xfrm>
          <a:custGeom>
            <a:avLst/>
            <a:gdLst/>
            <a:ahLst/>
            <a:cxnLst/>
            <a:rect l="l" t="t" r="r" b="b"/>
            <a:pathLst>
              <a:path w="317500" h="317500">
                <a:moveTo>
                  <a:pt x="158750" y="0"/>
                </a:moveTo>
                <a:lnTo>
                  <a:pt x="158750" y="0"/>
                </a:lnTo>
                <a:cubicBezTo>
                  <a:pt x="246367" y="0"/>
                  <a:pt x="317500" y="71133"/>
                  <a:pt x="317500" y="158750"/>
                </a:cubicBezTo>
                <a:lnTo>
                  <a:pt x="317500" y="158750"/>
                </a:lnTo>
                <a:cubicBezTo>
                  <a:pt x="317500" y="246367"/>
                  <a:pt x="246367" y="317500"/>
                  <a:pt x="158750" y="317500"/>
                </a:cubicBezTo>
                <a:lnTo>
                  <a:pt x="158750" y="317500"/>
                </a:lnTo>
                <a:cubicBezTo>
                  <a:pt x="71133" y="317500"/>
                  <a:pt x="0" y="246367"/>
                  <a:pt x="0" y="158750"/>
                </a:cubicBezTo>
                <a:lnTo>
                  <a:pt x="0" y="158750"/>
                </a:lnTo>
                <a:cubicBezTo>
                  <a:pt x="0" y="71133"/>
                  <a:pt x="71133" y="0"/>
                  <a:pt x="158750" y="0"/>
                </a:cubicBezTo>
                <a:close/>
              </a:path>
            </a:pathLst>
          </a:custGeom>
          <a:solidFill>
            <a:srgbClr val="C8B8A6"/>
          </a:solidFill>
          <a:ln/>
        </p:spPr>
      </p:sp>
      <p:sp>
        <p:nvSpPr>
          <p:cNvPr id="47" name="Text 45"/>
          <p:cNvSpPr/>
          <p:nvPr/>
        </p:nvSpPr>
        <p:spPr>
          <a:xfrm>
            <a:off x="6397625" y="2159000"/>
            <a:ext cx="381000" cy="317500"/>
          </a:xfrm>
          <a:prstGeom prst="rect">
            <a:avLst/>
          </a:prstGeom>
          <a:noFill/>
          <a:ln/>
        </p:spPr>
        <p:txBody>
          <a:bodyPr wrap="square" lIns="0" tIns="0" rIns="0" bIns="0" rtlCol="0" anchor="ctr"/>
          <a:lstStyle/>
          <a:p>
            <a:pPr algn="ctr">
              <a:lnSpc>
                <a:spcPct val="130000"/>
              </a:lnSpc>
            </a:pPr>
            <a:r>
              <a:rPr lang="en-US" sz="1000"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48" name="Text 46"/>
          <p:cNvSpPr/>
          <p:nvPr/>
        </p:nvSpPr>
        <p:spPr>
          <a:xfrm>
            <a:off x="6842125" y="2127250"/>
            <a:ext cx="1825625" cy="190500"/>
          </a:xfrm>
          <a:prstGeom prst="rect">
            <a:avLst/>
          </a:prstGeom>
          <a:noFill/>
          <a:ln/>
        </p:spPr>
        <p:txBody>
          <a:bodyPr wrap="square" lIns="0" tIns="0" rIns="0" bIns="0" rtlCol="0" anchor="ctr"/>
          <a:lstStyle/>
          <a:p>
            <a:pPr>
              <a:lnSpc>
                <a:spcPct val="130000"/>
              </a:lnSpc>
            </a:pPr>
            <a:r>
              <a:rPr lang="en-US" sz="1000" b="1" dirty="0">
                <a:solidFill>
                  <a:srgbClr val="5A7D7C"/>
                </a:solidFill>
                <a:latin typeface="Quattrocento Sans" pitchFamily="34" charset="0"/>
                <a:ea typeface="Quattrocento Sans" pitchFamily="34" charset="-122"/>
                <a:cs typeface="Quattrocento Sans" pitchFamily="34" charset="-120"/>
              </a:rPr>
              <a:t>Cue</a:t>
            </a:r>
            <a:endParaRPr lang="en-US" sz="1600" dirty="0"/>
          </a:p>
        </p:txBody>
      </p:sp>
      <p:sp>
        <p:nvSpPr>
          <p:cNvPr id="49" name="Text 47"/>
          <p:cNvSpPr/>
          <p:nvPr/>
        </p:nvSpPr>
        <p:spPr>
          <a:xfrm>
            <a:off x="6842125" y="2317750"/>
            <a:ext cx="1825625"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A trigger that starts the behavior</a:t>
            </a:r>
            <a:endParaRPr lang="en-US" sz="1600" dirty="0"/>
          </a:p>
        </p:txBody>
      </p:sp>
      <p:sp>
        <p:nvSpPr>
          <p:cNvPr id="50" name="Shape 48"/>
          <p:cNvSpPr/>
          <p:nvPr/>
        </p:nvSpPr>
        <p:spPr>
          <a:xfrm>
            <a:off x="6334125" y="2667000"/>
            <a:ext cx="5381625" cy="571500"/>
          </a:xfrm>
          <a:custGeom>
            <a:avLst/>
            <a:gdLst/>
            <a:ahLst/>
            <a:cxnLst/>
            <a:rect l="l" t="t" r="r" b="b"/>
            <a:pathLst>
              <a:path w="5381625" h="571500">
                <a:moveTo>
                  <a:pt x="63499" y="0"/>
                </a:moveTo>
                <a:lnTo>
                  <a:pt x="5318126" y="0"/>
                </a:lnTo>
                <a:cubicBezTo>
                  <a:pt x="5353195" y="0"/>
                  <a:pt x="5381625" y="28430"/>
                  <a:pt x="5381625" y="63499"/>
                </a:cubicBezTo>
                <a:lnTo>
                  <a:pt x="5381625" y="508001"/>
                </a:lnTo>
                <a:cubicBezTo>
                  <a:pt x="5381625" y="543070"/>
                  <a:pt x="5353195" y="571500"/>
                  <a:pt x="5318126" y="571500"/>
                </a:cubicBezTo>
                <a:lnTo>
                  <a:pt x="63499" y="571500"/>
                </a:lnTo>
                <a:cubicBezTo>
                  <a:pt x="28430" y="571500"/>
                  <a:pt x="0" y="543070"/>
                  <a:pt x="0" y="508001"/>
                </a:cubicBezTo>
                <a:lnTo>
                  <a:pt x="0" y="63499"/>
                </a:lnTo>
                <a:cubicBezTo>
                  <a:pt x="0" y="28453"/>
                  <a:pt x="28453" y="0"/>
                  <a:pt x="63499" y="0"/>
                </a:cubicBezTo>
                <a:close/>
              </a:path>
            </a:pathLst>
          </a:custGeom>
          <a:solidFill>
            <a:srgbClr val="C8B8A6">
              <a:alpha val="10196"/>
            </a:srgbClr>
          </a:solidFill>
          <a:ln/>
        </p:spPr>
      </p:sp>
      <p:sp>
        <p:nvSpPr>
          <p:cNvPr id="51" name="Shape 49"/>
          <p:cNvSpPr/>
          <p:nvPr/>
        </p:nvSpPr>
        <p:spPr>
          <a:xfrm>
            <a:off x="6429375" y="2794000"/>
            <a:ext cx="317500" cy="317500"/>
          </a:xfrm>
          <a:custGeom>
            <a:avLst/>
            <a:gdLst/>
            <a:ahLst/>
            <a:cxnLst/>
            <a:rect l="l" t="t" r="r" b="b"/>
            <a:pathLst>
              <a:path w="317500" h="317500">
                <a:moveTo>
                  <a:pt x="158750" y="0"/>
                </a:moveTo>
                <a:lnTo>
                  <a:pt x="158750" y="0"/>
                </a:lnTo>
                <a:cubicBezTo>
                  <a:pt x="246367" y="0"/>
                  <a:pt x="317500" y="71133"/>
                  <a:pt x="317500" y="158750"/>
                </a:cubicBezTo>
                <a:lnTo>
                  <a:pt x="317500" y="158750"/>
                </a:lnTo>
                <a:cubicBezTo>
                  <a:pt x="317500" y="246367"/>
                  <a:pt x="246367" y="317500"/>
                  <a:pt x="158750" y="317500"/>
                </a:cubicBezTo>
                <a:lnTo>
                  <a:pt x="158750" y="317500"/>
                </a:lnTo>
                <a:cubicBezTo>
                  <a:pt x="71133" y="317500"/>
                  <a:pt x="0" y="246367"/>
                  <a:pt x="0" y="158750"/>
                </a:cubicBezTo>
                <a:lnTo>
                  <a:pt x="0" y="158750"/>
                </a:lnTo>
                <a:cubicBezTo>
                  <a:pt x="0" y="71133"/>
                  <a:pt x="71133" y="0"/>
                  <a:pt x="158750" y="0"/>
                </a:cubicBezTo>
                <a:close/>
              </a:path>
            </a:pathLst>
          </a:custGeom>
          <a:solidFill>
            <a:srgbClr val="C8B8A6"/>
          </a:solidFill>
          <a:ln/>
        </p:spPr>
      </p:sp>
      <p:sp>
        <p:nvSpPr>
          <p:cNvPr id="52" name="Text 50"/>
          <p:cNvSpPr/>
          <p:nvPr/>
        </p:nvSpPr>
        <p:spPr>
          <a:xfrm>
            <a:off x="6397625" y="2794000"/>
            <a:ext cx="381000" cy="317500"/>
          </a:xfrm>
          <a:prstGeom prst="rect">
            <a:avLst/>
          </a:prstGeom>
          <a:noFill/>
          <a:ln/>
        </p:spPr>
        <p:txBody>
          <a:bodyPr wrap="square" lIns="0" tIns="0" rIns="0" bIns="0" rtlCol="0" anchor="ctr"/>
          <a:lstStyle/>
          <a:p>
            <a:pPr algn="ctr">
              <a:lnSpc>
                <a:spcPct val="130000"/>
              </a:lnSpc>
            </a:pPr>
            <a:r>
              <a:rPr lang="en-US" sz="1000"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53" name="Text 51"/>
          <p:cNvSpPr/>
          <p:nvPr/>
        </p:nvSpPr>
        <p:spPr>
          <a:xfrm>
            <a:off x="6842125" y="2762250"/>
            <a:ext cx="1127125" cy="190500"/>
          </a:xfrm>
          <a:prstGeom prst="rect">
            <a:avLst/>
          </a:prstGeom>
          <a:noFill/>
          <a:ln/>
        </p:spPr>
        <p:txBody>
          <a:bodyPr wrap="square" lIns="0" tIns="0" rIns="0" bIns="0" rtlCol="0" anchor="ctr"/>
          <a:lstStyle/>
          <a:p>
            <a:pPr>
              <a:lnSpc>
                <a:spcPct val="130000"/>
              </a:lnSpc>
            </a:pPr>
            <a:r>
              <a:rPr lang="en-US" sz="1000" b="1" dirty="0">
                <a:solidFill>
                  <a:srgbClr val="5A7D7C"/>
                </a:solidFill>
                <a:latin typeface="Quattrocento Sans" pitchFamily="34" charset="0"/>
                <a:ea typeface="Quattrocento Sans" pitchFamily="34" charset="-122"/>
                <a:cs typeface="Quattrocento Sans" pitchFamily="34" charset="-120"/>
              </a:rPr>
              <a:t>Routine</a:t>
            </a:r>
            <a:endParaRPr lang="en-US" sz="1600" dirty="0"/>
          </a:p>
        </p:txBody>
      </p:sp>
      <p:sp>
        <p:nvSpPr>
          <p:cNvPr id="54" name="Text 52"/>
          <p:cNvSpPr/>
          <p:nvPr/>
        </p:nvSpPr>
        <p:spPr>
          <a:xfrm>
            <a:off x="6842125" y="2952750"/>
            <a:ext cx="1127125"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The action you take</a:t>
            </a:r>
            <a:endParaRPr lang="en-US" sz="1600" dirty="0"/>
          </a:p>
        </p:txBody>
      </p:sp>
      <p:sp>
        <p:nvSpPr>
          <p:cNvPr id="55" name="Shape 53"/>
          <p:cNvSpPr/>
          <p:nvPr/>
        </p:nvSpPr>
        <p:spPr>
          <a:xfrm>
            <a:off x="6334125" y="3302000"/>
            <a:ext cx="5381625" cy="571500"/>
          </a:xfrm>
          <a:custGeom>
            <a:avLst/>
            <a:gdLst/>
            <a:ahLst/>
            <a:cxnLst/>
            <a:rect l="l" t="t" r="r" b="b"/>
            <a:pathLst>
              <a:path w="5381625" h="571500">
                <a:moveTo>
                  <a:pt x="63499" y="0"/>
                </a:moveTo>
                <a:lnTo>
                  <a:pt x="5318126" y="0"/>
                </a:lnTo>
                <a:cubicBezTo>
                  <a:pt x="5353195" y="0"/>
                  <a:pt x="5381625" y="28430"/>
                  <a:pt x="5381625" y="63499"/>
                </a:cubicBezTo>
                <a:lnTo>
                  <a:pt x="5381625" y="508001"/>
                </a:lnTo>
                <a:cubicBezTo>
                  <a:pt x="5381625" y="543070"/>
                  <a:pt x="5353195" y="571500"/>
                  <a:pt x="5318126" y="571500"/>
                </a:cubicBezTo>
                <a:lnTo>
                  <a:pt x="63499" y="571500"/>
                </a:lnTo>
                <a:cubicBezTo>
                  <a:pt x="28430" y="571500"/>
                  <a:pt x="0" y="543070"/>
                  <a:pt x="0" y="508001"/>
                </a:cubicBezTo>
                <a:lnTo>
                  <a:pt x="0" y="63499"/>
                </a:lnTo>
                <a:cubicBezTo>
                  <a:pt x="0" y="28453"/>
                  <a:pt x="28453" y="0"/>
                  <a:pt x="63499" y="0"/>
                </a:cubicBezTo>
                <a:close/>
              </a:path>
            </a:pathLst>
          </a:custGeom>
          <a:solidFill>
            <a:srgbClr val="C8B8A6">
              <a:alpha val="10196"/>
            </a:srgbClr>
          </a:solidFill>
          <a:ln/>
        </p:spPr>
      </p:sp>
      <p:sp>
        <p:nvSpPr>
          <p:cNvPr id="56" name="Shape 54"/>
          <p:cNvSpPr/>
          <p:nvPr/>
        </p:nvSpPr>
        <p:spPr>
          <a:xfrm>
            <a:off x="6429375" y="3429000"/>
            <a:ext cx="317500" cy="317500"/>
          </a:xfrm>
          <a:custGeom>
            <a:avLst/>
            <a:gdLst/>
            <a:ahLst/>
            <a:cxnLst/>
            <a:rect l="l" t="t" r="r" b="b"/>
            <a:pathLst>
              <a:path w="317500" h="317500">
                <a:moveTo>
                  <a:pt x="158750" y="0"/>
                </a:moveTo>
                <a:lnTo>
                  <a:pt x="158750" y="0"/>
                </a:lnTo>
                <a:cubicBezTo>
                  <a:pt x="246367" y="0"/>
                  <a:pt x="317500" y="71133"/>
                  <a:pt x="317500" y="158750"/>
                </a:cubicBezTo>
                <a:lnTo>
                  <a:pt x="317500" y="158750"/>
                </a:lnTo>
                <a:cubicBezTo>
                  <a:pt x="317500" y="246367"/>
                  <a:pt x="246367" y="317500"/>
                  <a:pt x="158750" y="317500"/>
                </a:cubicBezTo>
                <a:lnTo>
                  <a:pt x="158750" y="317500"/>
                </a:lnTo>
                <a:cubicBezTo>
                  <a:pt x="71133" y="317500"/>
                  <a:pt x="0" y="246367"/>
                  <a:pt x="0" y="158750"/>
                </a:cubicBezTo>
                <a:lnTo>
                  <a:pt x="0" y="158750"/>
                </a:lnTo>
                <a:cubicBezTo>
                  <a:pt x="0" y="71133"/>
                  <a:pt x="71133" y="0"/>
                  <a:pt x="158750" y="0"/>
                </a:cubicBezTo>
                <a:close/>
              </a:path>
            </a:pathLst>
          </a:custGeom>
          <a:solidFill>
            <a:srgbClr val="C8B8A6"/>
          </a:solidFill>
          <a:ln/>
        </p:spPr>
      </p:sp>
      <p:sp>
        <p:nvSpPr>
          <p:cNvPr id="57" name="Text 55"/>
          <p:cNvSpPr/>
          <p:nvPr/>
        </p:nvSpPr>
        <p:spPr>
          <a:xfrm>
            <a:off x="6397625" y="3429000"/>
            <a:ext cx="381000" cy="317500"/>
          </a:xfrm>
          <a:prstGeom prst="rect">
            <a:avLst/>
          </a:prstGeom>
          <a:noFill/>
          <a:ln/>
        </p:spPr>
        <p:txBody>
          <a:bodyPr wrap="square" lIns="0" tIns="0" rIns="0" bIns="0" rtlCol="0" anchor="ctr"/>
          <a:lstStyle/>
          <a:p>
            <a:pPr algn="ctr">
              <a:lnSpc>
                <a:spcPct val="130000"/>
              </a:lnSpc>
            </a:pPr>
            <a:r>
              <a:rPr lang="en-US" sz="1000"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58" name="Text 56"/>
          <p:cNvSpPr/>
          <p:nvPr/>
        </p:nvSpPr>
        <p:spPr>
          <a:xfrm>
            <a:off x="6842125" y="3397250"/>
            <a:ext cx="1349375" cy="190500"/>
          </a:xfrm>
          <a:prstGeom prst="rect">
            <a:avLst/>
          </a:prstGeom>
          <a:noFill/>
          <a:ln/>
        </p:spPr>
        <p:txBody>
          <a:bodyPr wrap="square" lIns="0" tIns="0" rIns="0" bIns="0" rtlCol="0" anchor="ctr"/>
          <a:lstStyle/>
          <a:p>
            <a:pPr>
              <a:lnSpc>
                <a:spcPct val="130000"/>
              </a:lnSpc>
            </a:pPr>
            <a:r>
              <a:rPr lang="en-US" sz="1000" b="1" dirty="0">
                <a:solidFill>
                  <a:srgbClr val="5A7D7C"/>
                </a:solidFill>
                <a:latin typeface="Quattrocento Sans" pitchFamily="34" charset="0"/>
                <a:ea typeface="Quattrocento Sans" pitchFamily="34" charset="-122"/>
                <a:cs typeface="Quattrocento Sans" pitchFamily="34" charset="-120"/>
              </a:rPr>
              <a:t>Reward</a:t>
            </a:r>
            <a:endParaRPr lang="en-US" sz="1600" dirty="0"/>
          </a:p>
        </p:txBody>
      </p:sp>
      <p:sp>
        <p:nvSpPr>
          <p:cNvPr id="59" name="Text 57"/>
          <p:cNvSpPr/>
          <p:nvPr/>
        </p:nvSpPr>
        <p:spPr>
          <a:xfrm>
            <a:off x="6842125" y="3587750"/>
            <a:ext cx="1349375"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The benefit you receive</a:t>
            </a:r>
            <a:endParaRPr lang="en-US" sz="1600" dirty="0"/>
          </a:p>
        </p:txBody>
      </p:sp>
      <p:sp>
        <p:nvSpPr>
          <p:cNvPr id="60" name="Shape 58"/>
          <p:cNvSpPr/>
          <p:nvPr/>
        </p:nvSpPr>
        <p:spPr>
          <a:xfrm>
            <a:off x="6334125" y="3968750"/>
            <a:ext cx="5381625" cy="571500"/>
          </a:xfrm>
          <a:custGeom>
            <a:avLst/>
            <a:gdLst/>
            <a:ahLst/>
            <a:cxnLst/>
            <a:rect l="l" t="t" r="r" b="b"/>
            <a:pathLst>
              <a:path w="5381625" h="571500">
                <a:moveTo>
                  <a:pt x="63499" y="0"/>
                </a:moveTo>
                <a:lnTo>
                  <a:pt x="5318126" y="0"/>
                </a:lnTo>
                <a:cubicBezTo>
                  <a:pt x="5353195" y="0"/>
                  <a:pt x="5381625" y="28430"/>
                  <a:pt x="5381625" y="63499"/>
                </a:cubicBezTo>
                <a:lnTo>
                  <a:pt x="5381625" y="508001"/>
                </a:lnTo>
                <a:cubicBezTo>
                  <a:pt x="5381625" y="543070"/>
                  <a:pt x="5353195" y="571500"/>
                  <a:pt x="5318126" y="571500"/>
                </a:cubicBezTo>
                <a:lnTo>
                  <a:pt x="63499" y="571500"/>
                </a:lnTo>
                <a:cubicBezTo>
                  <a:pt x="28430" y="571500"/>
                  <a:pt x="0" y="543070"/>
                  <a:pt x="0" y="508001"/>
                </a:cubicBezTo>
                <a:lnTo>
                  <a:pt x="0" y="63499"/>
                </a:lnTo>
                <a:cubicBezTo>
                  <a:pt x="0" y="28453"/>
                  <a:pt x="28453" y="0"/>
                  <a:pt x="63499" y="0"/>
                </a:cubicBezTo>
                <a:close/>
              </a:path>
            </a:pathLst>
          </a:custGeom>
          <a:solidFill>
            <a:srgbClr val="C8B8A6">
              <a:alpha val="20000"/>
            </a:srgbClr>
          </a:solidFill>
          <a:ln/>
        </p:spPr>
      </p:sp>
      <p:sp>
        <p:nvSpPr>
          <p:cNvPr id="61" name="Text 59"/>
          <p:cNvSpPr/>
          <p:nvPr/>
        </p:nvSpPr>
        <p:spPr>
          <a:xfrm>
            <a:off x="6429375" y="4064000"/>
            <a:ext cx="5254625" cy="381000"/>
          </a:xfrm>
          <a:prstGeom prst="rect">
            <a:avLst/>
          </a:prstGeom>
          <a:noFill/>
          <a:ln/>
        </p:spPr>
        <p:txBody>
          <a:bodyPr wrap="square" lIns="0" tIns="0" rIns="0" bIns="0" rtlCol="0" anchor="ctr"/>
          <a:lstStyle/>
          <a:p>
            <a:pPr>
              <a:lnSpc>
                <a:spcPct val="130000"/>
              </a:lnSpc>
            </a:pPr>
            <a:r>
              <a:rPr lang="en-US" sz="1000" b="1" dirty="0">
                <a:solidFill>
                  <a:srgbClr val="3D3D3D">
                    <a:alpha val="80000"/>
                  </a:srgbClr>
                </a:solidFill>
                <a:latin typeface="Quattrocento Sans" pitchFamily="34" charset="0"/>
                <a:ea typeface="Quattrocento Sans" pitchFamily="34" charset="-122"/>
                <a:cs typeface="Quattrocento Sans" pitchFamily="34" charset="-120"/>
              </a:rPr>
              <a:t>Example:</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 Cue (study time on schedule) → Routine (focused study block) → Reward (progress, confidence, rest)</a:t>
            </a:r>
            <a:endParaRPr lang="en-US" sz="1600" dirty="0"/>
          </a:p>
        </p:txBody>
      </p:sp>
      <p:sp>
        <p:nvSpPr>
          <p:cNvPr id="62" name="Shape 60"/>
          <p:cNvSpPr/>
          <p:nvPr/>
        </p:nvSpPr>
        <p:spPr>
          <a:xfrm>
            <a:off x="6175375" y="4826000"/>
            <a:ext cx="5699125" cy="2190750"/>
          </a:xfrm>
          <a:custGeom>
            <a:avLst/>
            <a:gdLst/>
            <a:ahLst/>
            <a:cxnLst/>
            <a:rect l="l" t="t" r="r" b="b"/>
            <a:pathLst>
              <a:path w="5699125" h="2190750">
                <a:moveTo>
                  <a:pt x="95254" y="0"/>
                </a:moveTo>
                <a:lnTo>
                  <a:pt x="5603871" y="0"/>
                </a:lnTo>
                <a:cubicBezTo>
                  <a:pt x="5656478" y="0"/>
                  <a:pt x="5699125" y="42647"/>
                  <a:pt x="5699125" y="95254"/>
                </a:cubicBezTo>
                <a:lnTo>
                  <a:pt x="5699125" y="2095496"/>
                </a:lnTo>
                <a:cubicBezTo>
                  <a:pt x="5699125" y="2148103"/>
                  <a:pt x="5656478" y="2190750"/>
                  <a:pt x="5603871" y="2190750"/>
                </a:cubicBezTo>
                <a:lnTo>
                  <a:pt x="95254" y="2190750"/>
                </a:lnTo>
                <a:cubicBezTo>
                  <a:pt x="42647" y="2190750"/>
                  <a:pt x="0" y="2148103"/>
                  <a:pt x="0" y="2095496"/>
                </a:cubicBezTo>
                <a:lnTo>
                  <a:pt x="0" y="95254"/>
                </a:lnTo>
                <a:cubicBezTo>
                  <a:pt x="0" y="42682"/>
                  <a:pt x="42682" y="0"/>
                  <a:pt x="95254" y="0"/>
                </a:cubicBezTo>
                <a:close/>
              </a:path>
            </a:pathLst>
          </a:custGeom>
          <a:solidFill>
            <a:srgbClr val="5A7D7C"/>
          </a:solidFill>
          <a:ln/>
        </p:spPr>
      </p:sp>
      <p:sp>
        <p:nvSpPr>
          <p:cNvPr id="63" name="Shape 61"/>
          <p:cNvSpPr/>
          <p:nvPr/>
        </p:nvSpPr>
        <p:spPr>
          <a:xfrm>
            <a:off x="6353969" y="5016500"/>
            <a:ext cx="158750" cy="158750"/>
          </a:xfrm>
          <a:custGeom>
            <a:avLst/>
            <a:gdLst/>
            <a:ahLst/>
            <a:cxnLst/>
            <a:rect l="l" t="t" r="r" b="b"/>
            <a:pathLst>
              <a:path w="158750" h="158750">
                <a:moveTo>
                  <a:pt x="155835" y="46695"/>
                </a:moveTo>
                <a:lnTo>
                  <a:pt x="126070" y="76460"/>
                </a:lnTo>
                <a:cubicBezTo>
                  <a:pt x="123217" y="79313"/>
                  <a:pt x="118969" y="80150"/>
                  <a:pt x="115249" y="78600"/>
                </a:cubicBezTo>
                <a:cubicBezTo>
                  <a:pt x="111528" y="77050"/>
                  <a:pt x="109141" y="73453"/>
                  <a:pt x="109141" y="69453"/>
                </a:cubicBezTo>
                <a:lnTo>
                  <a:pt x="109141" y="49609"/>
                </a:lnTo>
                <a:lnTo>
                  <a:pt x="9922" y="49609"/>
                </a:lnTo>
                <a:cubicBezTo>
                  <a:pt x="4434" y="49609"/>
                  <a:pt x="0" y="45176"/>
                  <a:pt x="0" y="39688"/>
                </a:cubicBezTo>
                <a:cubicBezTo>
                  <a:pt x="0" y="34199"/>
                  <a:pt x="4434" y="29766"/>
                  <a:pt x="9922" y="29766"/>
                </a:cubicBezTo>
                <a:lnTo>
                  <a:pt x="109141" y="29766"/>
                </a:lnTo>
                <a:lnTo>
                  <a:pt x="109141" y="9922"/>
                </a:lnTo>
                <a:cubicBezTo>
                  <a:pt x="109141" y="5922"/>
                  <a:pt x="111559" y="2294"/>
                  <a:pt x="115280" y="744"/>
                </a:cubicBezTo>
                <a:cubicBezTo>
                  <a:pt x="119000" y="-806"/>
                  <a:pt x="123248" y="62"/>
                  <a:pt x="126101" y="2884"/>
                </a:cubicBezTo>
                <a:lnTo>
                  <a:pt x="155866" y="32649"/>
                </a:lnTo>
                <a:cubicBezTo>
                  <a:pt x="159742" y="36525"/>
                  <a:pt x="159742" y="42819"/>
                  <a:pt x="155866" y="46695"/>
                </a:cubicBezTo>
                <a:close/>
                <a:moveTo>
                  <a:pt x="32649" y="155835"/>
                </a:moveTo>
                <a:lnTo>
                  <a:pt x="2884" y="126070"/>
                </a:lnTo>
                <a:cubicBezTo>
                  <a:pt x="-992" y="122194"/>
                  <a:pt x="-992" y="115900"/>
                  <a:pt x="2884" y="112024"/>
                </a:cubicBezTo>
                <a:lnTo>
                  <a:pt x="32649" y="82259"/>
                </a:lnTo>
                <a:cubicBezTo>
                  <a:pt x="35502" y="79406"/>
                  <a:pt x="39750" y="78569"/>
                  <a:pt x="43470" y="80119"/>
                </a:cubicBezTo>
                <a:cubicBezTo>
                  <a:pt x="47191" y="81669"/>
                  <a:pt x="49609" y="85297"/>
                  <a:pt x="49609" y="89297"/>
                </a:cubicBezTo>
                <a:lnTo>
                  <a:pt x="49609" y="109141"/>
                </a:lnTo>
                <a:lnTo>
                  <a:pt x="148828" y="109141"/>
                </a:lnTo>
                <a:cubicBezTo>
                  <a:pt x="154316" y="109141"/>
                  <a:pt x="158750" y="113574"/>
                  <a:pt x="158750" y="119062"/>
                </a:cubicBezTo>
                <a:cubicBezTo>
                  <a:pt x="158750" y="124551"/>
                  <a:pt x="154316" y="128984"/>
                  <a:pt x="148828" y="128984"/>
                </a:cubicBezTo>
                <a:lnTo>
                  <a:pt x="49609" y="128984"/>
                </a:lnTo>
                <a:lnTo>
                  <a:pt x="49609" y="148828"/>
                </a:lnTo>
                <a:cubicBezTo>
                  <a:pt x="49609" y="152828"/>
                  <a:pt x="47191" y="156456"/>
                  <a:pt x="43470" y="158006"/>
                </a:cubicBezTo>
                <a:cubicBezTo>
                  <a:pt x="39750" y="159556"/>
                  <a:pt x="35502" y="158688"/>
                  <a:pt x="32649" y="155866"/>
                </a:cubicBezTo>
                <a:close/>
              </a:path>
            </a:pathLst>
          </a:custGeom>
          <a:solidFill>
            <a:srgbClr val="D9A57C"/>
          </a:solidFill>
          <a:ln/>
        </p:spPr>
      </p:sp>
      <p:sp>
        <p:nvSpPr>
          <p:cNvPr id="64" name="Text 62"/>
          <p:cNvSpPr/>
          <p:nvPr/>
        </p:nvSpPr>
        <p:spPr>
          <a:xfrm>
            <a:off x="6627813" y="4984750"/>
            <a:ext cx="1897063" cy="222250"/>
          </a:xfrm>
          <a:prstGeom prst="rect">
            <a:avLst/>
          </a:prstGeom>
          <a:noFill/>
          <a:ln/>
        </p:spPr>
        <p:txBody>
          <a:bodyPr wrap="square" lIns="0" tIns="0" rIns="0" bIns="0" rtlCol="0" anchor="ctr"/>
          <a:lstStyle/>
          <a:p>
            <a:pPr>
              <a:lnSpc>
                <a:spcPct val="130000"/>
              </a:lnSpc>
            </a:pPr>
            <a:r>
              <a:rPr lang="en-US" sz="1125" b="1" dirty="0">
                <a:solidFill>
                  <a:srgbClr val="F8F7F4"/>
                </a:solidFill>
                <a:latin typeface="Liter" pitchFamily="34" charset="0"/>
                <a:ea typeface="Liter" pitchFamily="34" charset="-122"/>
                <a:cs typeface="Liter" pitchFamily="34" charset="-120"/>
              </a:rPr>
              <a:t>Replacing Poor Digital Habits</a:t>
            </a:r>
            <a:endParaRPr lang="en-US" sz="1600" dirty="0"/>
          </a:p>
        </p:txBody>
      </p:sp>
      <p:sp>
        <p:nvSpPr>
          <p:cNvPr id="65" name="Text 63"/>
          <p:cNvSpPr/>
          <p:nvPr/>
        </p:nvSpPr>
        <p:spPr>
          <a:xfrm>
            <a:off x="6334125" y="5302250"/>
            <a:ext cx="5445125" cy="190500"/>
          </a:xfrm>
          <a:prstGeom prst="rect">
            <a:avLst/>
          </a:prstGeom>
          <a:noFill/>
          <a:ln/>
        </p:spPr>
        <p:txBody>
          <a:bodyPr wrap="square" lIns="0" tIns="0" rIns="0" bIns="0" rtlCol="0" anchor="ctr"/>
          <a:lstStyle/>
          <a:p>
            <a:pPr>
              <a:lnSpc>
                <a:spcPct val="130000"/>
              </a:lnSpc>
            </a:pPr>
            <a:r>
              <a:rPr lang="en-US" sz="1000" dirty="0">
                <a:solidFill>
                  <a:srgbClr val="F8F7F4"/>
                </a:solidFill>
                <a:latin typeface="Quattrocento Sans" pitchFamily="34" charset="0"/>
                <a:ea typeface="Quattrocento Sans" pitchFamily="34" charset="-122"/>
                <a:cs typeface="Quattrocento Sans" pitchFamily="34" charset="-120"/>
              </a:rPr>
              <a:t>You don't eliminate bad habits by force. You </a:t>
            </a:r>
            <a:pPr>
              <a:lnSpc>
                <a:spcPct val="130000"/>
              </a:lnSpc>
            </a:pPr>
            <a:r>
              <a:rPr lang="en-US" sz="1000" b="1" dirty="0">
                <a:solidFill>
                  <a:srgbClr val="F8F7F4"/>
                </a:solidFill>
                <a:latin typeface="Quattrocento Sans" pitchFamily="34" charset="0"/>
                <a:ea typeface="Quattrocento Sans" pitchFamily="34" charset="-122"/>
                <a:cs typeface="Quattrocento Sans" pitchFamily="34" charset="-120"/>
              </a:rPr>
              <a:t>replace</a:t>
            </a:r>
            <a:pPr>
              <a:lnSpc>
                <a:spcPct val="130000"/>
              </a:lnSpc>
            </a:pPr>
            <a:r>
              <a:rPr lang="en-US" sz="1000" dirty="0">
                <a:solidFill>
                  <a:srgbClr val="F8F7F4"/>
                </a:solidFill>
                <a:latin typeface="Quattrocento Sans" pitchFamily="34" charset="0"/>
                <a:ea typeface="Quattrocento Sans" pitchFamily="34" charset="-122"/>
                <a:cs typeface="Quattrocento Sans" pitchFamily="34" charset="-120"/>
              </a:rPr>
              <a:t> them.</a:t>
            </a:r>
            <a:endParaRPr lang="en-US" sz="1600" dirty="0"/>
          </a:p>
        </p:txBody>
      </p:sp>
      <p:sp>
        <p:nvSpPr>
          <p:cNvPr id="66" name="Shape 64"/>
          <p:cNvSpPr/>
          <p:nvPr/>
        </p:nvSpPr>
        <p:spPr>
          <a:xfrm>
            <a:off x="6334125" y="5588000"/>
            <a:ext cx="5381625" cy="603250"/>
          </a:xfrm>
          <a:custGeom>
            <a:avLst/>
            <a:gdLst/>
            <a:ahLst/>
            <a:cxnLst/>
            <a:rect l="l" t="t" r="r" b="b"/>
            <a:pathLst>
              <a:path w="5381625" h="603250">
                <a:moveTo>
                  <a:pt x="63498" y="0"/>
                </a:moveTo>
                <a:lnTo>
                  <a:pt x="5318127" y="0"/>
                </a:lnTo>
                <a:cubicBezTo>
                  <a:pt x="5353196" y="0"/>
                  <a:pt x="5381625" y="28429"/>
                  <a:pt x="5381625" y="63498"/>
                </a:cubicBezTo>
                <a:lnTo>
                  <a:pt x="5381625" y="539752"/>
                </a:lnTo>
                <a:cubicBezTo>
                  <a:pt x="5381625" y="574821"/>
                  <a:pt x="5353196" y="603250"/>
                  <a:pt x="5318127" y="603250"/>
                </a:cubicBezTo>
                <a:lnTo>
                  <a:pt x="63498" y="603250"/>
                </a:lnTo>
                <a:cubicBezTo>
                  <a:pt x="28429" y="603250"/>
                  <a:pt x="0" y="574821"/>
                  <a:pt x="0" y="539752"/>
                </a:cubicBezTo>
                <a:lnTo>
                  <a:pt x="0" y="63498"/>
                </a:lnTo>
                <a:cubicBezTo>
                  <a:pt x="0" y="28453"/>
                  <a:pt x="28453" y="0"/>
                  <a:pt x="63498" y="0"/>
                </a:cubicBezTo>
                <a:close/>
              </a:path>
            </a:pathLst>
          </a:custGeom>
          <a:solidFill>
            <a:srgbClr val="F8F7F4">
              <a:alpha val="20000"/>
            </a:srgbClr>
          </a:solidFill>
          <a:ln/>
        </p:spPr>
      </p:sp>
      <p:sp>
        <p:nvSpPr>
          <p:cNvPr id="67" name="Text 65"/>
          <p:cNvSpPr/>
          <p:nvPr/>
        </p:nvSpPr>
        <p:spPr>
          <a:xfrm>
            <a:off x="6429375" y="5683250"/>
            <a:ext cx="1643063" cy="190500"/>
          </a:xfrm>
          <a:prstGeom prst="rect">
            <a:avLst/>
          </a:prstGeom>
          <a:noFill/>
          <a:ln/>
        </p:spPr>
        <p:txBody>
          <a:bodyPr wrap="square" lIns="0" tIns="0" rIns="0" bIns="0" rtlCol="0" anchor="ctr"/>
          <a:lstStyle/>
          <a:p>
            <a:pPr>
              <a:lnSpc>
                <a:spcPct val="130000"/>
              </a:lnSpc>
            </a:pPr>
            <a:r>
              <a:rPr lang="en-US" sz="1000" dirty="0">
                <a:solidFill>
                  <a:srgbClr val="F8F7F4">
                    <a:alpha val="70000"/>
                  </a:srgbClr>
                </a:solidFill>
                <a:latin typeface="Quattrocento Sans" pitchFamily="34" charset="0"/>
                <a:ea typeface="Quattrocento Sans" pitchFamily="34" charset="-122"/>
                <a:cs typeface="Quattrocento Sans" pitchFamily="34" charset="-120"/>
              </a:rPr>
              <a:t>Checking phone when bored</a:t>
            </a:r>
            <a:endParaRPr lang="en-US" sz="1600" dirty="0"/>
          </a:p>
        </p:txBody>
      </p:sp>
      <p:sp>
        <p:nvSpPr>
          <p:cNvPr id="68" name="Shape 66"/>
          <p:cNvSpPr/>
          <p:nvPr/>
        </p:nvSpPr>
        <p:spPr>
          <a:xfrm>
            <a:off x="11477625" y="5715000"/>
            <a:ext cx="127000" cy="127000"/>
          </a:xfrm>
          <a:custGeom>
            <a:avLst/>
            <a:gdLst/>
            <a:ahLst/>
            <a:cxnLst/>
            <a:rect l="l" t="t" r="r" b="b"/>
            <a:pathLst>
              <a:path w="127000" h="127000">
                <a:moveTo>
                  <a:pt x="124668" y="69106"/>
                </a:moveTo>
                <a:cubicBezTo>
                  <a:pt x="127769" y="66005"/>
                  <a:pt x="127769" y="60970"/>
                  <a:pt x="124668" y="57869"/>
                </a:cubicBezTo>
                <a:lnTo>
                  <a:pt x="84981" y="18182"/>
                </a:lnTo>
                <a:cubicBezTo>
                  <a:pt x="81880" y="15081"/>
                  <a:pt x="76845" y="15081"/>
                  <a:pt x="73744" y="18182"/>
                </a:cubicBezTo>
                <a:cubicBezTo>
                  <a:pt x="70644" y="21282"/>
                  <a:pt x="70644" y="26318"/>
                  <a:pt x="73744" y="29418"/>
                </a:cubicBezTo>
                <a:lnTo>
                  <a:pt x="99888" y="55563"/>
                </a:lnTo>
                <a:lnTo>
                  <a:pt x="7938" y="55563"/>
                </a:lnTo>
                <a:cubicBezTo>
                  <a:pt x="3547" y="55563"/>
                  <a:pt x="0" y="59110"/>
                  <a:pt x="0" y="63500"/>
                </a:cubicBezTo>
                <a:cubicBezTo>
                  <a:pt x="0" y="67890"/>
                  <a:pt x="3547" y="71438"/>
                  <a:pt x="7938" y="71438"/>
                </a:cubicBezTo>
                <a:lnTo>
                  <a:pt x="99888" y="71438"/>
                </a:lnTo>
                <a:lnTo>
                  <a:pt x="73744" y="97582"/>
                </a:lnTo>
                <a:cubicBezTo>
                  <a:pt x="70644" y="100682"/>
                  <a:pt x="70644" y="105718"/>
                  <a:pt x="73744" y="108818"/>
                </a:cubicBezTo>
                <a:cubicBezTo>
                  <a:pt x="76845" y="111919"/>
                  <a:pt x="81880" y="111919"/>
                  <a:pt x="84981" y="108818"/>
                </a:cubicBezTo>
                <a:lnTo>
                  <a:pt x="124668" y="69131"/>
                </a:lnTo>
                <a:close/>
              </a:path>
            </a:pathLst>
          </a:custGeom>
          <a:solidFill>
            <a:srgbClr val="D9A57C"/>
          </a:solidFill>
          <a:ln/>
        </p:spPr>
      </p:sp>
      <p:sp>
        <p:nvSpPr>
          <p:cNvPr id="69" name="Text 67"/>
          <p:cNvSpPr/>
          <p:nvPr/>
        </p:nvSpPr>
        <p:spPr>
          <a:xfrm>
            <a:off x="6429375" y="5905500"/>
            <a:ext cx="5254625" cy="190500"/>
          </a:xfrm>
          <a:prstGeom prst="rect">
            <a:avLst/>
          </a:prstGeom>
          <a:noFill/>
          <a:ln/>
        </p:spPr>
        <p:txBody>
          <a:bodyPr wrap="square" lIns="0" tIns="0" rIns="0" bIns="0" rtlCol="0" anchor="ctr"/>
          <a:lstStyle/>
          <a:p>
            <a:pPr>
              <a:lnSpc>
                <a:spcPct val="130000"/>
              </a:lnSpc>
            </a:pPr>
            <a:r>
              <a:rPr lang="en-US" sz="1000" b="1" dirty="0">
                <a:solidFill>
                  <a:srgbClr val="F8F7F4"/>
                </a:solidFill>
                <a:latin typeface="Quattrocento Sans" pitchFamily="34" charset="0"/>
                <a:ea typeface="Quattrocento Sans" pitchFamily="34" charset="-122"/>
                <a:cs typeface="Quattrocento Sans" pitchFamily="34" charset="-120"/>
              </a:rPr>
              <a:t>Short breaks after focused study</a:t>
            </a:r>
            <a:endParaRPr lang="en-US" sz="1600" dirty="0"/>
          </a:p>
        </p:txBody>
      </p:sp>
      <p:sp>
        <p:nvSpPr>
          <p:cNvPr id="70" name="Shape 68"/>
          <p:cNvSpPr/>
          <p:nvPr/>
        </p:nvSpPr>
        <p:spPr>
          <a:xfrm>
            <a:off x="6334125" y="6254750"/>
            <a:ext cx="5381625" cy="603250"/>
          </a:xfrm>
          <a:custGeom>
            <a:avLst/>
            <a:gdLst/>
            <a:ahLst/>
            <a:cxnLst/>
            <a:rect l="l" t="t" r="r" b="b"/>
            <a:pathLst>
              <a:path w="5381625" h="603250">
                <a:moveTo>
                  <a:pt x="63498" y="0"/>
                </a:moveTo>
                <a:lnTo>
                  <a:pt x="5318127" y="0"/>
                </a:lnTo>
                <a:cubicBezTo>
                  <a:pt x="5353196" y="0"/>
                  <a:pt x="5381625" y="28429"/>
                  <a:pt x="5381625" y="63498"/>
                </a:cubicBezTo>
                <a:lnTo>
                  <a:pt x="5381625" y="539752"/>
                </a:lnTo>
                <a:cubicBezTo>
                  <a:pt x="5381625" y="574821"/>
                  <a:pt x="5353196" y="603250"/>
                  <a:pt x="5318127" y="603250"/>
                </a:cubicBezTo>
                <a:lnTo>
                  <a:pt x="63498" y="603250"/>
                </a:lnTo>
                <a:cubicBezTo>
                  <a:pt x="28429" y="603250"/>
                  <a:pt x="0" y="574821"/>
                  <a:pt x="0" y="539752"/>
                </a:cubicBezTo>
                <a:lnTo>
                  <a:pt x="0" y="63498"/>
                </a:lnTo>
                <a:cubicBezTo>
                  <a:pt x="0" y="28453"/>
                  <a:pt x="28453" y="0"/>
                  <a:pt x="63498" y="0"/>
                </a:cubicBezTo>
                <a:close/>
              </a:path>
            </a:pathLst>
          </a:custGeom>
          <a:solidFill>
            <a:srgbClr val="F8F7F4">
              <a:alpha val="20000"/>
            </a:srgbClr>
          </a:solidFill>
          <a:ln/>
        </p:spPr>
      </p:sp>
      <p:sp>
        <p:nvSpPr>
          <p:cNvPr id="71" name="Text 69"/>
          <p:cNvSpPr/>
          <p:nvPr/>
        </p:nvSpPr>
        <p:spPr>
          <a:xfrm>
            <a:off x="6429375" y="6350000"/>
            <a:ext cx="1103313" cy="190500"/>
          </a:xfrm>
          <a:prstGeom prst="rect">
            <a:avLst/>
          </a:prstGeom>
          <a:noFill/>
          <a:ln/>
        </p:spPr>
        <p:txBody>
          <a:bodyPr wrap="square" lIns="0" tIns="0" rIns="0" bIns="0" rtlCol="0" anchor="ctr"/>
          <a:lstStyle/>
          <a:p>
            <a:pPr>
              <a:lnSpc>
                <a:spcPct val="130000"/>
              </a:lnSpc>
            </a:pPr>
            <a:r>
              <a:rPr lang="en-US" sz="1000" dirty="0">
                <a:solidFill>
                  <a:srgbClr val="F8F7F4">
                    <a:alpha val="70000"/>
                  </a:srgbClr>
                </a:solidFill>
                <a:latin typeface="Quattrocento Sans" pitchFamily="34" charset="0"/>
                <a:ea typeface="Quattrocento Sans" pitchFamily="34" charset="-122"/>
                <a:cs typeface="Quattrocento Sans" pitchFamily="34" charset="-120"/>
              </a:rPr>
              <a:t>Studying randomly</a:t>
            </a:r>
            <a:endParaRPr lang="en-US" sz="1600" dirty="0"/>
          </a:p>
        </p:txBody>
      </p:sp>
      <p:sp>
        <p:nvSpPr>
          <p:cNvPr id="72" name="Shape 70"/>
          <p:cNvSpPr/>
          <p:nvPr/>
        </p:nvSpPr>
        <p:spPr>
          <a:xfrm>
            <a:off x="11477625" y="6381750"/>
            <a:ext cx="127000" cy="127000"/>
          </a:xfrm>
          <a:custGeom>
            <a:avLst/>
            <a:gdLst/>
            <a:ahLst/>
            <a:cxnLst/>
            <a:rect l="l" t="t" r="r" b="b"/>
            <a:pathLst>
              <a:path w="127000" h="127000">
                <a:moveTo>
                  <a:pt x="124668" y="69106"/>
                </a:moveTo>
                <a:cubicBezTo>
                  <a:pt x="127769" y="66005"/>
                  <a:pt x="127769" y="60970"/>
                  <a:pt x="124668" y="57869"/>
                </a:cubicBezTo>
                <a:lnTo>
                  <a:pt x="84981" y="18182"/>
                </a:lnTo>
                <a:cubicBezTo>
                  <a:pt x="81880" y="15081"/>
                  <a:pt x="76845" y="15081"/>
                  <a:pt x="73744" y="18182"/>
                </a:cubicBezTo>
                <a:cubicBezTo>
                  <a:pt x="70644" y="21282"/>
                  <a:pt x="70644" y="26318"/>
                  <a:pt x="73744" y="29418"/>
                </a:cubicBezTo>
                <a:lnTo>
                  <a:pt x="99888" y="55563"/>
                </a:lnTo>
                <a:lnTo>
                  <a:pt x="7938" y="55563"/>
                </a:lnTo>
                <a:cubicBezTo>
                  <a:pt x="3547" y="55563"/>
                  <a:pt x="0" y="59110"/>
                  <a:pt x="0" y="63500"/>
                </a:cubicBezTo>
                <a:cubicBezTo>
                  <a:pt x="0" y="67890"/>
                  <a:pt x="3547" y="71438"/>
                  <a:pt x="7938" y="71438"/>
                </a:cubicBezTo>
                <a:lnTo>
                  <a:pt x="99888" y="71438"/>
                </a:lnTo>
                <a:lnTo>
                  <a:pt x="73744" y="97582"/>
                </a:lnTo>
                <a:cubicBezTo>
                  <a:pt x="70644" y="100682"/>
                  <a:pt x="70644" y="105718"/>
                  <a:pt x="73744" y="108818"/>
                </a:cubicBezTo>
                <a:cubicBezTo>
                  <a:pt x="76845" y="111919"/>
                  <a:pt x="81880" y="111919"/>
                  <a:pt x="84981" y="108818"/>
                </a:cubicBezTo>
                <a:lnTo>
                  <a:pt x="124668" y="69131"/>
                </a:lnTo>
                <a:close/>
              </a:path>
            </a:pathLst>
          </a:custGeom>
          <a:solidFill>
            <a:srgbClr val="D9A57C"/>
          </a:solidFill>
          <a:ln/>
        </p:spPr>
      </p:sp>
      <p:sp>
        <p:nvSpPr>
          <p:cNvPr id="73" name="Text 71"/>
          <p:cNvSpPr/>
          <p:nvPr/>
        </p:nvSpPr>
        <p:spPr>
          <a:xfrm>
            <a:off x="6429375" y="6572250"/>
            <a:ext cx="5254625" cy="190500"/>
          </a:xfrm>
          <a:prstGeom prst="rect">
            <a:avLst/>
          </a:prstGeom>
          <a:noFill/>
          <a:ln/>
        </p:spPr>
        <p:txBody>
          <a:bodyPr wrap="square" lIns="0" tIns="0" rIns="0" bIns="0" rtlCol="0" anchor="ctr"/>
          <a:lstStyle/>
          <a:p>
            <a:pPr>
              <a:lnSpc>
                <a:spcPct val="130000"/>
              </a:lnSpc>
            </a:pPr>
            <a:r>
              <a:rPr lang="en-US" sz="1000" b="1" dirty="0">
                <a:solidFill>
                  <a:srgbClr val="F8F7F4"/>
                </a:solidFill>
                <a:latin typeface="Quattrocento Sans" pitchFamily="34" charset="0"/>
                <a:ea typeface="Quattrocento Sans" pitchFamily="34" charset="-122"/>
                <a:cs typeface="Quattrocento Sans" pitchFamily="34" charset="-120"/>
              </a:rPr>
              <a:t>Scheduled study blocks</a:t>
            </a:r>
            <a:endParaRPr lang="en-US" sz="1600" dirty="0"/>
          </a:p>
        </p:txBody>
      </p:sp>
    </p:spTree>
  </p:cSld>
  <p:clrMapOvr>
    <a:masterClrMapping/>
  </p:clrMapOvr>
  <p:transition>
    <p:fade/>
    <p:spd val="med"/>
  </p:transition>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26644" y="326644"/>
            <a:ext cx="11604040" cy="195987"/>
          </a:xfrm>
          <a:prstGeom prst="rect">
            <a:avLst/>
          </a:prstGeom>
          <a:noFill/>
          <a:ln/>
        </p:spPr>
        <p:txBody>
          <a:bodyPr wrap="square" lIns="0" tIns="0" rIns="0" bIns="0" rtlCol="0" anchor="ctr"/>
          <a:lstStyle/>
          <a:p>
            <a:pPr>
              <a:lnSpc>
                <a:spcPct val="130000"/>
              </a:lnSpc>
            </a:pPr>
            <a:r>
              <a:rPr lang="en-US" sz="1029" b="1" spc="103" kern="0" dirty="0">
                <a:solidFill>
                  <a:srgbClr val="D9A57C"/>
                </a:solidFill>
                <a:latin typeface="Quattrocento Sans" pitchFamily="34" charset="0"/>
                <a:ea typeface="Quattrocento Sans" pitchFamily="34" charset="-122"/>
                <a:cs typeface="Quattrocento Sans" pitchFamily="34" charset="-120"/>
              </a:rPr>
              <a:t>LESSON 3.2</a:t>
            </a:r>
            <a:endParaRPr lang="en-US" sz="1600" dirty="0"/>
          </a:p>
        </p:txBody>
      </p:sp>
      <p:sp>
        <p:nvSpPr>
          <p:cNvPr id="3" name="Text 1"/>
          <p:cNvSpPr/>
          <p:nvPr/>
        </p:nvSpPr>
        <p:spPr>
          <a:xfrm>
            <a:off x="326644" y="555295"/>
            <a:ext cx="11685701" cy="326644"/>
          </a:xfrm>
          <a:prstGeom prst="rect">
            <a:avLst/>
          </a:prstGeom>
          <a:noFill/>
          <a:ln/>
        </p:spPr>
        <p:txBody>
          <a:bodyPr wrap="square" lIns="0" tIns="0" rIns="0" bIns="0" rtlCol="0" anchor="ctr"/>
          <a:lstStyle/>
          <a:p>
            <a:pPr>
              <a:lnSpc>
                <a:spcPct val="90000"/>
              </a:lnSpc>
            </a:pPr>
            <a:r>
              <a:rPr lang="en-US" sz="2315" b="1" dirty="0">
                <a:solidFill>
                  <a:srgbClr val="5A7D7C"/>
                </a:solidFill>
                <a:latin typeface="Liter" pitchFamily="34" charset="0"/>
                <a:ea typeface="Liter" pitchFamily="34" charset="-122"/>
                <a:cs typeface="Liter" pitchFamily="34" charset="-120"/>
              </a:rPr>
              <a:t>Designing a Focus-Friendly Environment</a:t>
            </a:r>
            <a:endParaRPr lang="en-US" sz="1600" dirty="0"/>
          </a:p>
        </p:txBody>
      </p:sp>
      <p:sp>
        <p:nvSpPr>
          <p:cNvPr id="4" name="Text 2"/>
          <p:cNvSpPr/>
          <p:nvPr/>
        </p:nvSpPr>
        <p:spPr>
          <a:xfrm>
            <a:off x="326644" y="914604"/>
            <a:ext cx="11612206" cy="228651"/>
          </a:xfrm>
          <a:prstGeom prst="rect">
            <a:avLst/>
          </a:prstGeom>
          <a:noFill/>
          <a:ln/>
        </p:spPr>
        <p:txBody>
          <a:bodyPr wrap="square" lIns="0" tIns="0" rIns="0" bIns="0" rtlCol="0" anchor="ctr"/>
          <a:lstStyle/>
          <a:p>
            <a:pPr>
              <a:lnSpc>
                <a:spcPct val="130000"/>
              </a:lnSpc>
            </a:pPr>
            <a:r>
              <a:rPr lang="en-US" sz="1157" dirty="0">
                <a:solidFill>
                  <a:srgbClr val="3D3D3D">
                    <a:alpha val="70000"/>
                  </a:srgbClr>
                </a:solidFill>
                <a:latin typeface="Quattrocento Sans" pitchFamily="34" charset="0"/>
                <a:ea typeface="Quattrocento Sans" pitchFamily="34" charset="-122"/>
                <a:cs typeface="Quattrocento Sans" pitchFamily="34" charset="-120"/>
              </a:rPr>
              <a:t>Why environment matters more than willpower</a:t>
            </a:r>
            <a:endParaRPr lang="en-US" sz="1600" dirty="0"/>
          </a:p>
        </p:txBody>
      </p:sp>
      <p:sp>
        <p:nvSpPr>
          <p:cNvPr id="5" name="Shape 3"/>
          <p:cNvSpPr/>
          <p:nvPr/>
        </p:nvSpPr>
        <p:spPr>
          <a:xfrm>
            <a:off x="326644" y="1290245"/>
            <a:ext cx="5691778" cy="1665886"/>
          </a:xfrm>
          <a:custGeom>
            <a:avLst/>
            <a:gdLst/>
            <a:ahLst/>
            <a:cxnLst/>
            <a:rect l="l" t="t" r="r" b="b"/>
            <a:pathLst>
              <a:path w="5691778" h="1665886">
                <a:moveTo>
                  <a:pt x="32664" y="0"/>
                </a:moveTo>
                <a:lnTo>
                  <a:pt x="5659113" y="0"/>
                </a:lnTo>
                <a:cubicBezTo>
                  <a:pt x="5677153" y="0"/>
                  <a:pt x="5691778" y="14624"/>
                  <a:pt x="5691778" y="32664"/>
                </a:cubicBezTo>
                <a:lnTo>
                  <a:pt x="5691778" y="1567899"/>
                </a:lnTo>
                <a:cubicBezTo>
                  <a:pt x="5691778" y="1622016"/>
                  <a:pt x="5647907" y="1665886"/>
                  <a:pt x="5593790" y="1665886"/>
                </a:cubicBezTo>
                <a:lnTo>
                  <a:pt x="97987" y="1665886"/>
                </a:lnTo>
                <a:cubicBezTo>
                  <a:pt x="43907" y="1665886"/>
                  <a:pt x="0" y="1621979"/>
                  <a:pt x="0" y="1567899"/>
                </a:cubicBezTo>
                <a:lnTo>
                  <a:pt x="0" y="32664"/>
                </a:lnTo>
                <a:cubicBezTo>
                  <a:pt x="0" y="14636"/>
                  <a:pt x="14636" y="0"/>
                  <a:pt x="32664" y="0"/>
                </a:cubicBezTo>
                <a:close/>
              </a:path>
            </a:pathLst>
          </a:custGeom>
          <a:solidFill>
            <a:srgbClr val="FFFFFF"/>
          </a:solidFill>
          <a:ln/>
          <a:effectLst>
            <a:outerShdw sx="100000" sy="100000" kx="0" ky="0" algn="bl" rotWithShape="0" blurRad="48997" dist="32664" dir="5400000">
              <a:srgbClr val="000000">
                <a:alpha val="10196"/>
              </a:srgbClr>
            </a:outerShdw>
          </a:effectLst>
        </p:spPr>
      </p:sp>
      <p:sp>
        <p:nvSpPr>
          <p:cNvPr id="6" name="Shape 4"/>
          <p:cNvSpPr/>
          <p:nvPr/>
        </p:nvSpPr>
        <p:spPr>
          <a:xfrm>
            <a:off x="326644" y="1290245"/>
            <a:ext cx="5691778" cy="32664"/>
          </a:xfrm>
          <a:custGeom>
            <a:avLst/>
            <a:gdLst/>
            <a:ahLst/>
            <a:cxnLst/>
            <a:rect l="l" t="t" r="r" b="b"/>
            <a:pathLst>
              <a:path w="5691778" h="32664">
                <a:moveTo>
                  <a:pt x="32664" y="0"/>
                </a:moveTo>
                <a:lnTo>
                  <a:pt x="5659113" y="0"/>
                </a:lnTo>
                <a:cubicBezTo>
                  <a:pt x="5677153" y="0"/>
                  <a:pt x="5691778" y="14624"/>
                  <a:pt x="5691778" y="32664"/>
                </a:cubicBezTo>
                <a:lnTo>
                  <a:pt x="5691778" y="32664"/>
                </a:lnTo>
                <a:lnTo>
                  <a:pt x="0" y="32664"/>
                </a:lnTo>
                <a:lnTo>
                  <a:pt x="0" y="32664"/>
                </a:lnTo>
                <a:cubicBezTo>
                  <a:pt x="0" y="14636"/>
                  <a:pt x="14636" y="0"/>
                  <a:pt x="32664" y="0"/>
                </a:cubicBezTo>
                <a:close/>
              </a:path>
            </a:pathLst>
          </a:custGeom>
          <a:solidFill>
            <a:srgbClr val="5A7D7C"/>
          </a:solidFill>
          <a:ln/>
        </p:spPr>
      </p:sp>
      <p:sp>
        <p:nvSpPr>
          <p:cNvPr id="7" name="Shape 5"/>
          <p:cNvSpPr/>
          <p:nvPr/>
        </p:nvSpPr>
        <p:spPr>
          <a:xfrm>
            <a:off x="538963" y="1486232"/>
            <a:ext cx="146990" cy="195987"/>
          </a:xfrm>
          <a:custGeom>
            <a:avLst/>
            <a:gdLst/>
            <a:ahLst/>
            <a:cxnLst/>
            <a:rect l="l" t="t" r="r" b="b"/>
            <a:pathLst>
              <a:path w="146990" h="195987">
                <a:moveTo>
                  <a:pt x="112118" y="146990"/>
                </a:moveTo>
                <a:cubicBezTo>
                  <a:pt x="114912" y="138454"/>
                  <a:pt x="120501" y="130722"/>
                  <a:pt x="126817" y="124061"/>
                </a:cubicBezTo>
                <a:cubicBezTo>
                  <a:pt x="139334" y="110893"/>
                  <a:pt x="146990" y="93094"/>
                  <a:pt x="146990" y="73495"/>
                </a:cubicBezTo>
                <a:cubicBezTo>
                  <a:pt x="146990" y="32920"/>
                  <a:pt x="114070" y="0"/>
                  <a:pt x="73495" y="0"/>
                </a:cubicBezTo>
                <a:cubicBezTo>
                  <a:pt x="32920" y="0"/>
                  <a:pt x="0" y="32920"/>
                  <a:pt x="0" y="73495"/>
                </a:cubicBezTo>
                <a:cubicBezTo>
                  <a:pt x="0" y="93094"/>
                  <a:pt x="7656" y="110893"/>
                  <a:pt x="20173" y="124061"/>
                </a:cubicBezTo>
                <a:cubicBezTo>
                  <a:pt x="26489" y="130722"/>
                  <a:pt x="32116" y="138454"/>
                  <a:pt x="34872" y="146990"/>
                </a:cubicBezTo>
                <a:lnTo>
                  <a:pt x="112080" y="146990"/>
                </a:lnTo>
                <a:close/>
                <a:moveTo>
                  <a:pt x="110242" y="165364"/>
                </a:moveTo>
                <a:lnTo>
                  <a:pt x="36747" y="165364"/>
                </a:lnTo>
                <a:lnTo>
                  <a:pt x="36747" y="171488"/>
                </a:lnTo>
                <a:cubicBezTo>
                  <a:pt x="36747" y="188407"/>
                  <a:pt x="50451" y="202111"/>
                  <a:pt x="67370" y="202111"/>
                </a:cubicBezTo>
                <a:lnTo>
                  <a:pt x="79620" y="202111"/>
                </a:lnTo>
                <a:cubicBezTo>
                  <a:pt x="96539" y="202111"/>
                  <a:pt x="110242" y="188407"/>
                  <a:pt x="110242" y="171488"/>
                </a:cubicBezTo>
                <a:lnTo>
                  <a:pt x="110242" y="165364"/>
                </a:lnTo>
                <a:close/>
                <a:moveTo>
                  <a:pt x="70433" y="42872"/>
                </a:moveTo>
                <a:cubicBezTo>
                  <a:pt x="55198" y="42872"/>
                  <a:pt x="42872" y="55198"/>
                  <a:pt x="42872" y="70433"/>
                </a:cubicBezTo>
                <a:cubicBezTo>
                  <a:pt x="42872" y="75524"/>
                  <a:pt x="38776" y="79620"/>
                  <a:pt x="33685" y="79620"/>
                </a:cubicBezTo>
                <a:cubicBezTo>
                  <a:pt x="28594" y="79620"/>
                  <a:pt x="24498" y="75524"/>
                  <a:pt x="24498" y="70433"/>
                </a:cubicBezTo>
                <a:cubicBezTo>
                  <a:pt x="24498" y="45054"/>
                  <a:pt x="45054" y="24498"/>
                  <a:pt x="70433" y="24498"/>
                </a:cubicBezTo>
                <a:cubicBezTo>
                  <a:pt x="75524" y="24498"/>
                  <a:pt x="79620" y="28594"/>
                  <a:pt x="79620" y="33685"/>
                </a:cubicBezTo>
                <a:cubicBezTo>
                  <a:pt x="79620" y="38776"/>
                  <a:pt x="75524" y="42872"/>
                  <a:pt x="70433" y="42872"/>
                </a:cubicBezTo>
                <a:close/>
              </a:path>
            </a:pathLst>
          </a:custGeom>
          <a:solidFill>
            <a:srgbClr val="5A7D7C"/>
          </a:solidFill>
          <a:ln/>
        </p:spPr>
      </p:sp>
      <p:sp>
        <p:nvSpPr>
          <p:cNvPr id="8" name="Text 6"/>
          <p:cNvSpPr/>
          <p:nvPr/>
        </p:nvSpPr>
        <p:spPr>
          <a:xfrm>
            <a:off x="832943" y="1469900"/>
            <a:ext cx="1322910" cy="228651"/>
          </a:xfrm>
          <a:prstGeom prst="rect">
            <a:avLst/>
          </a:prstGeom>
          <a:noFill/>
          <a:ln/>
        </p:spPr>
        <p:txBody>
          <a:bodyPr wrap="square" lIns="0" tIns="0" rIns="0" bIns="0" rtlCol="0" anchor="ctr"/>
          <a:lstStyle/>
          <a:p>
            <a:pPr>
              <a:lnSpc>
                <a:spcPct val="120000"/>
              </a:lnSpc>
            </a:pPr>
            <a:r>
              <a:rPr lang="en-US" sz="1286" b="1" dirty="0">
                <a:solidFill>
                  <a:srgbClr val="5A7D7C"/>
                </a:solidFill>
                <a:latin typeface="Liter" pitchFamily="34" charset="0"/>
                <a:ea typeface="Liter" pitchFamily="34" charset="-122"/>
                <a:cs typeface="Liter" pitchFamily="34" charset="-120"/>
              </a:rPr>
              <a:t>The Key Principle</a:t>
            </a:r>
            <a:endParaRPr lang="en-US" sz="1600" dirty="0"/>
          </a:p>
        </p:txBody>
      </p:sp>
      <p:sp>
        <p:nvSpPr>
          <p:cNvPr id="9" name="Text 7"/>
          <p:cNvSpPr/>
          <p:nvPr/>
        </p:nvSpPr>
        <p:spPr>
          <a:xfrm>
            <a:off x="489967" y="1796544"/>
            <a:ext cx="5430462" cy="424638"/>
          </a:xfrm>
          <a:prstGeom prst="rect">
            <a:avLst/>
          </a:prstGeom>
          <a:noFill/>
          <a:ln/>
        </p:spPr>
        <p:txBody>
          <a:bodyPr wrap="square" lIns="0" tIns="0" rIns="0" bIns="0" rtlCol="0" anchor="ctr"/>
          <a:lstStyle/>
          <a:p>
            <a:pPr>
              <a:lnSpc>
                <a:spcPct val="14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Many students try to improve focus by forcing themselves to concentrate harder. However, focus improves more easily when the </a:t>
            </a:r>
            <a:pPr>
              <a:lnSpc>
                <a:spcPct val="140000"/>
              </a:lnSpc>
            </a:pPr>
            <a:r>
              <a:rPr lang="en-US" sz="1029" b="1" dirty="0">
                <a:solidFill>
                  <a:srgbClr val="5A7D7C"/>
                </a:solidFill>
                <a:latin typeface="Quattrocento Sans" pitchFamily="34" charset="0"/>
                <a:ea typeface="Quattrocento Sans" pitchFamily="34" charset="-122"/>
                <a:cs typeface="Quattrocento Sans" pitchFamily="34" charset="-120"/>
              </a:rPr>
              <a:t>environment is designed to support it</a:t>
            </a:r>
            <a:pPr>
              <a:lnSpc>
                <a:spcPct val="14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a:t>
            </a:r>
            <a:endParaRPr lang="en-US" sz="1600" dirty="0"/>
          </a:p>
        </p:txBody>
      </p:sp>
      <p:sp>
        <p:nvSpPr>
          <p:cNvPr id="10" name="Shape 8"/>
          <p:cNvSpPr/>
          <p:nvPr/>
        </p:nvSpPr>
        <p:spPr>
          <a:xfrm>
            <a:off x="489967" y="2319175"/>
            <a:ext cx="5365133" cy="473634"/>
          </a:xfrm>
          <a:custGeom>
            <a:avLst/>
            <a:gdLst/>
            <a:ahLst/>
            <a:cxnLst/>
            <a:rect l="l" t="t" r="r" b="b"/>
            <a:pathLst>
              <a:path w="5365133" h="473634">
                <a:moveTo>
                  <a:pt x="65328" y="0"/>
                </a:moveTo>
                <a:lnTo>
                  <a:pt x="5299805" y="0"/>
                </a:lnTo>
                <a:cubicBezTo>
                  <a:pt x="5335885" y="0"/>
                  <a:pt x="5365133" y="29249"/>
                  <a:pt x="5365133" y="65328"/>
                </a:cubicBezTo>
                <a:lnTo>
                  <a:pt x="5365133" y="408306"/>
                </a:lnTo>
                <a:cubicBezTo>
                  <a:pt x="5365133" y="444386"/>
                  <a:pt x="5335885" y="473634"/>
                  <a:pt x="5299805" y="473634"/>
                </a:cubicBezTo>
                <a:lnTo>
                  <a:pt x="65328" y="473634"/>
                </a:lnTo>
                <a:cubicBezTo>
                  <a:pt x="29273" y="473634"/>
                  <a:pt x="0" y="444362"/>
                  <a:pt x="0" y="408306"/>
                </a:cubicBezTo>
                <a:lnTo>
                  <a:pt x="0" y="65328"/>
                </a:lnTo>
                <a:cubicBezTo>
                  <a:pt x="0" y="29273"/>
                  <a:pt x="29273" y="0"/>
                  <a:pt x="65328" y="0"/>
                </a:cubicBezTo>
                <a:close/>
              </a:path>
            </a:pathLst>
          </a:custGeom>
          <a:solidFill>
            <a:srgbClr val="5A7D7C"/>
          </a:solidFill>
          <a:ln/>
        </p:spPr>
      </p:sp>
      <p:sp>
        <p:nvSpPr>
          <p:cNvPr id="11" name="Shape 9"/>
          <p:cNvSpPr/>
          <p:nvPr/>
        </p:nvSpPr>
        <p:spPr>
          <a:xfrm>
            <a:off x="645123" y="2482497"/>
            <a:ext cx="114326" cy="130658"/>
          </a:xfrm>
          <a:custGeom>
            <a:avLst/>
            <a:gdLst/>
            <a:ahLst/>
            <a:cxnLst/>
            <a:rect l="l" t="t" r="r" b="b"/>
            <a:pathLst>
              <a:path w="114326" h="130658">
                <a:moveTo>
                  <a:pt x="0" y="55121"/>
                </a:moveTo>
                <a:cubicBezTo>
                  <a:pt x="0" y="38202"/>
                  <a:pt x="13704" y="24498"/>
                  <a:pt x="30623" y="24498"/>
                </a:cubicBezTo>
                <a:lnTo>
                  <a:pt x="32664" y="24498"/>
                </a:lnTo>
                <a:cubicBezTo>
                  <a:pt x="37181" y="24498"/>
                  <a:pt x="40831" y="28148"/>
                  <a:pt x="40831" y="32664"/>
                </a:cubicBezTo>
                <a:cubicBezTo>
                  <a:pt x="40831" y="37181"/>
                  <a:pt x="37181" y="40831"/>
                  <a:pt x="32664" y="40831"/>
                </a:cubicBezTo>
                <a:lnTo>
                  <a:pt x="30623" y="40831"/>
                </a:lnTo>
                <a:cubicBezTo>
                  <a:pt x="22738" y="40831"/>
                  <a:pt x="16332" y="47236"/>
                  <a:pt x="16332" y="55121"/>
                </a:cubicBezTo>
                <a:lnTo>
                  <a:pt x="16332" y="57163"/>
                </a:lnTo>
                <a:lnTo>
                  <a:pt x="32664" y="57163"/>
                </a:lnTo>
                <a:cubicBezTo>
                  <a:pt x="41673" y="57163"/>
                  <a:pt x="48997" y="64487"/>
                  <a:pt x="48997" y="73495"/>
                </a:cubicBezTo>
                <a:lnTo>
                  <a:pt x="48997" y="89827"/>
                </a:lnTo>
                <a:cubicBezTo>
                  <a:pt x="48997" y="98835"/>
                  <a:pt x="41673" y="106159"/>
                  <a:pt x="32664" y="106159"/>
                </a:cubicBezTo>
                <a:lnTo>
                  <a:pt x="16332" y="106159"/>
                </a:lnTo>
                <a:cubicBezTo>
                  <a:pt x="7324" y="106159"/>
                  <a:pt x="0" y="98835"/>
                  <a:pt x="0" y="89827"/>
                </a:cubicBezTo>
                <a:lnTo>
                  <a:pt x="0" y="55121"/>
                </a:lnTo>
                <a:close/>
                <a:moveTo>
                  <a:pt x="65329" y="55121"/>
                </a:moveTo>
                <a:cubicBezTo>
                  <a:pt x="65329" y="38202"/>
                  <a:pt x="79033" y="24498"/>
                  <a:pt x="95952" y="24498"/>
                </a:cubicBezTo>
                <a:lnTo>
                  <a:pt x="97993" y="24498"/>
                </a:lnTo>
                <a:cubicBezTo>
                  <a:pt x="102510" y="24498"/>
                  <a:pt x="106159" y="28148"/>
                  <a:pt x="106159" y="32664"/>
                </a:cubicBezTo>
                <a:cubicBezTo>
                  <a:pt x="106159" y="37181"/>
                  <a:pt x="102510" y="40831"/>
                  <a:pt x="97993" y="40831"/>
                </a:cubicBezTo>
                <a:lnTo>
                  <a:pt x="95952" y="40831"/>
                </a:lnTo>
                <a:cubicBezTo>
                  <a:pt x="88066" y="40831"/>
                  <a:pt x="81661" y="47236"/>
                  <a:pt x="81661" y="55121"/>
                </a:cubicBezTo>
                <a:lnTo>
                  <a:pt x="81661" y="57163"/>
                </a:lnTo>
                <a:lnTo>
                  <a:pt x="97993" y="57163"/>
                </a:lnTo>
                <a:cubicBezTo>
                  <a:pt x="107002" y="57163"/>
                  <a:pt x="114326" y="64487"/>
                  <a:pt x="114326" y="73495"/>
                </a:cubicBezTo>
                <a:lnTo>
                  <a:pt x="114326" y="89827"/>
                </a:lnTo>
                <a:cubicBezTo>
                  <a:pt x="114326" y="98835"/>
                  <a:pt x="107002" y="106159"/>
                  <a:pt x="97993" y="106159"/>
                </a:cubicBezTo>
                <a:lnTo>
                  <a:pt x="81661" y="106159"/>
                </a:lnTo>
                <a:cubicBezTo>
                  <a:pt x="72653" y="106159"/>
                  <a:pt x="65329" y="98835"/>
                  <a:pt x="65329" y="89827"/>
                </a:cubicBezTo>
                <a:lnTo>
                  <a:pt x="65329" y="55121"/>
                </a:lnTo>
                <a:close/>
              </a:path>
            </a:pathLst>
          </a:custGeom>
          <a:solidFill>
            <a:srgbClr val="D9A57C"/>
          </a:solidFill>
          <a:ln/>
        </p:spPr>
      </p:sp>
      <p:sp>
        <p:nvSpPr>
          <p:cNvPr id="12" name="Text 10"/>
          <p:cNvSpPr/>
          <p:nvPr/>
        </p:nvSpPr>
        <p:spPr>
          <a:xfrm>
            <a:off x="825953" y="2449833"/>
            <a:ext cx="4963818" cy="212319"/>
          </a:xfrm>
          <a:prstGeom prst="rect">
            <a:avLst/>
          </a:prstGeom>
          <a:noFill/>
          <a:ln/>
        </p:spPr>
        <p:txBody>
          <a:bodyPr wrap="square" lIns="0" tIns="0" rIns="0" bIns="0" rtlCol="0" anchor="ctr"/>
          <a:lstStyle/>
          <a:p>
            <a:pPr>
              <a:lnSpc>
                <a:spcPct val="140000"/>
              </a:lnSpc>
            </a:pPr>
            <a:r>
              <a:rPr lang="en-US" sz="1029" dirty="0">
                <a:solidFill>
                  <a:srgbClr val="F8F7F4"/>
                </a:solidFill>
                <a:latin typeface="Quattrocento Sans" pitchFamily="34" charset="0"/>
                <a:ea typeface="Quattrocento Sans" pitchFamily="34" charset="-122"/>
                <a:cs typeface="Quattrocento Sans" pitchFamily="34" charset="-120"/>
              </a:rPr>
              <a:t>You do not rise to the level of motivation. You </a:t>
            </a:r>
            <a:pPr>
              <a:lnSpc>
                <a:spcPct val="140000"/>
              </a:lnSpc>
            </a:pPr>
            <a:r>
              <a:rPr lang="en-US" sz="1029" b="1" dirty="0">
                <a:solidFill>
                  <a:srgbClr val="F8F7F4"/>
                </a:solidFill>
                <a:latin typeface="Quattrocento Sans" pitchFamily="34" charset="0"/>
                <a:ea typeface="Quattrocento Sans" pitchFamily="34" charset="-122"/>
                <a:cs typeface="Quattrocento Sans" pitchFamily="34" charset="-120"/>
              </a:rPr>
              <a:t>fall to the level of your environment</a:t>
            </a:r>
            <a:pPr>
              <a:lnSpc>
                <a:spcPct val="140000"/>
              </a:lnSpc>
            </a:pPr>
            <a:r>
              <a:rPr lang="en-US" sz="1029" dirty="0">
                <a:solidFill>
                  <a:srgbClr val="F8F7F4"/>
                </a:solidFill>
                <a:latin typeface="Quattrocento Sans" pitchFamily="34" charset="0"/>
                <a:ea typeface="Quattrocento Sans" pitchFamily="34" charset="-122"/>
                <a:cs typeface="Quattrocento Sans" pitchFamily="34" charset="-120"/>
              </a:rPr>
              <a:t>.</a:t>
            </a:r>
            <a:endParaRPr lang="en-US" sz="1600" dirty="0"/>
          </a:p>
        </p:txBody>
      </p:sp>
      <p:sp>
        <p:nvSpPr>
          <p:cNvPr id="13" name="Shape 11"/>
          <p:cNvSpPr/>
          <p:nvPr/>
        </p:nvSpPr>
        <p:spPr>
          <a:xfrm>
            <a:off x="326644" y="3103121"/>
            <a:ext cx="5691778" cy="2956131"/>
          </a:xfrm>
          <a:custGeom>
            <a:avLst/>
            <a:gdLst/>
            <a:ahLst/>
            <a:cxnLst/>
            <a:rect l="l" t="t" r="r" b="b"/>
            <a:pathLst>
              <a:path w="5691778" h="2956131">
                <a:moveTo>
                  <a:pt x="32664" y="0"/>
                </a:moveTo>
                <a:lnTo>
                  <a:pt x="5659113" y="0"/>
                </a:lnTo>
                <a:cubicBezTo>
                  <a:pt x="5677153" y="0"/>
                  <a:pt x="5691778" y="14624"/>
                  <a:pt x="5691778" y="32664"/>
                </a:cubicBezTo>
                <a:lnTo>
                  <a:pt x="5691778" y="2858136"/>
                </a:lnTo>
                <a:cubicBezTo>
                  <a:pt x="5691778" y="2912257"/>
                  <a:pt x="5647903" y="2956131"/>
                  <a:pt x="5593782" y="2956131"/>
                </a:cubicBezTo>
                <a:lnTo>
                  <a:pt x="97996" y="2956131"/>
                </a:lnTo>
                <a:cubicBezTo>
                  <a:pt x="43874" y="2956131"/>
                  <a:pt x="0" y="2912257"/>
                  <a:pt x="0" y="2858136"/>
                </a:cubicBezTo>
                <a:lnTo>
                  <a:pt x="0" y="32664"/>
                </a:lnTo>
                <a:cubicBezTo>
                  <a:pt x="0" y="14636"/>
                  <a:pt x="14636" y="0"/>
                  <a:pt x="32664" y="0"/>
                </a:cubicBezTo>
                <a:close/>
              </a:path>
            </a:pathLst>
          </a:custGeom>
          <a:solidFill>
            <a:srgbClr val="FFFFFF"/>
          </a:solidFill>
          <a:ln/>
          <a:effectLst>
            <a:outerShdw sx="100000" sy="100000" kx="0" ky="0" algn="bl" rotWithShape="0" blurRad="48997" dist="32664" dir="5400000">
              <a:srgbClr val="000000">
                <a:alpha val="10196"/>
              </a:srgbClr>
            </a:outerShdw>
          </a:effectLst>
        </p:spPr>
      </p:sp>
      <p:sp>
        <p:nvSpPr>
          <p:cNvPr id="14" name="Shape 12"/>
          <p:cNvSpPr/>
          <p:nvPr/>
        </p:nvSpPr>
        <p:spPr>
          <a:xfrm>
            <a:off x="326644" y="3103121"/>
            <a:ext cx="5691778" cy="32664"/>
          </a:xfrm>
          <a:custGeom>
            <a:avLst/>
            <a:gdLst/>
            <a:ahLst/>
            <a:cxnLst/>
            <a:rect l="l" t="t" r="r" b="b"/>
            <a:pathLst>
              <a:path w="5691778" h="32664">
                <a:moveTo>
                  <a:pt x="32664" y="0"/>
                </a:moveTo>
                <a:lnTo>
                  <a:pt x="5659113" y="0"/>
                </a:lnTo>
                <a:cubicBezTo>
                  <a:pt x="5677153" y="0"/>
                  <a:pt x="5691778" y="14624"/>
                  <a:pt x="5691778" y="32664"/>
                </a:cubicBezTo>
                <a:lnTo>
                  <a:pt x="5691778" y="32664"/>
                </a:lnTo>
                <a:lnTo>
                  <a:pt x="0" y="32664"/>
                </a:lnTo>
                <a:lnTo>
                  <a:pt x="0" y="32664"/>
                </a:lnTo>
                <a:cubicBezTo>
                  <a:pt x="0" y="14636"/>
                  <a:pt x="14636" y="0"/>
                  <a:pt x="32664" y="0"/>
                </a:cubicBezTo>
                <a:close/>
              </a:path>
            </a:pathLst>
          </a:custGeom>
          <a:solidFill>
            <a:srgbClr val="C8B8A6"/>
          </a:solidFill>
          <a:ln/>
        </p:spPr>
      </p:sp>
      <p:sp>
        <p:nvSpPr>
          <p:cNvPr id="15" name="Shape 13"/>
          <p:cNvSpPr/>
          <p:nvPr/>
        </p:nvSpPr>
        <p:spPr>
          <a:xfrm>
            <a:off x="514465" y="3299108"/>
            <a:ext cx="195987" cy="195987"/>
          </a:xfrm>
          <a:custGeom>
            <a:avLst/>
            <a:gdLst/>
            <a:ahLst/>
            <a:cxnLst/>
            <a:rect l="l" t="t" r="r" b="b"/>
            <a:pathLst>
              <a:path w="195987" h="195987">
                <a:moveTo>
                  <a:pt x="106338" y="3292"/>
                </a:moveTo>
                <a:cubicBezTo>
                  <a:pt x="101630" y="-1072"/>
                  <a:pt x="94357" y="-1072"/>
                  <a:pt x="89687" y="3292"/>
                </a:cubicBezTo>
                <a:lnTo>
                  <a:pt x="3943" y="82912"/>
                </a:lnTo>
                <a:cubicBezTo>
                  <a:pt x="268" y="86357"/>
                  <a:pt x="-957" y="91677"/>
                  <a:pt x="880" y="96347"/>
                </a:cubicBezTo>
                <a:cubicBezTo>
                  <a:pt x="2718" y="101017"/>
                  <a:pt x="7196" y="104118"/>
                  <a:pt x="12249" y="104118"/>
                </a:cubicBezTo>
                <a:lnTo>
                  <a:pt x="18374" y="104118"/>
                </a:lnTo>
                <a:lnTo>
                  <a:pt x="18374" y="171488"/>
                </a:lnTo>
                <a:cubicBezTo>
                  <a:pt x="18374" y="185001"/>
                  <a:pt x="29360" y="195987"/>
                  <a:pt x="42872" y="195987"/>
                </a:cubicBezTo>
                <a:lnTo>
                  <a:pt x="153115" y="195987"/>
                </a:lnTo>
                <a:cubicBezTo>
                  <a:pt x="166627" y="195987"/>
                  <a:pt x="177613" y="185001"/>
                  <a:pt x="177613" y="171488"/>
                </a:cubicBezTo>
                <a:lnTo>
                  <a:pt x="177613" y="104118"/>
                </a:lnTo>
                <a:lnTo>
                  <a:pt x="183737" y="104118"/>
                </a:lnTo>
                <a:cubicBezTo>
                  <a:pt x="188790" y="104118"/>
                  <a:pt x="193307" y="101017"/>
                  <a:pt x="195144" y="96347"/>
                </a:cubicBezTo>
                <a:cubicBezTo>
                  <a:pt x="196982" y="91677"/>
                  <a:pt x="195757" y="86318"/>
                  <a:pt x="192082" y="82912"/>
                </a:cubicBezTo>
                <a:lnTo>
                  <a:pt x="106338" y="3292"/>
                </a:lnTo>
                <a:close/>
                <a:moveTo>
                  <a:pt x="91869" y="122492"/>
                </a:moveTo>
                <a:lnTo>
                  <a:pt x="104118" y="122492"/>
                </a:lnTo>
                <a:cubicBezTo>
                  <a:pt x="114262" y="122492"/>
                  <a:pt x="122492" y="130722"/>
                  <a:pt x="122492" y="140865"/>
                </a:cubicBezTo>
                <a:lnTo>
                  <a:pt x="122492" y="177613"/>
                </a:lnTo>
                <a:lnTo>
                  <a:pt x="73495" y="177613"/>
                </a:lnTo>
                <a:lnTo>
                  <a:pt x="73495" y="140865"/>
                </a:lnTo>
                <a:cubicBezTo>
                  <a:pt x="73495" y="130722"/>
                  <a:pt x="81725" y="122492"/>
                  <a:pt x="91869" y="122492"/>
                </a:cubicBezTo>
                <a:close/>
              </a:path>
            </a:pathLst>
          </a:custGeom>
          <a:solidFill>
            <a:srgbClr val="C8B8A6"/>
          </a:solidFill>
          <a:ln/>
        </p:spPr>
      </p:sp>
      <p:sp>
        <p:nvSpPr>
          <p:cNvPr id="16" name="Text 14"/>
          <p:cNvSpPr/>
          <p:nvPr/>
        </p:nvSpPr>
        <p:spPr>
          <a:xfrm>
            <a:off x="832943" y="3282776"/>
            <a:ext cx="2164019" cy="228651"/>
          </a:xfrm>
          <a:prstGeom prst="rect">
            <a:avLst/>
          </a:prstGeom>
          <a:noFill/>
          <a:ln/>
        </p:spPr>
        <p:txBody>
          <a:bodyPr wrap="square" lIns="0" tIns="0" rIns="0" bIns="0" rtlCol="0" anchor="ctr"/>
          <a:lstStyle/>
          <a:p>
            <a:pPr>
              <a:lnSpc>
                <a:spcPct val="120000"/>
              </a:lnSpc>
            </a:pPr>
            <a:r>
              <a:rPr lang="en-US" sz="1286" b="1" dirty="0">
                <a:solidFill>
                  <a:srgbClr val="5A7D7C"/>
                </a:solidFill>
                <a:latin typeface="Liter" pitchFamily="34" charset="0"/>
                <a:ea typeface="Liter" pitchFamily="34" charset="-122"/>
                <a:cs typeface="Liter" pitchFamily="34" charset="-120"/>
              </a:rPr>
              <a:t>Physical Environment Design</a:t>
            </a:r>
            <a:endParaRPr lang="en-US" sz="1600" dirty="0"/>
          </a:p>
        </p:txBody>
      </p:sp>
      <p:sp>
        <p:nvSpPr>
          <p:cNvPr id="17" name="Shape 15"/>
          <p:cNvSpPr/>
          <p:nvPr/>
        </p:nvSpPr>
        <p:spPr>
          <a:xfrm>
            <a:off x="489967" y="3609420"/>
            <a:ext cx="5365133" cy="522631"/>
          </a:xfrm>
          <a:custGeom>
            <a:avLst/>
            <a:gdLst/>
            <a:ahLst/>
            <a:cxnLst/>
            <a:rect l="l" t="t" r="r" b="b"/>
            <a:pathLst>
              <a:path w="5365133" h="522631">
                <a:moveTo>
                  <a:pt x="65329" y="0"/>
                </a:moveTo>
                <a:lnTo>
                  <a:pt x="5299804" y="0"/>
                </a:lnTo>
                <a:cubicBezTo>
                  <a:pt x="5335885" y="0"/>
                  <a:pt x="5365133" y="29249"/>
                  <a:pt x="5365133" y="65329"/>
                </a:cubicBezTo>
                <a:lnTo>
                  <a:pt x="5365133" y="457302"/>
                </a:lnTo>
                <a:cubicBezTo>
                  <a:pt x="5365133" y="493382"/>
                  <a:pt x="5335885" y="522631"/>
                  <a:pt x="5299804" y="522631"/>
                </a:cubicBezTo>
                <a:lnTo>
                  <a:pt x="65329" y="522631"/>
                </a:lnTo>
                <a:cubicBezTo>
                  <a:pt x="29249" y="522631"/>
                  <a:pt x="0" y="493382"/>
                  <a:pt x="0" y="457302"/>
                </a:cubicBezTo>
                <a:lnTo>
                  <a:pt x="0" y="65329"/>
                </a:lnTo>
                <a:cubicBezTo>
                  <a:pt x="0" y="29273"/>
                  <a:pt x="29273" y="0"/>
                  <a:pt x="65329" y="0"/>
                </a:cubicBezTo>
                <a:close/>
              </a:path>
            </a:pathLst>
          </a:custGeom>
          <a:solidFill>
            <a:srgbClr val="C8B8A6">
              <a:alpha val="10196"/>
            </a:srgbClr>
          </a:solidFill>
          <a:ln/>
        </p:spPr>
      </p:sp>
      <p:sp>
        <p:nvSpPr>
          <p:cNvPr id="18" name="Shape 16"/>
          <p:cNvSpPr/>
          <p:nvPr/>
        </p:nvSpPr>
        <p:spPr>
          <a:xfrm>
            <a:off x="566524" y="3691081"/>
            <a:ext cx="165364" cy="146990"/>
          </a:xfrm>
          <a:custGeom>
            <a:avLst/>
            <a:gdLst/>
            <a:ahLst/>
            <a:cxnLst/>
            <a:rect l="l" t="t" r="r" b="b"/>
            <a:pathLst>
              <a:path w="165364" h="146990">
                <a:moveTo>
                  <a:pt x="13780" y="101056"/>
                </a:moveTo>
                <a:lnTo>
                  <a:pt x="27561" y="101056"/>
                </a:lnTo>
                <a:lnTo>
                  <a:pt x="66059" y="135277"/>
                </a:lnTo>
                <a:cubicBezTo>
                  <a:pt x="67897" y="136913"/>
                  <a:pt x="70251" y="137803"/>
                  <a:pt x="72691" y="137803"/>
                </a:cubicBezTo>
                <a:cubicBezTo>
                  <a:pt x="78203" y="137803"/>
                  <a:pt x="82682" y="133324"/>
                  <a:pt x="82682" y="127812"/>
                </a:cubicBezTo>
                <a:lnTo>
                  <a:pt x="82682" y="19178"/>
                </a:lnTo>
                <a:cubicBezTo>
                  <a:pt x="82682" y="13665"/>
                  <a:pt x="78203" y="9187"/>
                  <a:pt x="72691" y="9187"/>
                </a:cubicBezTo>
                <a:cubicBezTo>
                  <a:pt x="70251" y="9187"/>
                  <a:pt x="67897" y="10077"/>
                  <a:pt x="66059" y="11713"/>
                </a:cubicBezTo>
                <a:lnTo>
                  <a:pt x="27561" y="45934"/>
                </a:lnTo>
                <a:lnTo>
                  <a:pt x="13780" y="45934"/>
                </a:lnTo>
                <a:cubicBezTo>
                  <a:pt x="6172" y="45934"/>
                  <a:pt x="0" y="52107"/>
                  <a:pt x="0" y="59715"/>
                </a:cubicBezTo>
                <a:lnTo>
                  <a:pt x="0" y="87275"/>
                </a:lnTo>
                <a:cubicBezTo>
                  <a:pt x="0" y="94883"/>
                  <a:pt x="6172" y="101056"/>
                  <a:pt x="13780" y="101056"/>
                </a:cubicBezTo>
                <a:close/>
                <a:moveTo>
                  <a:pt x="105362" y="50241"/>
                </a:moveTo>
                <a:cubicBezTo>
                  <a:pt x="102663" y="52939"/>
                  <a:pt x="102663" y="57303"/>
                  <a:pt x="105362" y="59973"/>
                </a:cubicBezTo>
                <a:lnTo>
                  <a:pt x="118855" y="73466"/>
                </a:lnTo>
                <a:lnTo>
                  <a:pt x="105362" y="86959"/>
                </a:lnTo>
                <a:cubicBezTo>
                  <a:pt x="102663" y="89658"/>
                  <a:pt x="102663" y="94022"/>
                  <a:pt x="105362" y="96692"/>
                </a:cubicBezTo>
                <a:cubicBezTo>
                  <a:pt x="108061" y="99362"/>
                  <a:pt x="112424" y="99390"/>
                  <a:pt x="115094" y="96692"/>
                </a:cubicBezTo>
                <a:lnTo>
                  <a:pt x="128588" y="83199"/>
                </a:lnTo>
                <a:lnTo>
                  <a:pt x="142081" y="96692"/>
                </a:lnTo>
                <a:cubicBezTo>
                  <a:pt x="144779" y="99390"/>
                  <a:pt x="149143" y="99390"/>
                  <a:pt x="151813" y="96692"/>
                </a:cubicBezTo>
                <a:cubicBezTo>
                  <a:pt x="154483" y="93993"/>
                  <a:pt x="154512" y="89629"/>
                  <a:pt x="151813" y="86959"/>
                </a:cubicBezTo>
                <a:lnTo>
                  <a:pt x="138320" y="73466"/>
                </a:lnTo>
                <a:lnTo>
                  <a:pt x="151813" y="59973"/>
                </a:lnTo>
                <a:cubicBezTo>
                  <a:pt x="154512" y="57274"/>
                  <a:pt x="154512" y="52911"/>
                  <a:pt x="151813" y="50241"/>
                </a:cubicBezTo>
                <a:cubicBezTo>
                  <a:pt x="149114" y="47571"/>
                  <a:pt x="144751" y="47542"/>
                  <a:pt x="142081" y="50241"/>
                </a:cubicBezTo>
                <a:lnTo>
                  <a:pt x="128588" y="63734"/>
                </a:lnTo>
                <a:lnTo>
                  <a:pt x="115094" y="50241"/>
                </a:lnTo>
                <a:cubicBezTo>
                  <a:pt x="112396" y="47542"/>
                  <a:pt x="108032" y="47542"/>
                  <a:pt x="105362" y="50241"/>
                </a:cubicBezTo>
                <a:close/>
              </a:path>
            </a:pathLst>
          </a:custGeom>
          <a:solidFill>
            <a:srgbClr val="C8B8A6"/>
          </a:solidFill>
          <a:ln/>
        </p:spPr>
      </p:sp>
      <p:sp>
        <p:nvSpPr>
          <p:cNvPr id="19" name="Text 17"/>
          <p:cNvSpPr/>
          <p:nvPr/>
        </p:nvSpPr>
        <p:spPr>
          <a:xfrm>
            <a:off x="837026" y="3674749"/>
            <a:ext cx="2972463" cy="195987"/>
          </a:xfrm>
          <a:prstGeom prst="rect">
            <a:avLst/>
          </a:prstGeom>
          <a:noFill/>
          <a:ln/>
        </p:spPr>
        <p:txBody>
          <a:bodyPr wrap="square" lIns="0" tIns="0" rIns="0" bIns="0" rtlCol="0" anchor="ctr"/>
          <a:lstStyle/>
          <a:p>
            <a:pPr>
              <a:lnSpc>
                <a:spcPct val="130000"/>
              </a:lnSpc>
            </a:pPr>
            <a:r>
              <a:rPr lang="en-US" sz="1029" b="1" dirty="0">
                <a:solidFill>
                  <a:srgbClr val="5A7D7C"/>
                </a:solidFill>
                <a:latin typeface="Quattrocento Sans" pitchFamily="34" charset="0"/>
                <a:ea typeface="Quattrocento Sans" pitchFamily="34" charset="-122"/>
                <a:cs typeface="Quattrocento Sans" pitchFamily="34" charset="-120"/>
              </a:rPr>
              <a:t>Reduce Visual &amp; Noise Distractions</a:t>
            </a:r>
            <a:endParaRPr lang="en-US" sz="1600" dirty="0"/>
          </a:p>
        </p:txBody>
      </p:sp>
      <p:sp>
        <p:nvSpPr>
          <p:cNvPr id="20" name="Text 18"/>
          <p:cNvSpPr/>
          <p:nvPr/>
        </p:nvSpPr>
        <p:spPr>
          <a:xfrm>
            <a:off x="837026" y="3870735"/>
            <a:ext cx="2972463"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Study in quiet, well-lit areas; use earplugs if needed</a:t>
            </a:r>
            <a:endParaRPr lang="en-US" sz="1600" dirty="0"/>
          </a:p>
        </p:txBody>
      </p:sp>
      <p:sp>
        <p:nvSpPr>
          <p:cNvPr id="21" name="Shape 19"/>
          <p:cNvSpPr/>
          <p:nvPr/>
        </p:nvSpPr>
        <p:spPr>
          <a:xfrm>
            <a:off x="489967" y="4197380"/>
            <a:ext cx="5365133" cy="522631"/>
          </a:xfrm>
          <a:custGeom>
            <a:avLst/>
            <a:gdLst/>
            <a:ahLst/>
            <a:cxnLst/>
            <a:rect l="l" t="t" r="r" b="b"/>
            <a:pathLst>
              <a:path w="5365133" h="522631">
                <a:moveTo>
                  <a:pt x="65329" y="0"/>
                </a:moveTo>
                <a:lnTo>
                  <a:pt x="5299804" y="0"/>
                </a:lnTo>
                <a:cubicBezTo>
                  <a:pt x="5335885" y="0"/>
                  <a:pt x="5365133" y="29249"/>
                  <a:pt x="5365133" y="65329"/>
                </a:cubicBezTo>
                <a:lnTo>
                  <a:pt x="5365133" y="457302"/>
                </a:lnTo>
                <a:cubicBezTo>
                  <a:pt x="5365133" y="493382"/>
                  <a:pt x="5335885" y="522631"/>
                  <a:pt x="5299804" y="522631"/>
                </a:cubicBezTo>
                <a:lnTo>
                  <a:pt x="65329" y="522631"/>
                </a:lnTo>
                <a:cubicBezTo>
                  <a:pt x="29249" y="522631"/>
                  <a:pt x="0" y="493382"/>
                  <a:pt x="0" y="457302"/>
                </a:cubicBezTo>
                <a:lnTo>
                  <a:pt x="0" y="65329"/>
                </a:lnTo>
                <a:cubicBezTo>
                  <a:pt x="0" y="29273"/>
                  <a:pt x="29273" y="0"/>
                  <a:pt x="65329" y="0"/>
                </a:cubicBezTo>
                <a:close/>
              </a:path>
            </a:pathLst>
          </a:custGeom>
          <a:solidFill>
            <a:srgbClr val="C8B8A6">
              <a:alpha val="10196"/>
            </a:srgbClr>
          </a:solidFill>
          <a:ln/>
        </p:spPr>
      </p:sp>
      <p:sp>
        <p:nvSpPr>
          <p:cNvPr id="22" name="Shape 20"/>
          <p:cNvSpPr/>
          <p:nvPr/>
        </p:nvSpPr>
        <p:spPr>
          <a:xfrm>
            <a:off x="584898" y="4279041"/>
            <a:ext cx="128616" cy="146990"/>
          </a:xfrm>
          <a:custGeom>
            <a:avLst/>
            <a:gdLst/>
            <a:ahLst/>
            <a:cxnLst/>
            <a:rect l="l" t="t" r="r" b="b"/>
            <a:pathLst>
              <a:path w="128616" h="146990">
                <a:moveTo>
                  <a:pt x="110242" y="27561"/>
                </a:moveTo>
                <a:lnTo>
                  <a:pt x="110242" y="64308"/>
                </a:lnTo>
                <a:lnTo>
                  <a:pt x="73495" y="64308"/>
                </a:lnTo>
                <a:lnTo>
                  <a:pt x="73495" y="27561"/>
                </a:lnTo>
                <a:lnTo>
                  <a:pt x="110242" y="27561"/>
                </a:lnTo>
                <a:close/>
                <a:moveTo>
                  <a:pt x="110242" y="82682"/>
                </a:moveTo>
                <a:lnTo>
                  <a:pt x="110242" y="119429"/>
                </a:lnTo>
                <a:lnTo>
                  <a:pt x="73495" y="119429"/>
                </a:lnTo>
                <a:lnTo>
                  <a:pt x="73495" y="82682"/>
                </a:lnTo>
                <a:lnTo>
                  <a:pt x="110242" y="82682"/>
                </a:lnTo>
                <a:close/>
                <a:moveTo>
                  <a:pt x="55121" y="64308"/>
                </a:moveTo>
                <a:lnTo>
                  <a:pt x="18374" y="64308"/>
                </a:lnTo>
                <a:lnTo>
                  <a:pt x="18374" y="27561"/>
                </a:lnTo>
                <a:lnTo>
                  <a:pt x="55121" y="27561"/>
                </a:lnTo>
                <a:lnTo>
                  <a:pt x="55121" y="64308"/>
                </a:lnTo>
                <a:close/>
                <a:moveTo>
                  <a:pt x="18374" y="82682"/>
                </a:moveTo>
                <a:lnTo>
                  <a:pt x="55121" y="82682"/>
                </a:lnTo>
                <a:lnTo>
                  <a:pt x="55121" y="119429"/>
                </a:lnTo>
                <a:lnTo>
                  <a:pt x="18374" y="119429"/>
                </a:lnTo>
                <a:lnTo>
                  <a:pt x="18374" y="82682"/>
                </a:lnTo>
                <a:close/>
                <a:moveTo>
                  <a:pt x="18374" y="9187"/>
                </a:moveTo>
                <a:cubicBezTo>
                  <a:pt x="8239" y="9187"/>
                  <a:pt x="0" y="17426"/>
                  <a:pt x="0" y="27561"/>
                </a:cubicBezTo>
                <a:lnTo>
                  <a:pt x="0" y="119429"/>
                </a:lnTo>
                <a:cubicBezTo>
                  <a:pt x="0" y="129564"/>
                  <a:pt x="8239" y="137803"/>
                  <a:pt x="18374" y="137803"/>
                </a:cubicBezTo>
                <a:lnTo>
                  <a:pt x="110242" y="137803"/>
                </a:lnTo>
                <a:cubicBezTo>
                  <a:pt x="120377" y="137803"/>
                  <a:pt x="128616" y="129564"/>
                  <a:pt x="128616" y="119429"/>
                </a:cubicBezTo>
                <a:lnTo>
                  <a:pt x="128616" y="27561"/>
                </a:lnTo>
                <a:cubicBezTo>
                  <a:pt x="128616" y="17426"/>
                  <a:pt x="120377" y="9187"/>
                  <a:pt x="110242" y="9187"/>
                </a:cubicBezTo>
                <a:lnTo>
                  <a:pt x="18374" y="9187"/>
                </a:lnTo>
                <a:close/>
              </a:path>
            </a:pathLst>
          </a:custGeom>
          <a:solidFill>
            <a:srgbClr val="C8B8A6"/>
          </a:solidFill>
          <a:ln/>
        </p:spPr>
      </p:sp>
      <p:sp>
        <p:nvSpPr>
          <p:cNvPr id="23" name="Text 21"/>
          <p:cNvSpPr/>
          <p:nvPr/>
        </p:nvSpPr>
        <p:spPr>
          <a:xfrm>
            <a:off x="837026" y="4262709"/>
            <a:ext cx="3250111" cy="195987"/>
          </a:xfrm>
          <a:prstGeom prst="rect">
            <a:avLst/>
          </a:prstGeom>
          <a:noFill/>
          <a:ln/>
        </p:spPr>
        <p:txBody>
          <a:bodyPr wrap="square" lIns="0" tIns="0" rIns="0" bIns="0" rtlCol="0" anchor="ctr"/>
          <a:lstStyle/>
          <a:p>
            <a:pPr>
              <a:lnSpc>
                <a:spcPct val="130000"/>
              </a:lnSpc>
            </a:pPr>
            <a:r>
              <a:rPr lang="en-US" sz="1029" b="1" dirty="0">
                <a:solidFill>
                  <a:srgbClr val="5A7D7C"/>
                </a:solidFill>
                <a:latin typeface="Quattrocento Sans" pitchFamily="34" charset="0"/>
                <a:ea typeface="Quattrocento Sans" pitchFamily="34" charset="-122"/>
                <a:cs typeface="Quattrocento Sans" pitchFamily="34" charset="-120"/>
              </a:rPr>
              <a:t>Create Clear Separation</a:t>
            </a:r>
            <a:endParaRPr lang="en-US" sz="1600" dirty="0"/>
          </a:p>
        </p:txBody>
      </p:sp>
      <p:sp>
        <p:nvSpPr>
          <p:cNvPr id="24" name="Text 22"/>
          <p:cNvSpPr/>
          <p:nvPr/>
        </p:nvSpPr>
        <p:spPr>
          <a:xfrm>
            <a:off x="837026" y="4458695"/>
            <a:ext cx="3250111"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Separate study and leisure spaces; avoid studying in bed</a:t>
            </a:r>
            <a:endParaRPr lang="en-US" sz="1600" dirty="0"/>
          </a:p>
        </p:txBody>
      </p:sp>
      <p:sp>
        <p:nvSpPr>
          <p:cNvPr id="25" name="Shape 23"/>
          <p:cNvSpPr/>
          <p:nvPr/>
        </p:nvSpPr>
        <p:spPr>
          <a:xfrm>
            <a:off x="489967" y="4785340"/>
            <a:ext cx="5365133" cy="522631"/>
          </a:xfrm>
          <a:custGeom>
            <a:avLst/>
            <a:gdLst/>
            <a:ahLst/>
            <a:cxnLst/>
            <a:rect l="l" t="t" r="r" b="b"/>
            <a:pathLst>
              <a:path w="5365133" h="522631">
                <a:moveTo>
                  <a:pt x="65329" y="0"/>
                </a:moveTo>
                <a:lnTo>
                  <a:pt x="5299804" y="0"/>
                </a:lnTo>
                <a:cubicBezTo>
                  <a:pt x="5335885" y="0"/>
                  <a:pt x="5365133" y="29249"/>
                  <a:pt x="5365133" y="65329"/>
                </a:cubicBezTo>
                <a:lnTo>
                  <a:pt x="5365133" y="457302"/>
                </a:lnTo>
                <a:cubicBezTo>
                  <a:pt x="5365133" y="493382"/>
                  <a:pt x="5335885" y="522631"/>
                  <a:pt x="5299804" y="522631"/>
                </a:cubicBezTo>
                <a:lnTo>
                  <a:pt x="65329" y="522631"/>
                </a:lnTo>
                <a:cubicBezTo>
                  <a:pt x="29249" y="522631"/>
                  <a:pt x="0" y="493382"/>
                  <a:pt x="0" y="457302"/>
                </a:cubicBezTo>
                <a:lnTo>
                  <a:pt x="0" y="65329"/>
                </a:lnTo>
                <a:cubicBezTo>
                  <a:pt x="0" y="29273"/>
                  <a:pt x="29273" y="0"/>
                  <a:pt x="65329" y="0"/>
                </a:cubicBezTo>
                <a:close/>
              </a:path>
            </a:pathLst>
          </a:custGeom>
          <a:solidFill>
            <a:srgbClr val="C8B8A6">
              <a:alpha val="10196"/>
            </a:srgbClr>
          </a:solidFill>
          <a:ln/>
        </p:spPr>
      </p:sp>
      <p:sp>
        <p:nvSpPr>
          <p:cNvPr id="26" name="Shape 24"/>
          <p:cNvSpPr/>
          <p:nvPr/>
        </p:nvSpPr>
        <p:spPr>
          <a:xfrm>
            <a:off x="584898" y="4867001"/>
            <a:ext cx="128616" cy="146990"/>
          </a:xfrm>
          <a:custGeom>
            <a:avLst/>
            <a:gdLst/>
            <a:ahLst/>
            <a:cxnLst/>
            <a:rect l="l" t="t" r="r" b="b"/>
            <a:pathLst>
              <a:path w="128616" h="146990">
                <a:moveTo>
                  <a:pt x="110242" y="146990"/>
                </a:moveTo>
                <a:lnTo>
                  <a:pt x="27561" y="146990"/>
                </a:lnTo>
                <a:cubicBezTo>
                  <a:pt x="12345" y="146990"/>
                  <a:pt x="0" y="134645"/>
                  <a:pt x="0" y="119429"/>
                </a:cubicBezTo>
                <a:lnTo>
                  <a:pt x="0" y="27561"/>
                </a:lnTo>
                <a:cubicBezTo>
                  <a:pt x="0" y="12345"/>
                  <a:pt x="12345" y="0"/>
                  <a:pt x="27561" y="0"/>
                </a:cubicBezTo>
                <a:lnTo>
                  <a:pt x="114836" y="0"/>
                </a:lnTo>
                <a:cubicBezTo>
                  <a:pt x="122444" y="0"/>
                  <a:pt x="128616" y="6172"/>
                  <a:pt x="128616" y="13780"/>
                </a:cubicBezTo>
                <a:lnTo>
                  <a:pt x="128616" y="96462"/>
                </a:lnTo>
                <a:cubicBezTo>
                  <a:pt x="128616" y="102462"/>
                  <a:pt x="124769" y="107573"/>
                  <a:pt x="119429" y="109467"/>
                </a:cubicBezTo>
                <a:lnTo>
                  <a:pt x="119429" y="128616"/>
                </a:lnTo>
                <a:cubicBezTo>
                  <a:pt x="124511" y="128616"/>
                  <a:pt x="128616" y="132722"/>
                  <a:pt x="128616" y="137803"/>
                </a:cubicBezTo>
                <a:cubicBezTo>
                  <a:pt x="128616" y="142885"/>
                  <a:pt x="124511" y="146990"/>
                  <a:pt x="119429" y="146990"/>
                </a:cubicBezTo>
                <a:lnTo>
                  <a:pt x="110242" y="146990"/>
                </a:lnTo>
                <a:close/>
                <a:moveTo>
                  <a:pt x="27561" y="110242"/>
                </a:moveTo>
                <a:cubicBezTo>
                  <a:pt x="22479" y="110242"/>
                  <a:pt x="18374" y="114348"/>
                  <a:pt x="18374" y="119429"/>
                </a:cubicBezTo>
                <a:cubicBezTo>
                  <a:pt x="18374" y="124511"/>
                  <a:pt x="22479" y="128616"/>
                  <a:pt x="27561" y="128616"/>
                </a:cubicBezTo>
                <a:lnTo>
                  <a:pt x="101056" y="128616"/>
                </a:lnTo>
                <a:lnTo>
                  <a:pt x="101056" y="110242"/>
                </a:lnTo>
                <a:lnTo>
                  <a:pt x="27561" y="110242"/>
                </a:lnTo>
                <a:close/>
                <a:moveTo>
                  <a:pt x="36747" y="43638"/>
                </a:moveTo>
                <a:cubicBezTo>
                  <a:pt x="36747" y="47456"/>
                  <a:pt x="39819" y="50528"/>
                  <a:pt x="43638" y="50528"/>
                </a:cubicBezTo>
                <a:lnTo>
                  <a:pt x="94165" y="50528"/>
                </a:lnTo>
                <a:cubicBezTo>
                  <a:pt x="97984" y="50528"/>
                  <a:pt x="101056" y="47456"/>
                  <a:pt x="101056" y="43638"/>
                </a:cubicBezTo>
                <a:cubicBezTo>
                  <a:pt x="101056" y="39819"/>
                  <a:pt x="97984" y="36747"/>
                  <a:pt x="94165" y="36747"/>
                </a:cubicBezTo>
                <a:lnTo>
                  <a:pt x="43638" y="36747"/>
                </a:lnTo>
                <a:cubicBezTo>
                  <a:pt x="39819" y="36747"/>
                  <a:pt x="36747" y="39819"/>
                  <a:pt x="36747" y="43638"/>
                </a:cubicBezTo>
                <a:close/>
                <a:moveTo>
                  <a:pt x="43638" y="64308"/>
                </a:moveTo>
                <a:cubicBezTo>
                  <a:pt x="39819" y="64308"/>
                  <a:pt x="36747" y="67380"/>
                  <a:pt x="36747" y="71198"/>
                </a:cubicBezTo>
                <a:cubicBezTo>
                  <a:pt x="36747" y="75017"/>
                  <a:pt x="39819" y="78088"/>
                  <a:pt x="43638" y="78088"/>
                </a:cubicBezTo>
                <a:lnTo>
                  <a:pt x="94165" y="78088"/>
                </a:lnTo>
                <a:cubicBezTo>
                  <a:pt x="97984" y="78088"/>
                  <a:pt x="101056" y="75017"/>
                  <a:pt x="101056" y="71198"/>
                </a:cubicBezTo>
                <a:cubicBezTo>
                  <a:pt x="101056" y="67380"/>
                  <a:pt x="97984" y="64308"/>
                  <a:pt x="94165" y="64308"/>
                </a:cubicBezTo>
                <a:lnTo>
                  <a:pt x="43638" y="64308"/>
                </a:lnTo>
                <a:close/>
              </a:path>
            </a:pathLst>
          </a:custGeom>
          <a:solidFill>
            <a:srgbClr val="C8B8A6"/>
          </a:solidFill>
          <a:ln/>
        </p:spPr>
      </p:sp>
      <p:sp>
        <p:nvSpPr>
          <p:cNvPr id="27" name="Text 25"/>
          <p:cNvSpPr/>
          <p:nvPr/>
        </p:nvSpPr>
        <p:spPr>
          <a:xfrm>
            <a:off x="837026" y="4850668"/>
            <a:ext cx="2539660" cy="195987"/>
          </a:xfrm>
          <a:prstGeom prst="rect">
            <a:avLst/>
          </a:prstGeom>
          <a:noFill/>
          <a:ln/>
        </p:spPr>
        <p:txBody>
          <a:bodyPr wrap="square" lIns="0" tIns="0" rIns="0" bIns="0" rtlCol="0" anchor="ctr"/>
          <a:lstStyle/>
          <a:p>
            <a:pPr>
              <a:lnSpc>
                <a:spcPct val="130000"/>
              </a:lnSpc>
            </a:pPr>
            <a:r>
              <a:rPr lang="en-US" sz="1029" b="1" dirty="0">
                <a:solidFill>
                  <a:srgbClr val="5A7D7C"/>
                </a:solidFill>
                <a:latin typeface="Quattrocento Sans" pitchFamily="34" charset="0"/>
                <a:ea typeface="Quattrocento Sans" pitchFamily="34" charset="-122"/>
                <a:cs typeface="Quattrocento Sans" pitchFamily="34" charset="-120"/>
              </a:rPr>
              <a:t>Make Materials Accessible</a:t>
            </a:r>
            <a:endParaRPr lang="en-US" sz="1600" dirty="0"/>
          </a:p>
        </p:txBody>
      </p:sp>
      <p:sp>
        <p:nvSpPr>
          <p:cNvPr id="28" name="Text 26"/>
          <p:cNvSpPr/>
          <p:nvPr/>
        </p:nvSpPr>
        <p:spPr>
          <a:xfrm>
            <a:off x="837026" y="5046655"/>
            <a:ext cx="2539660"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Keep only necessary materials on your desk</a:t>
            </a:r>
            <a:endParaRPr lang="en-US" sz="1600" dirty="0"/>
          </a:p>
        </p:txBody>
      </p:sp>
      <p:sp>
        <p:nvSpPr>
          <p:cNvPr id="29" name="Shape 27"/>
          <p:cNvSpPr/>
          <p:nvPr/>
        </p:nvSpPr>
        <p:spPr>
          <a:xfrm>
            <a:off x="489967" y="5373299"/>
            <a:ext cx="5365133" cy="522631"/>
          </a:xfrm>
          <a:custGeom>
            <a:avLst/>
            <a:gdLst/>
            <a:ahLst/>
            <a:cxnLst/>
            <a:rect l="l" t="t" r="r" b="b"/>
            <a:pathLst>
              <a:path w="5365133" h="522631">
                <a:moveTo>
                  <a:pt x="65329" y="0"/>
                </a:moveTo>
                <a:lnTo>
                  <a:pt x="5299804" y="0"/>
                </a:lnTo>
                <a:cubicBezTo>
                  <a:pt x="5335885" y="0"/>
                  <a:pt x="5365133" y="29249"/>
                  <a:pt x="5365133" y="65329"/>
                </a:cubicBezTo>
                <a:lnTo>
                  <a:pt x="5365133" y="457302"/>
                </a:lnTo>
                <a:cubicBezTo>
                  <a:pt x="5365133" y="493382"/>
                  <a:pt x="5335885" y="522631"/>
                  <a:pt x="5299804" y="522631"/>
                </a:cubicBezTo>
                <a:lnTo>
                  <a:pt x="65329" y="522631"/>
                </a:lnTo>
                <a:cubicBezTo>
                  <a:pt x="29249" y="522631"/>
                  <a:pt x="0" y="493382"/>
                  <a:pt x="0" y="457302"/>
                </a:cubicBezTo>
                <a:lnTo>
                  <a:pt x="0" y="65329"/>
                </a:lnTo>
                <a:cubicBezTo>
                  <a:pt x="0" y="29273"/>
                  <a:pt x="29273" y="0"/>
                  <a:pt x="65329" y="0"/>
                </a:cubicBezTo>
                <a:close/>
              </a:path>
            </a:pathLst>
          </a:custGeom>
          <a:solidFill>
            <a:srgbClr val="C8B8A6">
              <a:alpha val="10196"/>
            </a:srgbClr>
          </a:solidFill>
          <a:ln/>
        </p:spPr>
      </p:sp>
      <p:sp>
        <p:nvSpPr>
          <p:cNvPr id="30" name="Shape 28"/>
          <p:cNvSpPr/>
          <p:nvPr/>
        </p:nvSpPr>
        <p:spPr>
          <a:xfrm>
            <a:off x="584898" y="5454960"/>
            <a:ext cx="128616" cy="146990"/>
          </a:xfrm>
          <a:custGeom>
            <a:avLst/>
            <a:gdLst/>
            <a:ahLst/>
            <a:cxnLst/>
            <a:rect l="l" t="t" r="r" b="b"/>
            <a:pathLst>
              <a:path w="128616" h="146990">
                <a:moveTo>
                  <a:pt x="43638" y="73495"/>
                </a:moveTo>
                <a:lnTo>
                  <a:pt x="43638" y="21302"/>
                </a:lnTo>
                <a:cubicBezTo>
                  <a:pt x="36604" y="27187"/>
                  <a:pt x="32154" y="36058"/>
                  <a:pt x="32154" y="45934"/>
                </a:cubicBezTo>
                <a:lnTo>
                  <a:pt x="32154" y="73495"/>
                </a:lnTo>
                <a:lnTo>
                  <a:pt x="43638" y="73495"/>
                </a:lnTo>
                <a:close/>
                <a:moveTo>
                  <a:pt x="57418" y="73495"/>
                </a:moveTo>
                <a:lnTo>
                  <a:pt x="71198" y="73495"/>
                </a:lnTo>
                <a:lnTo>
                  <a:pt x="71198" y="14527"/>
                </a:lnTo>
                <a:cubicBezTo>
                  <a:pt x="68988" y="14039"/>
                  <a:pt x="66662" y="13780"/>
                  <a:pt x="64308" y="13780"/>
                </a:cubicBezTo>
                <a:cubicBezTo>
                  <a:pt x="61954" y="13780"/>
                  <a:pt x="59629" y="14039"/>
                  <a:pt x="57418" y="14527"/>
                </a:cubicBezTo>
                <a:lnTo>
                  <a:pt x="57418" y="73495"/>
                </a:lnTo>
                <a:close/>
                <a:moveTo>
                  <a:pt x="84979" y="21302"/>
                </a:moveTo>
                <a:lnTo>
                  <a:pt x="84979" y="73495"/>
                </a:lnTo>
                <a:lnTo>
                  <a:pt x="96462" y="73495"/>
                </a:lnTo>
                <a:lnTo>
                  <a:pt x="96462" y="45934"/>
                </a:lnTo>
                <a:cubicBezTo>
                  <a:pt x="96462" y="36058"/>
                  <a:pt x="92012" y="27216"/>
                  <a:pt x="84979" y="21302"/>
                </a:cubicBezTo>
                <a:close/>
                <a:moveTo>
                  <a:pt x="9187" y="73495"/>
                </a:moveTo>
                <a:lnTo>
                  <a:pt x="18374" y="73495"/>
                </a:lnTo>
                <a:lnTo>
                  <a:pt x="18374" y="45934"/>
                </a:lnTo>
                <a:cubicBezTo>
                  <a:pt x="18374" y="20556"/>
                  <a:pt x="38929" y="0"/>
                  <a:pt x="64308" y="0"/>
                </a:cubicBezTo>
                <a:cubicBezTo>
                  <a:pt x="89687" y="0"/>
                  <a:pt x="110242" y="20556"/>
                  <a:pt x="110242" y="45934"/>
                </a:cubicBezTo>
                <a:lnTo>
                  <a:pt x="110242" y="73495"/>
                </a:lnTo>
                <a:lnTo>
                  <a:pt x="119429" y="73495"/>
                </a:lnTo>
                <a:cubicBezTo>
                  <a:pt x="124511" y="73495"/>
                  <a:pt x="128616" y="77600"/>
                  <a:pt x="128616" y="82682"/>
                </a:cubicBezTo>
                <a:lnTo>
                  <a:pt x="128616" y="101056"/>
                </a:lnTo>
                <a:cubicBezTo>
                  <a:pt x="128616" y="106137"/>
                  <a:pt x="124511" y="110242"/>
                  <a:pt x="119429" y="110242"/>
                </a:cubicBezTo>
                <a:lnTo>
                  <a:pt x="119429" y="137803"/>
                </a:lnTo>
                <a:cubicBezTo>
                  <a:pt x="119429" y="142885"/>
                  <a:pt x="115324" y="146990"/>
                  <a:pt x="110242" y="146990"/>
                </a:cubicBezTo>
                <a:cubicBezTo>
                  <a:pt x="105161" y="146990"/>
                  <a:pt x="101056" y="142885"/>
                  <a:pt x="101056" y="137803"/>
                </a:cubicBezTo>
                <a:lnTo>
                  <a:pt x="101056" y="110242"/>
                </a:lnTo>
                <a:lnTo>
                  <a:pt x="27561" y="110242"/>
                </a:lnTo>
                <a:lnTo>
                  <a:pt x="27561" y="137803"/>
                </a:lnTo>
                <a:cubicBezTo>
                  <a:pt x="27561" y="142885"/>
                  <a:pt x="23455" y="146990"/>
                  <a:pt x="18374" y="146990"/>
                </a:cubicBezTo>
                <a:cubicBezTo>
                  <a:pt x="13292" y="146990"/>
                  <a:pt x="9187" y="142885"/>
                  <a:pt x="9187" y="137803"/>
                </a:cubicBezTo>
                <a:lnTo>
                  <a:pt x="9187" y="110242"/>
                </a:lnTo>
                <a:cubicBezTo>
                  <a:pt x="4105" y="110242"/>
                  <a:pt x="0" y="106137"/>
                  <a:pt x="0" y="101056"/>
                </a:cubicBezTo>
                <a:lnTo>
                  <a:pt x="0" y="82682"/>
                </a:lnTo>
                <a:cubicBezTo>
                  <a:pt x="0" y="77600"/>
                  <a:pt x="4105" y="73495"/>
                  <a:pt x="9187" y="73495"/>
                </a:cubicBezTo>
                <a:close/>
              </a:path>
            </a:pathLst>
          </a:custGeom>
          <a:solidFill>
            <a:srgbClr val="C8B8A6"/>
          </a:solidFill>
          <a:ln/>
        </p:spPr>
      </p:sp>
      <p:sp>
        <p:nvSpPr>
          <p:cNvPr id="31" name="Text 29"/>
          <p:cNvSpPr/>
          <p:nvPr/>
        </p:nvSpPr>
        <p:spPr>
          <a:xfrm>
            <a:off x="837026" y="5438628"/>
            <a:ext cx="1976198" cy="195987"/>
          </a:xfrm>
          <a:prstGeom prst="rect">
            <a:avLst/>
          </a:prstGeom>
          <a:noFill/>
          <a:ln/>
        </p:spPr>
        <p:txBody>
          <a:bodyPr wrap="square" lIns="0" tIns="0" rIns="0" bIns="0" rtlCol="0" anchor="ctr"/>
          <a:lstStyle/>
          <a:p>
            <a:pPr>
              <a:lnSpc>
                <a:spcPct val="130000"/>
              </a:lnSpc>
            </a:pPr>
            <a:r>
              <a:rPr lang="en-US" sz="1029" b="1" dirty="0">
                <a:solidFill>
                  <a:srgbClr val="5A7D7C"/>
                </a:solidFill>
                <a:latin typeface="Quattrocento Sans" pitchFamily="34" charset="0"/>
                <a:ea typeface="Quattrocento Sans" pitchFamily="34" charset="-122"/>
                <a:cs typeface="Quattrocento Sans" pitchFamily="34" charset="-120"/>
              </a:rPr>
              <a:t>Support Alertness</a:t>
            </a:r>
            <a:endParaRPr lang="en-US" sz="1600" dirty="0"/>
          </a:p>
        </p:txBody>
      </p:sp>
      <p:sp>
        <p:nvSpPr>
          <p:cNvPr id="32" name="Text 30"/>
          <p:cNvSpPr/>
          <p:nvPr/>
        </p:nvSpPr>
        <p:spPr>
          <a:xfrm>
            <a:off x="837026" y="5634615"/>
            <a:ext cx="1976198"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Sit upright; maintain good posture</a:t>
            </a:r>
            <a:endParaRPr lang="en-US" sz="1600" dirty="0"/>
          </a:p>
        </p:txBody>
      </p:sp>
      <p:sp>
        <p:nvSpPr>
          <p:cNvPr id="33" name="Shape 31"/>
          <p:cNvSpPr/>
          <p:nvPr/>
        </p:nvSpPr>
        <p:spPr>
          <a:xfrm>
            <a:off x="6179022" y="1290245"/>
            <a:ext cx="5691778" cy="2858138"/>
          </a:xfrm>
          <a:custGeom>
            <a:avLst/>
            <a:gdLst/>
            <a:ahLst/>
            <a:cxnLst/>
            <a:rect l="l" t="t" r="r" b="b"/>
            <a:pathLst>
              <a:path w="5691778" h="2858138">
                <a:moveTo>
                  <a:pt x="32664" y="0"/>
                </a:moveTo>
                <a:lnTo>
                  <a:pt x="5659113" y="0"/>
                </a:lnTo>
                <a:cubicBezTo>
                  <a:pt x="5677153" y="0"/>
                  <a:pt x="5691778" y="14624"/>
                  <a:pt x="5691778" y="32664"/>
                </a:cubicBezTo>
                <a:lnTo>
                  <a:pt x="5691778" y="2760132"/>
                </a:lnTo>
                <a:cubicBezTo>
                  <a:pt x="5691778" y="2814259"/>
                  <a:pt x="5647899" y="2858138"/>
                  <a:pt x="5593772" y="2858138"/>
                </a:cubicBezTo>
                <a:lnTo>
                  <a:pt x="98006" y="2858138"/>
                </a:lnTo>
                <a:cubicBezTo>
                  <a:pt x="43879" y="2858138"/>
                  <a:pt x="0" y="2814259"/>
                  <a:pt x="0" y="2760132"/>
                </a:cubicBezTo>
                <a:lnTo>
                  <a:pt x="0" y="32664"/>
                </a:lnTo>
                <a:cubicBezTo>
                  <a:pt x="0" y="14636"/>
                  <a:pt x="14636" y="0"/>
                  <a:pt x="32664" y="0"/>
                </a:cubicBezTo>
                <a:close/>
              </a:path>
            </a:pathLst>
          </a:custGeom>
          <a:solidFill>
            <a:srgbClr val="FFFFFF"/>
          </a:solidFill>
          <a:ln/>
          <a:effectLst>
            <a:outerShdw sx="100000" sy="100000" kx="0" ky="0" algn="bl" rotWithShape="0" blurRad="48997" dist="32664" dir="5400000">
              <a:srgbClr val="000000">
                <a:alpha val="10196"/>
              </a:srgbClr>
            </a:outerShdw>
          </a:effectLst>
        </p:spPr>
      </p:sp>
      <p:sp>
        <p:nvSpPr>
          <p:cNvPr id="34" name="Shape 32"/>
          <p:cNvSpPr/>
          <p:nvPr/>
        </p:nvSpPr>
        <p:spPr>
          <a:xfrm>
            <a:off x="6179022" y="1290245"/>
            <a:ext cx="5691778" cy="32664"/>
          </a:xfrm>
          <a:custGeom>
            <a:avLst/>
            <a:gdLst/>
            <a:ahLst/>
            <a:cxnLst/>
            <a:rect l="l" t="t" r="r" b="b"/>
            <a:pathLst>
              <a:path w="5691778" h="32664">
                <a:moveTo>
                  <a:pt x="32664" y="0"/>
                </a:moveTo>
                <a:lnTo>
                  <a:pt x="5659113" y="0"/>
                </a:lnTo>
                <a:cubicBezTo>
                  <a:pt x="5677153" y="0"/>
                  <a:pt x="5691778" y="14624"/>
                  <a:pt x="5691778" y="32664"/>
                </a:cubicBezTo>
                <a:lnTo>
                  <a:pt x="5691778" y="32664"/>
                </a:lnTo>
                <a:lnTo>
                  <a:pt x="0" y="32664"/>
                </a:lnTo>
                <a:lnTo>
                  <a:pt x="0" y="32664"/>
                </a:lnTo>
                <a:cubicBezTo>
                  <a:pt x="0" y="14636"/>
                  <a:pt x="14636" y="0"/>
                  <a:pt x="32664" y="0"/>
                </a:cubicBezTo>
                <a:close/>
              </a:path>
            </a:pathLst>
          </a:custGeom>
          <a:solidFill>
            <a:srgbClr val="D9A57C"/>
          </a:solidFill>
          <a:ln/>
        </p:spPr>
      </p:sp>
      <p:sp>
        <p:nvSpPr>
          <p:cNvPr id="35" name="Shape 33"/>
          <p:cNvSpPr/>
          <p:nvPr/>
        </p:nvSpPr>
        <p:spPr>
          <a:xfrm>
            <a:off x="6342344" y="1486232"/>
            <a:ext cx="244983" cy="195987"/>
          </a:xfrm>
          <a:custGeom>
            <a:avLst/>
            <a:gdLst/>
            <a:ahLst/>
            <a:cxnLst/>
            <a:rect l="l" t="t" r="r" b="b"/>
            <a:pathLst>
              <a:path w="244983" h="195987">
                <a:moveTo>
                  <a:pt x="48997" y="12249"/>
                </a:moveTo>
                <a:cubicBezTo>
                  <a:pt x="35484" y="12249"/>
                  <a:pt x="24498" y="23235"/>
                  <a:pt x="24498" y="36747"/>
                </a:cubicBezTo>
                <a:lnTo>
                  <a:pt x="24498" y="128616"/>
                </a:lnTo>
                <a:lnTo>
                  <a:pt x="48997" y="128616"/>
                </a:lnTo>
                <a:lnTo>
                  <a:pt x="48997" y="36747"/>
                </a:lnTo>
                <a:lnTo>
                  <a:pt x="195987" y="36747"/>
                </a:lnTo>
                <a:lnTo>
                  <a:pt x="195987" y="128616"/>
                </a:lnTo>
                <a:lnTo>
                  <a:pt x="220485" y="128616"/>
                </a:lnTo>
                <a:lnTo>
                  <a:pt x="220485" y="36747"/>
                </a:lnTo>
                <a:cubicBezTo>
                  <a:pt x="220485" y="23235"/>
                  <a:pt x="209499" y="12249"/>
                  <a:pt x="195987" y="12249"/>
                </a:cubicBezTo>
                <a:lnTo>
                  <a:pt x="48997" y="12249"/>
                </a:lnTo>
                <a:close/>
                <a:moveTo>
                  <a:pt x="7349" y="146990"/>
                </a:moveTo>
                <a:cubicBezTo>
                  <a:pt x="3292" y="146990"/>
                  <a:pt x="0" y="150282"/>
                  <a:pt x="0" y="154339"/>
                </a:cubicBezTo>
                <a:cubicBezTo>
                  <a:pt x="0" y="170570"/>
                  <a:pt x="13168" y="183737"/>
                  <a:pt x="29398" y="183737"/>
                </a:cubicBezTo>
                <a:lnTo>
                  <a:pt x="215585" y="183737"/>
                </a:lnTo>
                <a:cubicBezTo>
                  <a:pt x="231815" y="183737"/>
                  <a:pt x="244983" y="170570"/>
                  <a:pt x="244983" y="154339"/>
                </a:cubicBezTo>
                <a:cubicBezTo>
                  <a:pt x="244983" y="150282"/>
                  <a:pt x="241691" y="146990"/>
                  <a:pt x="237634" y="146990"/>
                </a:cubicBezTo>
                <a:lnTo>
                  <a:pt x="7349" y="146990"/>
                </a:lnTo>
                <a:close/>
              </a:path>
            </a:pathLst>
          </a:custGeom>
          <a:solidFill>
            <a:srgbClr val="D9A57C"/>
          </a:solidFill>
          <a:ln/>
        </p:spPr>
      </p:sp>
      <p:sp>
        <p:nvSpPr>
          <p:cNvPr id="36" name="Text 34"/>
          <p:cNvSpPr/>
          <p:nvPr/>
        </p:nvSpPr>
        <p:spPr>
          <a:xfrm>
            <a:off x="6685321" y="1469900"/>
            <a:ext cx="2033361" cy="228651"/>
          </a:xfrm>
          <a:prstGeom prst="rect">
            <a:avLst/>
          </a:prstGeom>
          <a:noFill/>
          <a:ln/>
        </p:spPr>
        <p:txBody>
          <a:bodyPr wrap="square" lIns="0" tIns="0" rIns="0" bIns="0" rtlCol="0" anchor="ctr"/>
          <a:lstStyle/>
          <a:p>
            <a:pPr>
              <a:lnSpc>
                <a:spcPct val="120000"/>
              </a:lnSpc>
            </a:pPr>
            <a:r>
              <a:rPr lang="en-US" sz="1286" b="1" dirty="0">
                <a:solidFill>
                  <a:srgbClr val="5A7D7C"/>
                </a:solidFill>
                <a:latin typeface="Liter" pitchFamily="34" charset="0"/>
                <a:ea typeface="Liter" pitchFamily="34" charset="-122"/>
                <a:cs typeface="Liter" pitchFamily="34" charset="-120"/>
              </a:rPr>
              <a:t>Digital Environment Design</a:t>
            </a:r>
            <a:endParaRPr lang="en-US" sz="1600" dirty="0"/>
          </a:p>
        </p:txBody>
      </p:sp>
      <p:sp>
        <p:nvSpPr>
          <p:cNvPr id="37" name="Text 35"/>
          <p:cNvSpPr/>
          <p:nvPr/>
        </p:nvSpPr>
        <p:spPr>
          <a:xfrm>
            <a:off x="6342344" y="1796544"/>
            <a:ext cx="5430462"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Digital clutter affects focus just as much as physical clutter.</a:t>
            </a:r>
            <a:endParaRPr lang="en-US" sz="1600" dirty="0"/>
          </a:p>
        </p:txBody>
      </p:sp>
      <p:sp>
        <p:nvSpPr>
          <p:cNvPr id="38" name="Shape 36"/>
          <p:cNvSpPr/>
          <p:nvPr/>
        </p:nvSpPr>
        <p:spPr>
          <a:xfrm>
            <a:off x="6342344" y="2090524"/>
            <a:ext cx="5365133" cy="326644"/>
          </a:xfrm>
          <a:custGeom>
            <a:avLst/>
            <a:gdLst/>
            <a:ahLst/>
            <a:cxnLst/>
            <a:rect l="l" t="t" r="r" b="b"/>
            <a:pathLst>
              <a:path w="5365133" h="326644">
                <a:moveTo>
                  <a:pt x="65329" y="0"/>
                </a:moveTo>
                <a:lnTo>
                  <a:pt x="5299804" y="0"/>
                </a:lnTo>
                <a:cubicBezTo>
                  <a:pt x="5335885" y="0"/>
                  <a:pt x="5365133" y="29249"/>
                  <a:pt x="5365133" y="65329"/>
                </a:cubicBezTo>
                <a:lnTo>
                  <a:pt x="5365133" y="261315"/>
                </a:lnTo>
                <a:cubicBezTo>
                  <a:pt x="5365133" y="297396"/>
                  <a:pt x="5335885" y="326644"/>
                  <a:pt x="5299804" y="326644"/>
                </a:cubicBezTo>
                <a:lnTo>
                  <a:pt x="65329" y="326644"/>
                </a:lnTo>
                <a:cubicBezTo>
                  <a:pt x="29249" y="326644"/>
                  <a:pt x="0" y="297396"/>
                  <a:pt x="0" y="261315"/>
                </a:cubicBezTo>
                <a:lnTo>
                  <a:pt x="0" y="65329"/>
                </a:lnTo>
                <a:cubicBezTo>
                  <a:pt x="0" y="29273"/>
                  <a:pt x="29273" y="0"/>
                  <a:pt x="65329" y="0"/>
                </a:cubicBezTo>
                <a:close/>
              </a:path>
            </a:pathLst>
          </a:custGeom>
          <a:solidFill>
            <a:srgbClr val="D9A57C">
              <a:alpha val="10196"/>
            </a:srgbClr>
          </a:solidFill>
          <a:ln/>
        </p:spPr>
      </p:sp>
      <p:sp>
        <p:nvSpPr>
          <p:cNvPr id="39" name="Shape 37"/>
          <p:cNvSpPr/>
          <p:nvPr/>
        </p:nvSpPr>
        <p:spPr>
          <a:xfrm>
            <a:off x="6424006" y="2188517"/>
            <a:ext cx="130658" cy="130658"/>
          </a:xfrm>
          <a:custGeom>
            <a:avLst/>
            <a:gdLst/>
            <a:ahLst/>
            <a:cxnLst/>
            <a:rect l="l" t="t" r="r" b="b"/>
            <a:pathLst>
              <a:path w="130658" h="130658">
                <a:moveTo>
                  <a:pt x="16332" y="16332"/>
                </a:moveTo>
                <a:cubicBezTo>
                  <a:pt x="7324" y="16332"/>
                  <a:pt x="0" y="23656"/>
                  <a:pt x="0" y="32664"/>
                </a:cubicBezTo>
                <a:lnTo>
                  <a:pt x="0" y="97993"/>
                </a:lnTo>
                <a:cubicBezTo>
                  <a:pt x="0" y="107002"/>
                  <a:pt x="7324" y="114326"/>
                  <a:pt x="16332" y="114326"/>
                </a:cubicBezTo>
                <a:lnTo>
                  <a:pt x="114326" y="114326"/>
                </a:lnTo>
                <a:cubicBezTo>
                  <a:pt x="123334" y="114326"/>
                  <a:pt x="130658" y="107002"/>
                  <a:pt x="130658" y="97993"/>
                </a:cubicBezTo>
                <a:lnTo>
                  <a:pt x="130658" y="32664"/>
                </a:lnTo>
                <a:cubicBezTo>
                  <a:pt x="130658" y="23656"/>
                  <a:pt x="123334" y="16332"/>
                  <a:pt x="114326" y="16332"/>
                </a:cubicBezTo>
                <a:lnTo>
                  <a:pt x="16332" y="16332"/>
                </a:lnTo>
                <a:close/>
                <a:moveTo>
                  <a:pt x="42617" y="42617"/>
                </a:moveTo>
                <a:cubicBezTo>
                  <a:pt x="45016" y="40218"/>
                  <a:pt x="48895" y="40218"/>
                  <a:pt x="51268" y="42617"/>
                </a:cubicBezTo>
                <a:lnTo>
                  <a:pt x="65303" y="56652"/>
                </a:lnTo>
                <a:lnTo>
                  <a:pt x="79339" y="42617"/>
                </a:lnTo>
                <a:cubicBezTo>
                  <a:pt x="81738" y="40218"/>
                  <a:pt x="85617" y="40218"/>
                  <a:pt x="87990" y="42617"/>
                </a:cubicBezTo>
                <a:cubicBezTo>
                  <a:pt x="90363" y="45016"/>
                  <a:pt x="90389" y="48895"/>
                  <a:pt x="87990" y="51268"/>
                </a:cubicBezTo>
                <a:lnTo>
                  <a:pt x="73954" y="65303"/>
                </a:lnTo>
                <a:lnTo>
                  <a:pt x="87990" y="79339"/>
                </a:lnTo>
                <a:cubicBezTo>
                  <a:pt x="90389" y="81738"/>
                  <a:pt x="90389" y="85617"/>
                  <a:pt x="87990" y="87990"/>
                </a:cubicBezTo>
                <a:cubicBezTo>
                  <a:pt x="85591" y="90363"/>
                  <a:pt x="81712" y="90389"/>
                  <a:pt x="79339" y="87990"/>
                </a:cubicBezTo>
                <a:lnTo>
                  <a:pt x="65303" y="73954"/>
                </a:lnTo>
                <a:lnTo>
                  <a:pt x="51268" y="87990"/>
                </a:lnTo>
                <a:cubicBezTo>
                  <a:pt x="48869" y="90389"/>
                  <a:pt x="44990" y="90389"/>
                  <a:pt x="42617" y="87990"/>
                </a:cubicBezTo>
                <a:cubicBezTo>
                  <a:pt x="40244" y="85591"/>
                  <a:pt x="40218" y="81712"/>
                  <a:pt x="42617" y="79339"/>
                </a:cubicBezTo>
                <a:lnTo>
                  <a:pt x="56652" y="65303"/>
                </a:lnTo>
                <a:lnTo>
                  <a:pt x="42617" y="51268"/>
                </a:lnTo>
                <a:cubicBezTo>
                  <a:pt x="40218" y="48869"/>
                  <a:pt x="40218" y="44990"/>
                  <a:pt x="42617" y="42617"/>
                </a:cubicBezTo>
                <a:close/>
              </a:path>
            </a:pathLst>
          </a:custGeom>
          <a:solidFill>
            <a:srgbClr val="D9A57C"/>
          </a:solidFill>
          <a:ln/>
        </p:spPr>
      </p:sp>
      <p:sp>
        <p:nvSpPr>
          <p:cNvPr id="40" name="Text 38"/>
          <p:cNvSpPr/>
          <p:nvPr/>
        </p:nvSpPr>
        <p:spPr>
          <a:xfrm>
            <a:off x="6668989" y="2155853"/>
            <a:ext cx="1665886"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Close all non-academic tabs</a:t>
            </a:r>
            <a:endParaRPr lang="en-US" sz="1600" dirty="0"/>
          </a:p>
        </p:txBody>
      </p:sp>
      <p:sp>
        <p:nvSpPr>
          <p:cNvPr id="41" name="Shape 39"/>
          <p:cNvSpPr/>
          <p:nvPr/>
        </p:nvSpPr>
        <p:spPr>
          <a:xfrm>
            <a:off x="6342344" y="2482497"/>
            <a:ext cx="5365133" cy="326644"/>
          </a:xfrm>
          <a:custGeom>
            <a:avLst/>
            <a:gdLst/>
            <a:ahLst/>
            <a:cxnLst/>
            <a:rect l="l" t="t" r="r" b="b"/>
            <a:pathLst>
              <a:path w="5365133" h="326644">
                <a:moveTo>
                  <a:pt x="65329" y="0"/>
                </a:moveTo>
                <a:lnTo>
                  <a:pt x="5299804" y="0"/>
                </a:lnTo>
                <a:cubicBezTo>
                  <a:pt x="5335885" y="0"/>
                  <a:pt x="5365133" y="29249"/>
                  <a:pt x="5365133" y="65329"/>
                </a:cubicBezTo>
                <a:lnTo>
                  <a:pt x="5365133" y="261315"/>
                </a:lnTo>
                <a:cubicBezTo>
                  <a:pt x="5365133" y="297396"/>
                  <a:pt x="5335885" y="326644"/>
                  <a:pt x="5299804" y="326644"/>
                </a:cubicBezTo>
                <a:lnTo>
                  <a:pt x="65329" y="326644"/>
                </a:lnTo>
                <a:cubicBezTo>
                  <a:pt x="29249" y="326644"/>
                  <a:pt x="0" y="297396"/>
                  <a:pt x="0" y="261315"/>
                </a:cubicBezTo>
                <a:lnTo>
                  <a:pt x="0" y="65329"/>
                </a:lnTo>
                <a:cubicBezTo>
                  <a:pt x="0" y="29273"/>
                  <a:pt x="29273" y="0"/>
                  <a:pt x="65329" y="0"/>
                </a:cubicBezTo>
                <a:close/>
              </a:path>
            </a:pathLst>
          </a:custGeom>
          <a:solidFill>
            <a:srgbClr val="D9A57C">
              <a:alpha val="10196"/>
            </a:srgbClr>
          </a:solidFill>
          <a:ln/>
        </p:spPr>
      </p:sp>
      <p:sp>
        <p:nvSpPr>
          <p:cNvPr id="42" name="Shape 40"/>
          <p:cNvSpPr/>
          <p:nvPr/>
        </p:nvSpPr>
        <p:spPr>
          <a:xfrm>
            <a:off x="6432172" y="2580490"/>
            <a:ext cx="114326" cy="130658"/>
          </a:xfrm>
          <a:custGeom>
            <a:avLst/>
            <a:gdLst/>
            <a:ahLst/>
            <a:cxnLst/>
            <a:rect l="l" t="t" r="r" b="b"/>
            <a:pathLst>
              <a:path w="114326" h="130658">
                <a:moveTo>
                  <a:pt x="8166" y="8166"/>
                </a:moveTo>
                <a:cubicBezTo>
                  <a:pt x="3649" y="8166"/>
                  <a:pt x="0" y="11815"/>
                  <a:pt x="0" y="16332"/>
                </a:cubicBezTo>
                <a:lnTo>
                  <a:pt x="0" y="40831"/>
                </a:lnTo>
                <a:cubicBezTo>
                  <a:pt x="0" y="45347"/>
                  <a:pt x="3649" y="48997"/>
                  <a:pt x="8166" y="48997"/>
                </a:cubicBezTo>
                <a:cubicBezTo>
                  <a:pt x="12683" y="48997"/>
                  <a:pt x="16332" y="45347"/>
                  <a:pt x="16332" y="40831"/>
                </a:cubicBezTo>
                <a:lnTo>
                  <a:pt x="16332" y="24498"/>
                </a:lnTo>
                <a:lnTo>
                  <a:pt x="32664" y="24498"/>
                </a:lnTo>
                <a:cubicBezTo>
                  <a:pt x="37181" y="24498"/>
                  <a:pt x="40831" y="20849"/>
                  <a:pt x="40831" y="16332"/>
                </a:cubicBezTo>
                <a:cubicBezTo>
                  <a:pt x="40831" y="11815"/>
                  <a:pt x="37181" y="8166"/>
                  <a:pt x="32664" y="8166"/>
                </a:cubicBezTo>
                <a:lnTo>
                  <a:pt x="8166" y="8166"/>
                </a:lnTo>
                <a:close/>
                <a:moveTo>
                  <a:pt x="16332" y="89827"/>
                </a:moveTo>
                <a:cubicBezTo>
                  <a:pt x="16332" y="85310"/>
                  <a:pt x="12683" y="81661"/>
                  <a:pt x="8166" y="81661"/>
                </a:cubicBezTo>
                <a:cubicBezTo>
                  <a:pt x="3649" y="81661"/>
                  <a:pt x="0" y="85310"/>
                  <a:pt x="0" y="89827"/>
                </a:cubicBezTo>
                <a:lnTo>
                  <a:pt x="0" y="114326"/>
                </a:lnTo>
                <a:cubicBezTo>
                  <a:pt x="0" y="118842"/>
                  <a:pt x="3649" y="122492"/>
                  <a:pt x="8166" y="122492"/>
                </a:cubicBezTo>
                <a:lnTo>
                  <a:pt x="32664" y="122492"/>
                </a:lnTo>
                <a:cubicBezTo>
                  <a:pt x="37181" y="122492"/>
                  <a:pt x="40831" y="118842"/>
                  <a:pt x="40831" y="114326"/>
                </a:cubicBezTo>
                <a:cubicBezTo>
                  <a:pt x="40831" y="109809"/>
                  <a:pt x="37181" y="106159"/>
                  <a:pt x="32664" y="106159"/>
                </a:cubicBezTo>
                <a:lnTo>
                  <a:pt x="16332" y="106159"/>
                </a:lnTo>
                <a:lnTo>
                  <a:pt x="16332" y="89827"/>
                </a:lnTo>
                <a:close/>
                <a:moveTo>
                  <a:pt x="81661" y="8166"/>
                </a:moveTo>
                <a:cubicBezTo>
                  <a:pt x="77144" y="8166"/>
                  <a:pt x="73495" y="11815"/>
                  <a:pt x="73495" y="16332"/>
                </a:cubicBezTo>
                <a:cubicBezTo>
                  <a:pt x="73495" y="20849"/>
                  <a:pt x="77144" y="24498"/>
                  <a:pt x="81661" y="24498"/>
                </a:cubicBezTo>
                <a:lnTo>
                  <a:pt x="97993" y="24498"/>
                </a:lnTo>
                <a:lnTo>
                  <a:pt x="97993" y="40831"/>
                </a:lnTo>
                <a:cubicBezTo>
                  <a:pt x="97993" y="45347"/>
                  <a:pt x="101643" y="48997"/>
                  <a:pt x="106159" y="48997"/>
                </a:cubicBezTo>
                <a:cubicBezTo>
                  <a:pt x="110676" y="48997"/>
                  <a:pt x="114326" y="45347"/>
                  <a:pt x="114326" y="40831"/>
                </a:cubicBezTo>
                <a:lnTo>
                  <a:pt x="114326" y="16332"/>
                </a:lnTo>
                <a:cubicBezTo>
                  <a:pt x="114326" y="11815"/>
                  <a:pt x="110676" y="8166"/>
                  <a:pt x="106159" y="8166"/>
                </a:cubicBezTo>
                <a:lnTo>
                  <a:pt x="81661" y="8166"/>
                </a:lnTo>
                <a:close/>
                <a:moveTo>
                  <a:pt x="114326" y="89827"/>
                </a:moveTo>
                <a:cubicBezTo>
                  <a:pt x="114326" y="85310"/>
                  <a:pt x="110676" y="81661"/>
                  <a:pt x="106159" y="81661"/>
                </a:cubicBezTo>
                <a:cubicBezTo>
                  <a:pt x="101643" y="81661"/>
                  <a:pt x="97993" y="85310"/>
                  <a:pt x="97993" y="89827"/>
                </a:cubicBezTo>
                <a:lnTo>
                  <a:pt x="97993" y="106159"/>
                </a:lnTo>
                <a:lnTo>
                  <a:pt x="81661" y="106159"/>
                </a:lnTo>
                <a:cubicBezTo>
                  <a:pt x="77144" y="106159"/>
                  <a:pt x="73495" y="109809"/>
                  <a:pt x="73495" y="114326"/>
                </a:cubicBezTo>
                <a:cubicBezTo>
                  <a:pt x="73495" y="118842"/>
                  <a:pt x="77144" y="122492"/>
                  <a:pt x="81661" y="122492"/>
                </a:cubicBezTo>
                <a:lnTo>
                  <a:pt x="106159" y="122492"/>
                </a:lnTo>
                <a:cubicBezTo>
                  <a:pt x="110676" y="122492"/>
                  <a:pt x="114326" y="118842"/>
                  <a:pt x="114326" y="114326"/>
                </a:cubicBezTo>
                <a:lnTo>
                  <a:pt x="114326" y="89827"/>
                </a:lnTo>
                <a:close/>
              </a:path>
            </a:pathLst>
          </a:custGeom>
          <a:solidFill>
            <a:srgbClr val="D9A57C"/>
          </a:solidFill>
          <a:ln/>
        </p:spPr>
      </p:sp>
      <p:sp>
        <p:nvSpPr>
          <p:cNvPr id="43" name="Text 41"/>
          <p:cNvSpPr/>
          <p:nvPr/>
        </p:nvSpPr>
        <p:spPr>
          <a:xfrm>
            <a:off x="6668989" y="2547826"/>
            <a:ext cx="1943534"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Use full-screen or reading modes</a:t>
            </a:r>
            <a:endParaRPr lang="en-US" sz="1600" dirty="0"/>
          </a:p>
        </p:txBody>
      </p:sp>
      <p:sp>
        <p:nvSpPr>
          <p:cNvPr id="44" name="Shape 42"/>
          <p:cNvSpPr/>
          <p:nvPr/>
        </p:nvSpPr>
        <p:spPr>
          <a:xfrm>
            <a:off x="6342344" y="2874470"/>
            <a:ext cx="5365133" cy="326644"/>
          </a:xfrm>
          <a:custGeom>
            <a:avLst/>
            <a:gdLst/>
            <a:ahLst/>
            <a:cxnLst/>
            <a:rect l="l" t="t" r="r" b="b"/>
            <a:pathLst>
              <a:path w="5365133" h="326644">
                <a:moveTo>
                  <a:pt x="65329" y="0"/>
                </a:moveTo>
                <a:lnTo>
                  <a:pt x="5299804" y="0"/>
                </a:lnTo>
                <a:cubicBezTo>
                  <a:pt x="5335885" y="0"/>
                  <a:pt x="5365133" y="29249"/>
                  <a:pt x="5365133" y="65329"/>
                </a:cubicBezTo>
                <a:lnTo>
                  <a:pt x="5365133" y="261315"/>
                </a:lnTo>
                <a:cubicBezTo>
                  <a:pt x="5365133" y="297396"/>
                  <a:pt x="5335885" y="326644"/>
                  <a:pt x="5299804" y="326644"/>
                </a:cubicBezTo>
                <a:lnTo>
                  <a:pt x="65329" y="326644"/>
                </a:lnTo>
                <a:cubicBezTo>
                  <a:pt x="29249" y="326644"/>
                  <a:pt x="0" y="297396"/>
                  <a:pt x="0" y="261315"/>
                </a:cubicBezTo>
                <a:lnTo>
                  <a:pt x="0" y="65329"/>
                </a:lnTo>
                <a:cubicBezTo>
                  <a:pt x="0" y="29273"/>
                  <a:pt x="29273" y="0"/>
                  <a:pt x="65329" y="0"/>
                </a:cubicBezTo>
                <a:close/>
              </a:path>
            </a:pathLst>
          </a:custGeom>
          <a:solidFill>
            <a:srgbClr val="D9A57C">
              <a:alpha val="10196"/>
            </a:srgbClr>
          </a:solidFill>
          <a:ln/>
        </p:spPr>
      </p:sp>
      <p:sp>
        <p:nvSpPr>
          <p:cNvPr id="45" name="Shape 43"/>
          <p:cNvSpPr/>
          <p:nvPr/>
        </p:nvSpPr>
        <p:spPr>
          <a:xfrm>
            <a:off x="6415839" y="2972463"/>
            <a:ext cx="146990" cy="130658"/>
          </a:xfrm>
          <a:custGeom>
            <a:avLst/>
            <a:gdLst/>
            <a:ahLst/>
            <a:cxnLst/>
            <a:rect l="l" t="t" r="r" b="b"/>
            <a:pathLst>
              <a:path w="146990" h="130658">
                <a:moveTo>
                  <a:pt x="14291" y="57571"/>
                </a:moveTo>
                <a:lnTo>
                  <a:pt x="8268" y="75588"/>
                </a:lnTo>
                <a:lnTo>
                  <a:pt x="8268" y="24498"/>
                </a:lnTo>
                <a:cubicBezTo>
                  <a:pt x="8268" y="15490"/>
                  <a:pt x="15592" y="8166"/>
                  <a:pt x="24600" y="8166"/>
                </a:cubicBezTo>
                <a:lnTo>
                  <a:pt x="59995" y="8166"/>
                </a:lnTo>
                <a:cubicBezTo>
                  <a:pt x="63517" y="8166"/>
                  <a:pt x="66962" y="9314"/>
                  <a:pt x="69795" y="11433"/>
                </a:cubicBezTo>
                <a:lnTo>
                  <a:pt x="79594" y="18782"/>
                </a:lnTo>
                <a:cubicBezTo>
                  <a:pt x="80998" y="19854"/>
                  <a:pt x="82733" y="20415"/>
                  <a:pt x="84494" y="20415"/>
                </a:cubicBezTo>
                <a:lnTo>
                  <a:pt x="114428" y="20415"/>
                </a:lnTo>
                <a:cubicBezTo>
                  <a:pt x="123436" y="20415"/>
                  <a:pt x="130760" y="27739"/>
                  <a:pt x="130760" y="36747"/>
                </a:cubicBezTo>
                <a:lnTo>
                  <a:pt x="130760" y="40831"/>
                </a:lnTo>
                <a:lnTo>
                  <a:pt x="37513" y="40831"/>
                </a:lnTo>
                <a:cubicBezTo>
                  <a:pt x="26974" y="40831"/>
                  <a:pt x="17608" y="47568"/>
                  <a:pt x="14265" y="57571"/>
                </a:cubicBezTo>
                <a:close/>
                <a:moveTo>
                  <a:pt x="121930" y="114326"/>
                </a:moveTo>
                <a:lnTo>
                  <a:pt x="25264" y="114326"/>
                </a:lnTo>
                <a:cubicBezTo>
                  <a:pt x="16894" y="114326"/>
                  <a:pt x="10999" y="106134"/>
                  <a:pt x="13653" y="98197"/>
                </a:cubicBezTo>
                <a:lnTo>
                  <a:pt x="25902" y="61450"/>
                </a:lnTo>
                <a:cubicBezTo>
                  <a:pt x="27561" y="56448"/>
                  <a:pt x="32256" y="53080"/>
                  <a:pt x="37513" y="53080"/>
                </a:cubicBezTo>
                <a:lnTo>
                  <a:pt x="134179" y="53080"/>
                </a:lnTo>
                <a:cubicBezTo>
                  <a:pt x="142550" y="53080"/>
                  <a:pt x="148445" y="61271"/>
                  <a:pt x="145791" y="69208"/>
                </a:cubicBezTo>
                <a:lnTo>
                  <a:pt x="133541" y="105955"/>
                </a:lnTo>
                <a:cubicBezTo>
                  <a:pt x="131883" y="110957"/>
                  <a:pt x="127187" y="114326"/>
                  <a:pt x="121930" y="114326"/>
                </a:cubicBezTo>
                <a:close/>
              </a:path>
            </a:pathLst>
          </a:custGeom>
          <a:solidFill>
            <a:srgbClr val="D9A57C"/>
          </a:solidFill>
          <a:ln/>
        </p:spPr>
      </p:sp>
      <p:sp>
        <p:nvSpPr>
          <p:cNvPr id="46" name="Text 44"/>
          <p:cNvSpPr/>
          <p:nvPr/>
        </p:nvSpPr>
        <p:spPr>
          <a:xfrm>
            <a:off x="6668989" y="2939799"/>
            <a:ext cx="1894537"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Organize files and folders clearly</a:t>
            </a:r>
            <a:endParaRPr lang="en-US" sz="1600" dirty="0"/>
          </a:p>
        </p:txBody>
      </p:sp>
      <p:sp>
        <p:nvSpPr>
          <p:cNvPr id="47" name="Shape 45"/>
          <p:cNvSpPr/>
          <p:nvPr/>
        </p:nvSpPr>
        <p:spPr>
          <a:xfrm>
            <a:off x="6342344" y="3266443"/>
            <a:ext cx="5365133" cy="326644"/>
          </a:xfrm>
          <a:custGeom>
            <a:avLst/>
            <a:gdLst/>
            <a:ahLst/>
            <a:cxnLst/>
            <a:rect l="l" t="t" r="r" b="b"/>
            <a:pathLst>
              <a:path w="5365133" h="326644">
                <a:moveTo>
                  <a:pt x="65329" y="0"/>
                </a:moveTo>
                <a:lnTo>
                  <a:pt x="5299804" y="0"/>
                </a:lnTo>
                <a:cubicBezTo>
                  <a:pt x="5335885" y="0"/>
                  <a:pt x="5365133" y="29249"/>
                  <a:pt x="5365133" y="65329"/>
                </a:cubicBezTo>
                <a:lnTo>
                  <a:pt x="5365133" y="261315"/>
                </a:lnTo>
                <a:cubicBezTo>
                  <a:pt x="5365133" y="297396"/>
                  <a:pt x="5335885" y="326644"/>
                  <a:pt x="5299804" y="326644"/>
                </a:cubicBezTo>
                <a:lnTo>
                  <a:pt x="65329" y="326644"/>
                </a:lnTo>
                <a:cubicBezTo>
                  <a:pt x="29249" y="326644"/>
                  <a:pt x="0" y="297396"/>
                  <a:pt x="0" y="261315"/>
                </a:cubicBezTo>
                <a:lnTo>
                  <a:pt x="0" y="65329"/>
                </a:lnTo>
                <a:cubicBezTo>
                  <a:pt x="0" y="29273"/>
                  <a:pt x="29273" y="0"/>
                  <a:pt x="65329" y="0"/>
                </a:cubicBezTo>
                <a:close/>
              </a:path>
            </a:pathLst>
          </a:custGeom>
          <a:solidFill>
            <a:srgbClr val="D9A57C">
              <a:alpha val="10196"/>
            </a:srgbClr>
          </a:solidFill>
          <a:ln/>
        </p:spPr>
      </p:sp>
      <p:sp>
        <p:nvSpPr>
          <p:cNvPr id="48" name="Shape 46"/>
          <p:cNvSpPr/>
          <p:nvPr/>
        </p:nvSpPr>
        <p:spPr>
          <a:xfrm>
            <a:off x="6440338" y="3364437"/>
            <a:ext cx="97993" cy="130658"/>
          </a:xfrm>
          <a:custGeom>
            <a:avLst/>
            <a:gdLst/>
            <a:ahLst/>
            <a:cxnLst/>
            <a:rect l="l" t="t" r="r" b="b"/>
            <a:pathLst>
              <a:path w="97993" h="130658">
                <a:moveTo>
                  <a:pt x="4083" y="16332"/>
                </a:moveTo>
                <a:cubicBezTo>
                  <a:pt x="4083" y="7324"/>
                  <a:pt x="11407" y="0"/>
                  <a:pt x="20415" y="0"/>
                </a:cubicBezTo>
                <a:lnTo>
                  <a:pt x="77578" y="0"/>
                </a:lnTo>
                <a:cubicBezTo>
                  <a:pt x="86586" y="0"/>
                  <a:pt x="93910" y="7324"/>
                  <a:pt x="93910" y="16332"/>
                </a:cubicBezTo>
                <a:lnTo>
                  <a:pt x="93910" y="114326"/>
                </a:lnTo>
                <a:cubicBezTo>
                  <a:pt x="93910" y="123334"/>
                  <a:pt x="86586" y="130658"/>
                  <a:pt x="77578" y="130658"/>
                </a:cubicBezTo>
                <a:lnTo>
                  <a:pt x="20415" y="130658"/>
                </a:lnTo>
                <a:cubicBezTo>
                  <a:pt x="11407" y="130658"/>
                  <a:pt x="4083" y="123334"/>
                  <a:pt x="4083" y="114326"/>
                </a:cubicBezTo>
                <a:lnTo>
                  <a:pt x="4083" y="16332"/>
                </a:lnTo>
                <a:close/>
                <a:moveTo>
                  <a:pt x="20415" y="16332"/>
                </a:moveTo>
                <a:lnTo>
                  <a:pt x="20415" y="93910"/>
                </a:lnTo>
                <a:lnTo>
                  <a:pt x="77578" y="93910"/>
                </a:lnTo>
                <a:lnTo>
                  <a:pt x="77578" y="16332"/>
                </a:lnTo>
                <a:lnTo>
                  <a:pt x="20415" y="16332"/>
                </a:lnTo>
                <a:close/>
                <a:moveTo>
                  <a:pt x="48997" y="120450"/>
                </a:moveTo>
                <a:cubicBezTo>
                  <a:pt x="53514" y="120450"/>
                  <a:pt x="57163" y="116801"/>
                  <a:pt x="57163" y="112284"/>
                </a:cubicBezTo>
                <a:cubicBezTo>
                  <a:pt x="57163" y="107767"/>
                  <a:pt x="53514" y="104118"/>
                  <a:pt x="48997" y="104118"/>
                </a:cubicBezTo>
                <a:cubicBezTo>
                  <a:pt x="44480" y="104118"/>
                  <a:pt x="40831" y="107767"/>
                  <a:pt x="40831" y="112284"/>
                </a:cubicBezTo>
                <a:cubicBezTo>
                  <a:pt x="40831" y="116801"/>
                  <a:pt x="44480" y="120450"/>
                  <a:pt x="48997" y="120450"/>
                </a:cubicBezTo>
                <a:close/>
              </a:path>
            </a:pathLst>
          </a:custGeom>
          <a:solidFill>
            <a:srgbClr val="D9A57C"/>
          </a:solidFill>
          <a:ln/>
        </p:spPr>
      </p:sp>
      <p:sp>
        <p:nvSpPr>
          <p:cNvPr id="49" name="Text 47"/>
          <p:cNvSpPr/>
          <p:nvPr/>
        </p:nvSpPr>
        <p:spPr>
          <a:xfrm>
            <a:off x="6668989" y="3331772"/>
            <a:ext cx="2523328"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Remove distracting apps from home screen</a:t>
            </a:r>
            <a:endParaRPr lang="en-US" sz="1600" dirty="0"/>
          </a:p>
        </p:txBody>
      </p:sp>
      <p:sp>
        <p:nvSpPr>
          <p:cNvPr id="50" name="Shape 48"/>
          <p:cNvSpPr/>
          <p:nvPr/>
        </p:nvSpPr>
        <p:spPr>
          <a:xfrm>
            <a:off x="6342344" y="3658417"/>
            <a:ext cx="5365133" cy="326644"/>
          </a:xfrm>
          <a:custGeom>
            <a:avLst/>
            <a:gdLst/>
            <a:ahLst/>
            <a:cxnLst/>
            <a:rect l="l" t="t" r="r" b="b"/>
            <a:pathLst>
              <a:path w="5365133" h="326644">
                <a:moveTo>
                  <a:pt x="65329" y="0"/>
                </a:moveTo>
                <a:lnTo>
                  <a:pt x="5299804" y="0"/>
                </a:lnTo>
                <a:cubicBezTo>
                  <a:pt x="5335885" y="0"/>
                  <a:pt x="5365133" y="29249"/>
                  <a:pt x="5365133" y="65329"/>
                </a:cubicBezTo>
                <a:lnTo>
                  <a:pt x="5365133" y="261315"/>
                </a:lnTo>
                <a:cubicBezTo>
                  <a:pt x="5365133" y="297396"/>
                  <a:pt x="5335885" y="326644"/>
                  <a:pt x="5299804" y="326644"/>
                </a:cubicBezTo>
                <a:lnTo>
                  <a:pt x="65329" y="326644"/>
                </a:lnTo>
                <a:cubicBezTo>
                  <a:pt x="29249" y="326644"/>
                  <a:pt x="0" y="297396"/>
                  <a:pt x="0" y="261315"/>
                </a:cubicBezTo>
                <a:lnTo>
                  <a:pt x="0" y="65329"/>
                </a:lnTo>
                <a:cubicBezTo>
                  <a:pt x="0" y="29273"/>
                  <a:pt x="29273" y="0"/>
                  <a:pt x="65329" y="0"/>
                </a:cubicBezTo>
                <a:close/>
              </a:path>
            </a:pathLst>
          </a:custGeom>
          <a:solidFill>
            <a:srgbClr val="D9A57C">
              <a:alpha val="10196"/>
            </a:srgbClr>
          </a:solidFill>
          <a:ln/>
        </p:spPr>
      </p:sp>
      <p:sp>
        <p:nvSpPr>
          <p:cNvPr id="51" name="Shape 49"/>
          <p:cNvSpPr/>
          <p:nvPr/>
        </p:nvSpPr>
        <p:spPr>
          <a:xfrm>
            <a:off x="6424006" y="3756410"/>
            <a:ext cx="130658" cy="130658"/>
          </a:xfrm>
          <a:custGeom>
            <a:avLst/>
            <a:gdLst/>
            <a:ahLst/>
            <a:cxnLst/>
            <a:rect l="l" t="t" r="r" b="b"/>
            <a:pathLst>
              <a:path w="130658" h="130658">
                <a:moveTo>
                  <a:pt x="128871" y="69667"/>
                </a:moveTo>
                <a:cubicBezTo>
                  <a:pt x="131270" y="67268"/>
                  <a:pt x="131270" y="63389"/>
                  <a:pt x="128871" y="61016"/>
                </a:cubicBezTo>
                <a:lnTo>
                  <a:pt x="92124" y="24243"/>
                </a:lnTo>
                <a:cubicBezTo>
                  <a:pt x="90363" y="22482"/>
                  <a:pt x="87735" y="21972"/>
                  <a:pt x="85438" y="22916"/>
                </a:cubicBezTo>
                <a:cubicBezTo>
                  <a:pt x="83141" y="23860"/>
                  <a:pt x="81661" y="26106"/>
                  <a:pt x="81661" y="28581"/>
                </a:cubicBezTo>
                <a:lnTo>
                  <a:pt x="81661" y="48997"/>
                </a:lnTo>
                <a:lnTo>
                  <a:pt x="53080" y="48997"/>
                </a:lnTo>
                <a:cubicBezTo>
                  <a:pt x="46317" y="48997"/>
                  <a:pt x="40831" y="54483"/>
                  <a:pt x="40831" y="61246"/>
                </a:cubicBezTo>
                <a:lnTo>
                  <a:pt x="40831" y="69412"/>
                </a:lnTo>
                <a:cubicBezTo>
                  <a:pt x="40831" y="76174"/>
                  <a:pt x="46317" y="81661"/>
                  <a:pt x="53080" y="81661"/>
                </a:cubicBezTo>
                <a:lnTo>
                  <a:pt x="81661" y="81661"/>
                </a:lnTo>
                <a:lnTo>
                  <a:pt x="81661" y="102076"/>
                </a:lnTo>
                <a:cubicBezTo>
                  <a:pt x="81661" y="104552"/>
                  <a:pt x="83141" y="106797"/>
                  <a:pt x="85438" y="107742"/>
                </a:cubicBezTo>
                <a:cubicBezTo>
                  <a:pt x="87735" y="108686"/>
                  <a:pt x="90363" y="108175"/>
                  <a:pt x="92124" y="106415"/>
                </a:cubicBezTo>
                <a:lnTo>
                  <a:pt x="128871" y="69667"/>
                </a:lnTo>
                <a:close/>
                <a:moveTo>
                  <a:pt x="40831" y="24498"/>
                </a:moveTo>
                <a:cubicBezTo>
                  <a:pt x="45347" y="24498"/>
                  <a:pt x="48997" y="20849"/>
                  <a:pt x="48997" y="16332"/>
                </a:cubicBezTo>
                <a:cubicBezTo>
                  <a:pt x="48997" y="11815"/>
                  <a:pt x="45347" y="8166"/>
                  <a:pt x="40831" y="8166"/>
                </a:cubicBezTo>
                <a:lnTo>
                  <a:pt x="24498" y="8166"/>
                </a:lnTo>
                <a:cubicBezTo>
                  <a:pt x="10973" y="8166"/>
                  <a:pt x="0" y="19139"/>
                  <a:pt x="0" y="32664"/>
                </a:cubicBezTo>
                <a:lnTo>
                  <a:pt x="0" y="97993"/>
                </a:lnTo>
                <a:cubicBezTo>
                  <a:pt x="0" y="111518"/>
                  <a:pt x="10973" y="122492"/>
                  <a:pt x="24498" y="122492"/>
                </a:cubicBezTo>
                <a:lnTo>
                  <a:pt x="40831" y="122492"/>
                </a:lnTo>
                <a:cubicBezTo>
                  <a:pt x="45347" y="122492"/>
                  <a:pt x="48997" y="118842"/>
                  <a:pt x="48997" y="114326"/>
                </a:cubicBezTo>
                <a:cubicBezTo>
                  <a:pt x="48997" y="109809"/>
                  <a:pt x="45347" y="106159"/>
                  <a:pt x="40831" y="106159"/>
                </a:cubicBezTo>
                <a:lnTo>
                  <a:pt x="24498" y="106159"/>
                </a:lnTo>
                <a:cubicBezTo>
                  <a:pt x="19981" y="106159"/>
                  <a:pt x="16332" y="102510"/>
                  <a:pt x="16332" y="97993"/>
                </a:cubicBezTo>
                <a:lnTo>
                  <a:pt x="16332" y="32664"/>
                </a:lnTo>
                <a:cubicBezTo>
                  <a:pt x="16332" y="28148"/>
                  <a:pt x="19981" y="24498"/>
                  <a:pt x="24498" y="24498"/>
                </a:cubicBezTo>
                <a:lnTo>
                  <a:pt x="40831" y="24498"/>
                </a:lnTo>
                <a:close/>
              </a:path>
            </a:pathLst>
          </a:custGeom>
          <a:solidFill>
            <a:srgbClr val="D9A57C"/>
          </a:solidFill>
          <a:ln/>
        </p:spPr>
      </p:sp>
      <p:sp>
        <p:nvSpPr>
          <p:cNvPr id="52" name="Text 50"/>
          <p:cNvSpPr/>
          <p:nvPr/>
        </p:nvSpPr>
        <p:spPr>
          <a:xfrm>
            <a:off x="6668989" y="3723745"/>
            <a:ext cx="2025195"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Log out of entertainment platforms</a:t>
            </a:r>
            <a:endParaRPr lang="en-US" sz="1600" dirty="0"/>
          </a:p>
        </p:txBody>
      </p:sp>
      <p:sp>
        <p:nvSpPr>
          <p:cNvPr id="53" name="Shape 51"/>
          <p:cNvSpPr/>
          <p:nvPr/>
        </p:nvSpPr>
        <p:spPr>
          <a:xfrm>
            <a:off x="6179022" y="4279041"/>
            <a:ext cx="5691778" cy="2057859"/>
          </a:xfrm>
          <a:custGeom>
            <a:avLst/>
            <a:gdLst/>
            <a:ahLst/>
            <a:cxnLst/>
            <a:rect l="l" t="t" r="r" b="b"/>
            <a:pathLst>
              <a:path w="5691778" h="2057859">
                <a:moveTo>
                  <a:pt x="97995" y="0"/>
                </a:moveTo>
                <a:lnTo>
                  <a:pt x="5593782" y="0"/>
                </a:lnTo>
                <a:cubicBezTo>
                  <a:pt x="5647904" y="0"/>
                  <a:pt x="5691778" y="43874"/>
                  <a:pt x="5691778" y="97995"/>
                </a:cubicBezTo>
                <a:lnTo>
                  <a:pt x="5691778" y="1959864"/>
                </a:lnTo>
                <a:cubicBezTo>
                  <a:pt x="5691778" y="2013985"/>
                  <a:pt x="5647904" y="2057859"/>
                  <a:pt x="5593782" y="2057859"/>
                </a:cubicBezTo>
                <a:lnTo>
                  <a:pt x="97995" y="2057859"/>
                </a:lnTo>
                <a:cubicBezTo>
                  <a:pt x="43874" y="2057859"/>
                  <a:pt x="0" y="2013985"/>
                  <a:pt x="0" y="1959864"/>
                </a:cubicBezTo>
                <a:lnTo>
                  <a:pt x="0" y="97995"/>
                </a:lnTo>
                <a:cubicBezTo>
                  <a:pt x="0" y="43874"/>
                  <a:pt x="43874" y="0"/>
                  <a:pt x="97995" y="0"/>
                </a:cubicBezTo>
                <a:close/>
              </a:path>
            </a:pathLst>
          </a:custGeom>
          <a:solidFill>
            <a:srgbClr val="5A7D7C"/>
          </a:solidFill>
          <a:ln/>
        </p:spPr>
      </p:sp>
      <p:sp>
        <p:nvSpPr>
          <p:cNvPr id="54" name="Shape 52"/>
          <p:cNvSpPr/>
          <p:nvPr/>
        </p:nvSpPr>
        <p:spPr>
          <a:xfrm>
            <a:off x="6342344" y="4475027"/>
            <a:ext cx="204153" cy="163322"/>
          </a:xfrm>
          <a:custGeom>
            <a:avLst/>
            <a:gdLst/>
            <a:ahLst/>
            <a:cxnLst/>
            <a:rect l="l" t="t" r="r" b="b"/>
            <a:pathLst>
              <a:path w="204153" h="163322">
                <a:moveTo>
                  <a:pt x="132667" y="67147"/>
                </a:moveTo>
                <a:cubicBezTo>
                  <a:pt x="136559" y="66094"/>
                  <a:pt x="140642" y="67945"/>
                  <a:pt x="142397" y="71549"/>
                </a:cubicBezTo>
                <a:lnTo>
                  <a:pt x="148330" y="83543"/>
                </a:lnTo>
                <a:cubicBezTo>
                  <a:pt x="151615" y="83990"/>
                  <a:pt x="154837" y="84883"/>
                  <a:pt x="157867" y="86127"/>
                </a:cubicBezTo>
                <a:lnTo>
                  <a:pt x="169032" y="78694"/>
                </a:lnTo>
                <a:cubicBezTo>
                  <a:pt x="172381" y="76462"/>
                  <a:pt x="176815" y="76908"/>
                  <a:pt x="179654" y="79747"/>
                </a:cubicBezTo>
                <a:lnTo>
                  <a:pt x="185779" y="85872"/>
                </a:lnTo>
                <a:cubicBezTo>
                  <a:pt x="188618" y="88711"/>
                  <a:pt x="189065" y="93177"/>
                  <a:pt x="186832" y="96494"/>
                </a:cubicBezTo>
                <a:lnTo>
                  <a:pt x="179399" y="107627"/>
                </a:lnTo>
                <a:cubicBezTo>
                  <a:pt x="180005" y="109126"/>
                  <a:pt x="180548" y="110689"/>
                  <a:pt x="180994" y="112316"/>
                </a:cubicBezTo>
                <a:cubicBezTo>
                  <a:pt x="181441" y="113943"/>
                  <a:pt x="181728" y="115538"/>
                  <a:pt x="181951" y="117165"/>
                </a:cubicBezTo>
                <a:lnTo>
                  <a:pt x="193977" y="123098"/>
                </a:lnTo>
                <a:cubicBezTo>
                  <a:pt x="197582" y="124884"/>
                  <a:pt x="199432" y="128967"/>
                  <a:pt x="198379" y="132827"/>
                </a:cubicBezTo>
                <a:lnTo>
                  <a:pt x="196146" y="141184"/>
                </a:lnTo>
                <a:cubicBezTo>
                  <a:pt x="195093" y="145044"/>
                  <a:pt x="191489" y="147660"/>
                  <a:pt x="187470" y="147405"/>
                </a:cubicBezTo>
                <a:lnTo>
                  <a:pt x="174072" y="146543"/>
                </a:lnTo>
                <a:cubicBezTo>
                  <a:pt x="172062" y="149127"/>
                  <a:pt x="169734" y="151520"/>
                  <a:pt x="167086" y="153561"/>
                </a:cubicBezTo>
                <a:lnTo>
                  <a:pt x="167948" y="166927"/>
                </a:lnTo>
                <a:cubicBezTo>
                  <a:pt x="168203" y="170946"/>
                  <a:pt x="165587" y="174582"/>
                  <a:pt x="161727" y="175603"/>
                </a:cubicBezTo>
                <a:lnTo>
                  <a:pt x="153370" y="177836"/>
                </a:lnTo>
                <a:cubicBezTo>
                  <a:pt x="149478" y="178889"/>
                  <a:pt x="145427" y="177039"/>
                  <a:pt x="143641" y="173434"/>
                </a:cubicBezTo>
                <a:lnTo>
                  <a:pt x="137707" y="161440"/>
                </a:lnTo>
                <a:cubicBezTo>
                  <a:pt x="134422" y="160994"/>
                  <a:pt x="131200" y="160100"/>
                  <a:pt x="128170" y="158856"/>
                </a:cubicBezTo>
                <a:lnTo>
                  <a:pt x="117005" y="166289"/>
                </a:lnTo>
                <a:cubicBezTo>
                  <a:pt x="113656" y="168522"/>
                  <a:pt x="109222" y="168075"/>
                  <a:pt x="106383" y="165236"/>
                </a:cubicBezTo>
                <a:lnTo>
                  <a:pt x="100258" y="159112"/>
                </a:lnTo>
                <a:cubicBezTo>
                  <a:pt x="97419" y="156273"/>
                  <a:pt x="96973" y="151839"/>
                  <a:pt x="99205" y="148489"/>
                </a:cubicBezTo>
                <a:lnTo>
                  <a:pt x="106638" y="137325"/>
                </a:lnTo>
                <a:cubicBezTo>
                  <a:pt x="106032" y="135825"/>
                  <a:pt x="105490" y="134262"/>
                  <a:pt x="105043" y="132635"/>
                </a:cubicBezTo>
                <a:cubicBezTo>
                  <a:pt x="104596" y="131009"/>
                  <a:pt x="104309" y="129382"/>
                  <a:pt x="104086" y="127787"/>
                </a:cubicBezTo>
                <a:lnTo>
                  <a:pt x="92060" y="121854"/>
                </a:lnTo>
                <a:cubicBezTo>
                  <a:pt x="88456" y="120067"/>
                  <a:pt x="86637" y="115984"/>
                  <a:pt x="87658" y="112124"/>
                </a:cubicBezTo>
                <a:lnTo>
                  <a:pt x="89891" y="103767"/>
                </a:lnTo>
                <a:cubicBezTo>
                  <a:pt x="90944" y="99907"/>
                  <a:pt x="94548" y="97292"/>
                  <a:pt x="98567" y="97547"/>
                </a:cubicBezTo>
                <a:lnTo>
                  <a:pt x="111933" y="98408"/>
                </a:lnTo>
                <a:cubicBezTo>
                  <a:pt x="113943" y="95824"/>
                  <a:pt x="116271" y="93432"/>
                  <a:pt x="118919" y="91390"/>
                </a:cubicBezTo>
                <a:lnTo>
                  <a:pt x="118058" y="78057"/>
                </a:lnTo>
                <a:cubicBezTo>
                  <a:pt x="117802" y="74037"/>
                  <a:pt x="120418" y="70401"/>
                  <a:pt x="124278" y="69380"/>
                </a:cubicBezTo>
                <a:lnTo>
                  <a:pt x="132635" y="67147"/>
                </a:lnTo>
                <a:close/>
                <a:moveTo>
                  <a:pt x="143034" y="108456"/>
                </a:moveTo>
                <a:cubicBezTo>
                  <a:pt x="135288" y="108465"/>
                  <a:pt x="129006" y="114761"/>
                  <a:pt x="129015" y="122508"/>
                </a:cubicBezTo>
                <a:cubicBezTo>
                  <a:pt x="129024" y="130254"/>
                  <a:pt x="135320" y="136536"/>
                  <a:pt x="143066" y="136527"/>
                </a:cubicBezTo>
                <a:cubicBezTo>
                  <a:pt x="150813" y="136518"/>
                  <a:pt x="157095" y="130222"/>
                  <a:pt x="157086" y="122476"/>
                </a:cubicBezTo>
                <a:cubicBezTo>
                  <a:pt x="157077" y="114729"/>
                  <a:pt x="150781" y="108447"/>
                  <a:pt x="143034" y="108456"/>
                </a:cubicBezTo>
                <a:close/>
                <a:moveTo>
                  <a:pt x="71741" y="-14514"/>
                </a:moveTo>
                <a:lnTo>
                  <a:pt x="80098" y="-12281"/>
                </a:lnTo>
                <a:cubicBezTo>
                  <a:pt x="83958" y="-11228"/>
                  <a:pt x="86574" y="-7592"/>
                  <a:pt x="86318" y="-3605"/>
                </a:cubicBezTo>
                <a:lnTo>
                  <a:pt x="85457" y="9729"/>
                </a:lnTo>
                <a:cubicBezTo>
                  <a:pt x="88105" y="11771"/>
                  <a:pt x="90433" y="14131"/>
                  <a:pt x="92443" y="16747"/>
                </a:cubicBezTo>
                <a:lnTo>
                  <a:pt x="105840" y="15886"/>
                </a:lnTo>
                <a:cubicBezTo>
                  <a:pt x="109828" y="15630"/>
                  <a:pt x="113464" y="18246"/>
                  <a:pt x="114517" y="22106"/>
                </a:cubicBezTo>
                <a:lnTo>
                  <a:pt x="116750" y="30463"/>
                </a:lnTo>
                <a:cubicBezTo>
                  <a:pt x="117771" y="34323"/>
                  <a:pt x="115952" y="38406"/>
                  <a:pt x="112348" y="40193"/>
                </a:cubicBezTo>
                <a:lnTo>
                  <a:pt x="100322" y="46126"/>
                </a:lnTo>
                <a:cubicBezTo>
                  <a:pt x="100099" y="47753"/>
                  <a:pt x="99780" y="49379"/>
                  <a:pt x="99365" y="50974"/>
                </a:cubicBezTo>
                <a:cubicBezTo>
                  <a:pt x="98950" y="52569"/>
                  <a:pt x="98376" y="54164"/>
                  <a:pt x="97770" y="55664"/>
                </a:cubicBezTo>
                <a:lnTo>
                  <a:pt x="105202" y="66828"/>
                </a:lnTo>
                <a:cubicBezTo>
                  <a:pt x="107435" y="70177"/>
                  <a:pt x="106989" y="74611"/>
                  <a:pt x="104150" y="77450"/>
                </a:cubicBezTo>
                <a:lnTo>
                  <a:pt x="98025" y="83575"/>
                </a:lnTo>
                <a:cubicBezTo>
                  <a:pt x="95186" y="86414"/>
                  <a:pt x="90752" y="86861"/>
                  <a:pt x="87403" y="84628"/>
                </a:cubicBezTo>
                <a:lnTo>
                  <a:pt x="76238" y="77195"/>
                </a:lnTo>
                <a:cubicBezTo>
                  <a:pt x="73208" y="78439"/>
                  <a:pt x="69986" y="79332"/>
                  <a:pt x="66701" y="79779"/>
                </a:cubicBezTo>
                <a:lnTo>
                  <a:pt x="60767" y="91773"/>
                </a:lnTo>
                <a:cubicBezTo>
                  <a:pt x="58981" y="95378"/>
                  <a:pt x="54898" y="97196"/>
                  <a:pt x="51038" y="96175"/>
                </a:cubicBezTo>
                <a:lnTo>
                  <a:pt x="42681" y="93942"/>
                </a:lnTo>
                <a:cubicBezTo>
                  <a:pt x="38789" y="92889"/>
                  <a:pt x="36205" y="89253"/>
                  <a:pt x="36460" y="85266"/>
                </a:cubicBezTo>
                <a:lnTo>
                  <a:pt x="37322" y="71900"/>
                </a:lnTo>
                <a:cubicBezTo>
                  <a:pt x="34674" y="69859"/>
                  <a:pt x="32345" y="67498"/>
                  <a:pt x="30336" y="64882"/>
                </a:cubicBezTo>
                <a:lnTo>
                  <a:pt x="16938" y="65744"/>
                </a:lnTo>
                <a:cubicBezTo>
                  <a:pt x="12951" y="65999"/>
                  <a:pt x="9314" y="63383"/>
                  <a:pt x="8262" y="59523"/>
                </a:cubicBezTo>
                <a:lnTo>
                  <a:pt x="6029" y="51166"/>
                </a:lnTo>
                <a:cubicBezTo>
                  <a:pt x="5008" y="47306"/>
                  <a:pt x="6826" y="43223"/>
                  <a:pt x="10431" y="41437"/>
                </a:cubicBezTo>
                <a:lnTo>
                  <a:pt x="22457" y="35503"/>
                </a:lnTo>
                <a:cubicBezTo>
                  <a:pt x="22680" y="33877"/>
                  <a:pt x="22999" y="32282"/>
                  <a:pt x="23414" y="30655"/>
                </a:cubicBezTo>
                <a:cubicBezTo>
                  <a:pt x="23860" y="29028"/>
                  <a:pt x="24371" y="27465"/>
                  <a:pt x="25009" y="25966"/>
                </a:cubicBezTo>
                <a:lnTo>
                  <a:pt x="17576" y="14833"/>
                </a:lnTo>
                <a:cubicBezTo>
                  <a:pt x="15343" y="11484"/>
                  <a:pt x="15790" y="7050"/>
                  <a:pt x="18629" y="4211"/>
                </a:cubicBezTo>
                <a:lnTo>
                  <a:pt x="24754" y="-1914"/>
                </a:lnTo>
                <a:cubicBezTo>
                  <a:pt x="27593" y="-4753"/>
                  <a:pt x="32026" y="-5200"/>
                  <a:pt x="35376" y="-2967"/>
                </a:cubicBezTo>
                <a:lnTo>
                  <a:pt x="46540" y="4466"/>
                </a:lnTo>
                <a:cubicBezTo>
                  <a:pt x="49571" y="3222"/>
                  <a:pt x="52793" y="2329"/>
                  <a:pt x="56078" y="1882"/>
                </a:cubicBezTo>
                <a:lnTo>
                  <a:pt x="62011" y="-10112"/>
                </a:lnTo>
                <a:cubicBezTo>
                  <a:pt x="63798" y="-13717"/>
                  <a:pt x="67849" y="-15535"/>
                  <a:pt x="71741" y="-14514"/>
                </a:cubicBezTo>
                <a:close/>
                <a:moveTo>
                  <a:pt x="61373" y="26795"/>
                </a:moveTo>
                <a:cubicBezTo>
                  <a:pt x="53627" y="26795"/>
                  <a:pt x="47338" y="33084"/>
                  <a:pt x="47338" y="40831"/>
                </a:cubicBezTo>
                <a:cubicBezTo>
                  <a:pt x="47338" y="48577"/>
                  <a:pt x="53627" y="54866"/>
                  <a:pt x="61373" y="54866"/>
                </a:cubicBezTo>
                <a:cubicBezTo>
                  <a:pt x="69120" y="54866"/>
                  <a:pt x="75409" y="48577"/>
                  <a:pt x="75409" y="40831"/>
                </a:cubicBezTo>
                <a:cubicBezTo>
                  <a:pt x="75409" y="33084"/>
                  <a:pt x="69120" y="26795"/>
                  <a:pt x="61373" y="26795"/>
                </a:cubicBezTo>
                <a:close/>
              </a:path>
            </a:pathLst>
          </a:custGeom>
          <a:solidFill>
            <a:srgbClr val="D9A57C"/>
          </a:solidFill>
          <a:ln/>
        </p:spPr>
      </p:sp>
      <p:sp>
        <p:nvSpPr>
          <p:cNvPr id="55" name="Text 53"/>
          <p:cNvSpPr/>
          <p:nvPr/>
        </p:nvSpPr>
        <p:spPr>
          <a:xfrm>
            <a:off x="6644490" y="4442363"/>
            <a:ext cx="1453567" cy="228651"/>
          </a:xfrm>
          <a:prstGeom prst="rect">
            <a:avLst/>
          </a:prstGeom>
          <a:noFill/>
          <a:ln/>
        </p:spPr>
        <p:txBody>
          <a:bodyPr wrap="square" lIns="0" tIns="0" rIns="0" bIns="0" rtlCol="0" anchor="ctr"/>
          <a:lstStyle/>
          <a:p>
            <a:pPr>
              <a:lnSpc>
                <a:spcPct val="130000"/>
              </a:lnSpc>
            </a:pPr>
            <a:r>
              <a:rPr lang="en-US" sz="1157" b="1" dirty="0">
                <a:solidFill>
                  <a:srgbClr val="F8F7F4"/>
                </a:solidFill>
                <a:latin typeface="Liter" pitchFamily="34" charset="0"/>
                <a:ea typeface="Liter" pitchFamily="34" charset="-122"/>
                <a:cs typeface="Liter" pitchFamily="34" charset="-120"/>
              </a:rPr>
              <a:t>Friction Management</a:t>
            </a:r>
            <a:endParaRPr lang="en-US" sz="1600" dirty="0"/>
          </a:p>
        </p:txBody>
      </p:sp>
      <p:sp>
        <p:nvSpPr>
          <p:cNvPr id="56" name="Text 54"/>
          <p:cNvSpPr/>
          <p:nvPr/>
        </p:nvSpPr>
        <p:spPr>
          <a:xfrm>
            <a:off x="6342344" y="4769007"/>
            <a:ext cx="5430462" cy="195987"/>
          </a:xfrm>
          <a:prstGeom prst="rect">
            <a:avLst/>
          </a:prstGeom>
          <a:noFill/>
          <a:ln/>
        </p:spPr>
        <p:txBody>
          <a:bodyPr wrap="square" lIns="0" tIns="0" rIns="0" bIns="0" rtlCol="0" anchor="ctr"/>
          <a:lstStyle/>
          <a:p>
            <a:pPr>
              <a:lnSpc>
                <a:spcPct val="130000"/>
              </a:lnSpc>
            </a:pPr>
            <a:r>
              <a:rPr lang="en-US" sz="1029" dirty="0">
                <a:solidFill>
                  <a:srgbClr val="F8F7F4"/>
                </a:solidFill>
                <a:latin typeface="Quattrocento Sans" pitchFamily="34" charset="0"/>
                <a:ea typeface="Quattrocento Sans" pitchFamily="34" charset="-122"/>
                <a:cs typeface="Quattrocento Sans" pitchFamily="34" charset="-120"/>
              </a:rPr>
              <a:t>Behavior follows the path of </a:t>
            </a:r>
            <a:pPr>
              <a:lnSpc>
                <a:spcPct val="130000"/>
              </a:lnSpc>
            </a:pPr>
            <a:r>
              <a:rPr lang="en-US" sz="1029" b="1" dirty="0">
                <a:solidFill>
                  <a:srgbClr val="F8F7F4"/>
                </a:solidFill>
                <a:latin typeface="Quattrocento Sans" pitchFamily="34" charset="0"/>
                <a:ea typeface="Quattrocento Sans" pitchFamily="34" charset="-122"/>
                <a:cs typeface="Quattrocento Sans" pitchFamily="34" charset="-120"/>
              </a:rPr>
              <a:t>least resistance</a:t>
            </a:r>
            <a:pPr>
              <a:lnSpc>
                <a:spcPct val="130000"/>
              </a:lnSpc>
            </a:pPr>
            <a:r>
              <a:rPr lang="en-US" sz="1029" dirty="0">
                <a:solidFill>
                  <a:srgbClr val="F8F7F4"/>
                </a:solidFill>
                <a:latin typeface="Quattrocento Sans" pitchFamily="34" charset="0"/>
                <a:ea typeface="Quattrocento Sans" pitchFamily="34" charset="-122"/>
                <a:cs typeface="Quattrocento Sans" pitchFamily="34" charset="-120"/>
              </a:rPr>
              <a:t>.</a:t>
            </a:r>
            <a:endParaRPr lang="en-US" sz="1600" dirty="0"/>
          </a:p>
        </p:txBody>
      </p:sp>
      <p:sp>
        <p:nvSpPr>
          <p:cNvPr id="57" name="Shape 55"/>
          <p:cNvSpPr/>
          <p:nvPr/>
        </p:nvSpPr>
        <p:spPr>
          <a:xfrm>
            <a:off x="6342344" y="5062987"/>
            <a:ext cx="2629487" cy="1110591"/>
          </a:xfrm>
          <a:custGeom>
            <a:avLst/>
            <a:gdLst/>
            <a:ahLst/>
            <a:cxnLst/>
            <a:rect l="l" t="t" r="r" b="b"/>
            <a:pathLst>
              <a:path w="2629487" h="1110591">
                <a:moveTo>
                  <a:pt x="65325" y="0"/>
                </a:moveTo>
                <a:lnTo>
                  <a:pt x="2564162" y="0"/>
                </a:lnTo>
                <a:cubicBezTo>
                  <a:pt x="2600240" y="0"/>
                  <a:pt x="2629487" y="29247"/>
                  <a:pt x="2629487" y="65325"/>
                </a:cubicBezTo>
                <a:lnTo>
                  <a:pt x="2629487" y="1045266"/>
                </a:lnTo>
                <a:cubicBezTo>
                  <a:pt x="2629487" y="1081344"/>
                  <a:pt x="2600240" y="1110591"/>
                  <a:pt x="2564162" y="1110591"/>
                </a:cubicBezTo>
                <a:lnTo>
                  <a:pt x="65325" y="1110591"/>
                </a:lnTo>
                <a:cubicBezTo>
                  <a:pt x="29247" y="1110591"/>
                  <a:pt x="0" y="1081344"/>
                  <a:pt x="0" y="1045266"/>
                </a:cubicBezTo>
                <a:lnTo>
                  <a:pt x="0" y="65325"/>
                </a:lnTo>
                <a:cubicBezTo>
                  <a:pt x="0" y="29247"/>
                  <a:pt x="29247" y="0"/>
                  <a:pt x="65325" y="0"/>
                </a:cubicBezTo>
                <a:close/>
              </a:path>
            </a:pathLst>
          </a:custGeom>
          <a:solidFill>
            <a:srgbClr val="F8F7F4">
              <a:alpha val="20000"/>
            </a:srgbClr>
          </a:solidFill>
          <a:ln/>
        </p:spPr>
      </p:sp>
      <p:sp>
        <p:nvSpPr>
          <p:cNvPr id="58" name="Shape 56"/>
          <p:cNvSpPr/>
          <p:nvPr/>
        </p:nvSpPr>
        <p:spPr>
          <a:xfrm>
            <a:off x="6456670" y="5188206"/>
            <a:ext cx="130658" cy="130658"/>
          </a:xfrm>
          <a:custGeom>
            <a:avLst/>
            <a:gdLst/>
            <a:ahLst/>
            <a:cxnLst/>
            <a:rect l="l" t="t" r="r" b="b"/>
            <a:pathLst>
              <a:path w="130658" h="130658">
                <a:moveTo>
                  <a:pt x="65329" y="130658"/>
                </a:moveTo>
                <a:cubicBezTo>
                  <a:pt x="101385" y="130658"/>
                  <a:pt x="130658" y="101385"/>
                  <a:pt x="130658" y="65329"/>
                </a:cubicBezTo>
                <a:cubicBezTo>
                  <a:pt x="130658" y="29273"/>
                  <a:pt x="101385" y="0"/>
                  <a:pt x="65329" y="0"/>
                </a:cubicBezTo>
                <a:cubicBezTo>
                  <a:pt x="29273" y="0"/>
                  <a:pt x="0" y="29273"/>
                  <a:pt x="0" y="65329"/>
                </a:cubicBezTo>
                <a:cubicBezTo>
                  <a:pt x="0" y="101385"/>
                  <a:pt x="29273" y="130658"/>
                  <a:pt x="65329" y="130658"/>
                </a:cubicBezTo>
                <a:close/>
                <a:moveTo>
                  <a:pt x="42872" y="59204"/>
                </a:moveTo>
                <a:lnTo>
                  <a:pt x="87786" y="59204"/>
                </a:lnTo>
                <a:cubicBezTo>
                  <a:pt x="91180" y="59204"/>
                  <a:pt x="93910" y="61935"/>
                  <a:pt x="93910" y="65329"/>
                </a:cubicBezTo>
                <a:cubicBezTo>
                  <a:pt x="93910" y="68723"/>
                  <a:pt x="91180" y="71453"/>
                  <a:pt x="87786" y="71453"/>
                </a:cubicBezTo>
                <a:lnTo>
                  <a:pt x="42872" y="71453"/>
                </a:lnTo>
                <a:cubicBezTo>
                  <a:pt x="39478" y="71453"/>
                  <a:pt x="36747" y="68723"/>
                  <a:pt x="36747" y="65329"/>
                </a:cubicBezTo>
                <a:cubicBezTo>
                  <a:pt x="36747" y="61935"/>
                  <a:pt x="39478" y="59204"/>
                  <a:pt x="42872" y="59204"/>
                </a:cubicBezTo>
                <a:close/>
              </a:path>
            </a:pathLst>
          </a:custGeom>
          <a:solidFill>
            <a:srgbClr val="D9A57C"/>
          </a:solidFill>
          <a:ln/>
        </p:spPr>
      </p:sp>
      <p:sp>
        <p:nvSpPr>
          <p:cNvPr id="59" name="Text 57"/>
          <p:cNvSpPr/>
          <p:nvPr/>
        </p:nvSpPr>
        <p:spPr>
          <a:xfrm>
            <a:off x="6624663" y="5160981"/>
            <a:ext cx="2314504" cy="195987"/>
          </a:xfrm>
          <a:prstGeom prst="rect">
            <a:avLst/>
          </a:prstGeom>
          <a:noFill/>
          <a:ln/>
        </p:spPr>
        <p:txBody>
          <a:bodyPr wrap="square" lIns="0" tIns="0" rIns="0" bIns="0" rtlCol="0" anchor="ctr"/>
          <a:lstStyle/>
          <a:p>
            <a:pPr>
              <a:lnSpc>
                <a:spcPct val="130000"/>
              </a:lnSpc>
            </a:pPr>
            <a:r>
              <a:rPr lang="en-US" sz="1029" b="1" dirty="0">
                <a:solidFill>
                  <a:srgbClr val="D9A57C"/>
                </a:solidFill>
                <a:latin typeface="Quattrocento Sans" pitchFamily="34" charset="0"/>
                <a:ea typeface="Quattrocento Sans" pitchFamily="34" charset="-122"/>
                <a:cs typeface="Quattrocento Sans" pitchFamily="34" charset="-120"/>
              </a:rPr>
              <a:t>Remove Friction</a:t>
            </a:r>
            <a:endParaRPr lang="en-US" sz="1600" dirty="0"/>
          </a:p>
        </p:txBody>
      </p:sp>
      <p:sp>
        <p:nvSpPr>
          <p:cNvPr id="60" name="Text 58"/>
          <p:cNvSpPr/>
          <p:nvPr/>
        </p:nvSpPr>
        <p:spPr>
          <a:xfrm>
            <a:off x="6440338" y="5422296"/>
            <a:ext cx="2498829" cy="195987"/>
          </a:xfrm>
          <a:prstGeom prst="rect">
            <a:avLst/>
          </a:prstGeom>
          <a:noFill/>
          <a:ln/>
        </p:spPr>
        <p:txBody>
          <a:bodyPr wrap="square" lIns="0" tIns="0" rIns="0" bIns="0" rtlCol="0" anchor="ctr"/>
          <a:lstStyle/>
          <a:p>
            <a:pPr>
              <a:lnSpc>
                <a:spcPct val="130000"/>
              </a:lnSpc>
            </a:pPr>
            <a:r>
              <a:rPr lang="en-US" sz="1029" dirty="0">
                <a:solidFill>
                  <a:srgbClr val="F8F7F4"/>
                </a:solidFill>
                <a:latin typeface="Quattrocento Sans" pitchFamily="34" charset="0"/>
                <a:ea typeface="Quattrocento Sans" pitchFamily="34" charset="-122"/>
                <a:cs typeface="Quattrocento Sans" pitchFamily="34" charset="-120"/>
              </a:rPr>
              <a:t>• Keep study materials ready</a:t>
            </a:r>
            <a:endParaRPr lang="en-US" sz="1600" dirty="0"/>
          </a:p>
        </p:txBody>
      </p:sp>
      <p:sp>
        <p:nvSpPr>
          <p:cNvPr id="61" name="Text 59"/>
          <p:cNvSpPr/>
          <p:nvPr/>
        </p:nvSpPr>
        <p:spPr>
          <a:xfrm>
            <a:off x="6440338" y="5650947"/>
            <a:ext cx="2498829" cy="195987"/>
          </a:xfrm>
          <a:prstGeom prst="rect">
            <a:avLst/>
          </a:prstGeom>
          <a:noFill/>
          <a:ln/>
        </p:spPr>
        <p:txBody>
          <a:bodyPr wrap="square" lIns="0" tIns="0" rIns="0" bIns="0" rtlCol="0" anchor="ctr"/>
          <a:lstStyle/>
          <a:p>
            <a:pPr>
              <a:lnSpc>
                <a:spcPct val="130000"/>
              </a:lnSpc>
            </a:pPr>
            <a:r>
              <a:rPr lang="en-US" sz="1029" dirty="0">
                <a:solidFill>
                  <a:srgbClr val="F8F7F4"/>
                </a:solidFill>
                <a:latin typeface="Quattrocento Sans" pitchFamily="34" charset="0"/>
                <a:ea typeface="Quattrocento Sans" pitchFamily="34" charset="-122"/>
                <a:cs typeface="Quattrocento Sans" pitchFamily="34" charset="-120"/>
              </a:rPr>
              <a:t>• Set up timers in advance</a:t>
            </a:r>
            <a:endParaRPr lang="en-US" sz="1600" dirty="0"/>
          </a:p>
        </p:txBody>
      </p:sp>
      <p:sp>
        <p:nvSpPr>
          <p:cNvPr id="62" name="Text 60"/>
          <p:cNvSpPr/>
          <p:nvPr/>
        </p:nvSpPr>
        <p:spPr>
          <a:xfrm>
            <a:off x="6440338" y="5879598"/>
            <a:ext cx="2498829" cy="195987"/>
          </a:xfrm>
          <a:prstGeom prst="rect">
            <a:avLst/>
          </a:prstGeom>
          <a:noFill/>
          <a:ln/>
        </p:spPr>
        <p:txBody>
          <a:bodyPr wrap="square" lIns="0" tIns="0" rIns="0" bIns="0" rtlCol="0" anchor="ctr"/>
          <a:lstStyle/>
          <a:p>
            <a:pPr>
              <a:lnSpc>
                <a:spcPct val="130000"/>
              </a:lnSpc>
            </a:pPr>
            <a:r>
              <a:rPr lang="en-US" sz="1029" dirty="0">
                <a:solidFill>
                  <a:srgbClr val="F8F7F4"/>
                </a:solidFill>
                <a:latin typeface="Quattrocento Sans" pitchFamily="34" charset="0"/>
                <a:ea typeface="Quattrocento Sans" pitchFamily="34" charset="-122"/>
                <a:cs typeface="Quattrocento Sans" pitchFamily="34" charset="-120"/>
              </a:rPr>
              <a:t>• Prepare space before breaks</a:t>
            </a:r>
            <a:endParaRPr lang="en-US" sz="1600" dirty="0"/>
          </a:p>
        </p:txBody>
      </p:sp>
      <p:sp>
        <p:nvSpPr>
          <p:cNvPr id="63" name="Shape 61"/>
          <p:cNvSpPr/>
          <p:nvPr/>
        </p:nvSpPr>
        <p:spPr>
          <a:xfrm>
            <a:off x="9072547" y="5062987"/>
            <a:ext cx="2629487" cy="1110591"/>
          </a:xfrm>
          <a:custGeom>
            <a:avLst/>
            <a:gdLst/>
            <a:ahLst/>
            <a:cxnLst/>
            <a:rect l="l" t="t" r="r" b="b"/>
            <a:pathLst>
              <a:path w="2629487" h="1110591">
                <a:moveTo>
                  <a:pt x="65325" y="0"/>
                </a:moveTo>
                <a:lnTo>
                  <a:pt x="2564162" y="0"/>
                </a:lnTo>
                <a:cubicBezTo>
                  <a:pt x="2600240" y="0"/>
                  <a:pt x="2629487" y="29247"/>
                  <a:pt x="2629487" y="65325"/>
                </a:cubicBezTo>
                <a:lnTo>
                  <a:pt x="2629487" y="1045266"/>
                </a:lnTo>
                <a:cubicBezTo>
                  <a:pt x="2629487" y="1081344"/>
                  <a:pt x="2600240" y="1110591"/>
                  <a:pt x="2564162" y="1110591"/>
                </a:cubicBezTo>
                <a:lnTo>
                  <a:pt x="65325" y="1110591"/>
                </a:lnTo>
                <a:cubicBezTo>
                  <a:pt x="29247" y="1110591"/>
                  <a:pt x="0" y="1081344"/>
                  <a:pt x="0" y="1045266"/>
                </a:cubicBezTo>
                <a:lnTo>
                  <a:pt x="0" y="65325"/>
                </a:lnTo>
                <a:cubicBezTo>
                  <a:pt x="0" y="29247"/>
                  <a:pt x="29247" y="0"/>
                  <a:pt x="65325" y="0"/>
                </a:cubicBezTo>
                <a:close/>
              </a:path>
            </a:pathLst>
          </a:custGeom>
          <a:solidFill>
            <a:srgbClr val="F8F7F4">
              <a:alpha val="20000"/>
            </a:srgbClr>
          </a:solidFill>
          <a:ln/>
        </p:spPr>
      </p:sp>
      <p:sp>
        <p:nvSpPr>
          <p:cNvPr id="64" name="Shape 62"/>
          <p:cNvSpPr/>
          <p:nvPr/>
        </p:nvSpPr>
        <p:spPr>
          <a:xfrm>
            <a:off x="9186872" y="5188206"/>
            <a:ext cx="130658" cy="130658"/>
          </a:xfrm>
          <a:custGeom>
            <a:avLst/>
            <a:gdLst/>
            <a:ahLst/>
            <a:cxnLst/>
            <a:rect l="l" t="t" r="r" b="b"/>
            <a:pathLst>
              <a:path w="130658" h="130658">
                <a:moveTo>
                  <a:pt x="65329" y="130658"/>
                </a:moveTo>
                <a:cubicBezTo>
                  <a:pt x="101385" y="130658"/>
                  <a:pt x="130658" y="101385"/>
                  <a:pt x="130658" y="65329"/>
                </a:cubicBezTo>
                <a:cubicBezTo>
                  <a:pt x="130658" y="29273"/>
                  <a:pt x="101385" y="0"/>
                  <a:pt x="65329" y="0"/>
                </a:cubicBezTo>
                <a:cubicBezTo>
                  <a:pt x="29273" y="0"/>
                  <a:pt x="0" y="29273"/>
                  <a:pt x="0" y="65329"/>
                </a:cubicBezTo>
                <a:cubicBezTo>
                  <a:pt x="0" y="101385"/>
                  <a:pt x="29273" y="130658"/>
                  <a:pt x="65329" y="130658"/>
                </a:cubicBezTo>
                <a:close/>
                <a:moveTo>
                  <a:pt x="59204" y="87786"/>
                </a:moveTo>
                <a:lnTo>
                  <a:pt x="59204" y="71453"/>
                </a:lnTo>
                <a:lnTo>
                  <a:pt x="42872" y="71453"/>
                </a:lnTo>
                <a:cubicBezTo>
                  <a:pt x="39478" y="71453"/>
                  <a:pt x="36747" y="68723"/>
                  <a:pt x="36747" y="65329"/>
                </a:cubicBezTo>
                <a:cubicBezTo>
                  <a:pt x="36747" y="61935"/>
                  <a:pt x="39478" y="59204"/>
                  <a:pt x="42872" y="59204"/>
                </a:cubicBezTo>
                <a:lnTo>
                  <a:pt x="59204" y="59204"/>
                </a:lnTo>
                <a:lnTo>
                  <a:pt x="59204" y="42872"/>
                </a:lnTo>
                <a:cubicBezTo>
                  <a:pt x="59204" y="39478"/>
                  <a:pt x="61935" y="36747"/>
                  <a:pt x="65329" y="36747"/>
                </a:cubicBezTo>
                <a:cubicBezTo>
                  <a:pt x="68723" y="36747"/>
                  <a:pt x="71453" y="39478"/>
                  <a:pt x="71453" y="42872"/>
                </a:cubicBezTo>
                <a:lnTo>
                  <a:pt x="71453" y="59204"/>
                </a:lnTo>
                <a:lnTo>
                  <a:pt x="87786" y="59204"/>
                </a:lnTo>
                <a:cubicBezTo>
                  <a:pt x="91180" y="59204"/>
                  <a:pt x="93910" y="61935"/>
                  <a:pt x="93910" y="65329"/>
                </a:cubicBezTo>
                <a:cubicBezTo>
                  <a:pt x="93910" y="68723"/>
                  <a:pt x="91180" y="71453"/>
                  <a:pt x="87786" y="71453"/>
                </a:cubicBezTo>
                <a:lnTo>
                  <a:pt x="71453" y="71453"/>
                </a:lnTo>
                <a:lnTo>
                  <a:pt x="71453" y="87786"/>
                </a:lnTo>
                <a:cubicBezTo>
                  <a:pt x="71453" y="91180"/>
                  <a:pt x="68723" y="93910"/>
                  <a:pt x="65329" y="93910"/>
                </a:cubicBezTo>
                <a:cubicBezTo>
                  <a:pt x="61935" y="93910"/>
                  <a:pt x="59204" y="91180"/>
                  <a:pt x="59204" y="87786"/>
                </a:cubicBezTo>
                <a:close/>
              </a:path>
            </a:pathLst>
          </a:custGeom>
          <a:solidFill>
            <a:srgbClr val="D9A57C"/>
          </a:solidFill>
          <a:ln/>
        </p:spPr>
      </p:sp>
      <p:sp>
        <p:nvSpPr>
          <p:cNvPr id="65" name="Text 63"/>
          <p:cNvSpPr/>
          <p:nvPr/>
        </p:nvSpPr>
        <p:spPr>
          <a:xfrm>
            <a:off x="9354865" y="5160981"/>
            <a:ext cx="2314504" cy="195987"/>
          </a:xfrm>
          <a:prstGeom prst="rect">
            <a:avLst/>
          </a:prstGeom>
          <a:noFill/>
          <a:ln/>
        </p:spPr>
        <p:txBody>
          <a:bodyPr wrap="square" lIns="0" tIns="0" rIns="0" bIns="0" rtlCol="0" anchor="ctr"/>
          <a:lstStyle/>
          <a:p>
            <a:pPr>
              <a:lnSpc>
                <a:spcPct val="130000"/>
              </a:lnSpc>
            </a:pPr>
            <a:r>
              <a:rPr lang="en-US" sz="1029" b="1" dirty="0">
                <a:solidFill>
                  <a:srgbClr val="D9A57C"/>
                </a:solidFill>
                <a:latin typeface="Quattrocento Sans" pitchFamily="34" charset="0"/>
                <a:ea typeface="Quattrocento Sans" pitchFamily="34" charset="-122"/>
                <a:cs typeface="Quattrocento Sans" pitchFamily="34" charset="-120"/>
              </a:rPr>
              <a:t>Add Friction</a:t>
            </a:r>
            <a:endParaRPr lang="en-US" sz="1600" dirty="0"/>
          </a:p>
        </p:txBody>
      </p:sp>
      <p:sp>
        <p:nvSpPr>
          <p:cNvPr id="66" name="Text 64"/>
          <p:cNvSpPr/>
          <p:nvPr/>
        </p:nvSpPr>
        <p:spPr>
          <a:xfrm>
            <a:off x="9170540" y="5422296"/>
            <a:ext cx="2498829" cy="195987"/>
          </a:xfrm>
          <a:prstGeom prst="rect">
            <a:avLst/>
          </a:prstGeom>
          <a:noFill/>
          <a:ln/>
        </p:spPr>
        <p:txBody>
          <a:bodyPr wrap="square" lIns="0" tIns="0" rIns="0" bIns="0" rtlCol="0" anchor="ctr"/>
          <a:lstStyle/>
          <a:p>
            <a:pPr>
              <a:lnSpc>
                <a:spcPct val="130000"/>
              </a:lnSpc>
            </a:pPr>
            <a:r>
              <a:rPr lang="en-US" sz="1029" dirty="0">
                <a:solidFill>
                  <a:srgbClr val="F8F7F4"/>
                </a:solidFill>
                <a:latin typeface="Quattrocento Sans" pitchFamily="34" charset="0"/>
                <a:ea typeface="Quattrocento Sans" pitchFamily="34" charset="-122"/>
                <a:cs typeface="Quattrocento Sans" pitchFamily="34" charset="-120"/>
              </a:rPr>
              <a:t>• Place phone in another room</a:t>
            </a:r>
            <a:endParaRPr lang="en-US" sz="1600" dirty="0"/>
          </a:p>
        </p:txBody>
      </p:sp>
      <p:sp>
        <p:nvSpPr>
          <p:cNvPr id="67" name="Text 65"/>
          <p:cNvSpPr/>
          <p:nvPr/>
        </p:nvSpPr>
        <p:spPr>
          <a:xfrm>
            <a:off x="9170540" y="5650947"/>
            <a:ext cx="2498829" cy="195987"/>
          </a:xfrm>
          <a:prstGeom prst="rect">
            <a:avLst/>
          </a:prstGeom>
          <a:noFill/>
          <a:ln/>
        </p:spPr>
        <p:txBody>
          <a:bodyPr wrap="square" lIns="0" tIns="0" rIns="0" bIns="0" rtlCol="0" anchor="ctr"/>
          <a:lstStyle/>
          <a:p>
            <a:pPr>
              <a:lnSpc>
                <a:spcPct val="130000"/>
              </a:lnSpc>
            </a:pPr>
            <a:r>
              <a:rPr lang="en-US" sz="1029" dirty="0">
                <a:solidFill>
                  <a:srgbClr val="F8F7F4"/>
                </a:solidFill>
                <a:latin typeface="Quattrocento Sans" pitchFamily="34" charset="0"/>
                <a:ea typeface="Quattrocento Sans" pitchFamily="34" charset="-122"/>
                <a:cs typeface="Quattrocento Sans" pitchFamily="34" charset="-120"/>
              </a:rPr>
              <a:t>• Log out of social media</a:t>
            </a:r>
            <a:endParaRPr lang="en-US" sz="1600" dirty="0"/>
          </a:p>
        </p:txBody>
      </p:sp>
      <p:sp>
        <p:nvSpPr>
          <p:cNvPr id="68" name="Text 66"/>
          <p:cNvSpPr/>
          <p:nvPr/>
        </p:nvSpPr>
        <p:spPr>
          <a:xfrm>
            <a:off x="9170540" y="5879598"/>
            <a:ext cx="2498829" cy="195987"/>
          </a:xfrm>
          <a:prstGeom prst="rect">
            <a:avLst/>
          </a:prstGeom>
          <a:noFill/>
          <a:ln/>
        </p:spPr>
        <p:txBody>
          <a:bodyPr wrap="square" lIns="0" tIns="0" rIns="0" bIns="0" rtlCol="0" anchor="ctr"/>
          <a:lstStyle/>
          <a:p>
            <a:pPr>
              <a:lnSpc>
                <a:spcPct val="130000"/>
              </a:lnSpc>
            </a:pPr>
            <a:r>
              <a:rPr lang="en-US" sz="1029" dirty="0">
                <a:solidFill>
                  <a:srgbClr val="F8F7F4"/>
                </a:solidFill>
                <a:latin typeface="Quattrocento Sans" pitchFamily="34" charset="0"/>
                <a:ea typeface="Quattrocento Sans" pitchFamily="34" charset="-122"/>
                <a:cs typeface="Quattrocento Sans" pitchFamily="34" charset="-120"/>
              </a:rPr>
              <a:t>• Turn off auto-play</a:t>
            </a:r>
            <a:endParaRPr lang="en-US" sz="1600" dirty="0"/>
          </a:p>
        </p:txBody>
      </p:sp>
      <p:sp>
        <p:nvSpPr>
          <p:cNvPr id="69" name="Shape 67"/>
          <p:cNvSpPr/>
          <p:nvPr/>
        </p:nvSpPr>
        <p:spPr>
          <a:xfrm>
            <a:off x="6195354" y="6467558"/>
            <a:ext cx="5675445" cy="391973"/>
          </a:xfrm>
          <a:custGeom>
            <a:avLst/>
            <a:gdLst/>
            <a:ahLst/>
            <a:cxnLst/>
            <a:rect l="l" t="t" r="r" b="b"/>
            <a:pathLst>
              <a:path w="5675445" h="391973">
                <a:moveTo>
                  <a:pt x="32664" y="0"/>
                </a:moveTo>
                <a:lnTo>
                  <a:pt x="5610115" y="0"/>
                </a:lnTo>
                <a:cubicBezTo>
                  <a:pt x="5646196" y="0"/>
                  <a:pt x="5675445" y="29249"/>
                  <a:pt x="5675445" y="65330"/>
                </a:cubicBezTo>
                <a:lnTo>
                  <a:pt x="5675445" y="326643"/>
                </a:lnTo>
                <a:cubicBezTo>
                  <a:pt x="5675445" y="362724"/>
                  <a:pt x="5646196" y="391973"/>
                  <a:pt x="5610115" y="391973"/>
                </a:cubicBezTo>
                <a:lnTo>
                  <a:pt x="32664" y="391973"/>
                </a:lnTo>
                <a:cubicBezTo>
                  <a:pt x="14624" y="391973"/>
                  <a:pt x="0" y="377349"/>
                  <a:pt x="0" y="359309"/>
                </a:cubicBezTo>
                <a:lnTo>
                  <a:pt x="0" y="32664"/>
                </a:lnTo>
                <a:cubicBezTo>
                  <a:pt x="0" y="14636"/>
                  <a:pt x="14636" y="0"/>
                  <a:pt x="32664" y="0"/>
                </a:cubicBezTo>
                <a:close/>
              </a:path>
            </a:pathLst>
          </a:custGeom>
          <a:solidFill>
            <a:srgbClr val="D9A57C">
              <a:alpha val="20000"/>
            </a:srgbClr>
          </a:solidFill>
          <a:ln/>
        </p:spPr>
      </p:sp>
      <p:sp>
        <p:nvSpPr>
          <p:cNvPr id="70" name="Shape 68"/>
          <p:cNvSpPr/>
          <p:nvPr/>
        </p:nvSpPr>
        <p:spPr>
          <a:xfrm>
            <a:off x="6195354" y="6467558"/>
            <a:ext cx="32664" cy="391973"/>
          </a:xfrm>
          <a:custGeom>
            <a:avLst/>
            <a:gdLst/>
            <a:ahLst/>
            <a:cxnLst/>
            <a:rect l="l" t="t" r="r" b="b"/>
            <a:pathLst>
              <a:path w="32664" h="391973">
                <a:moveTo>
                  <a:pt x="32664" y="0"/>
                </a:moveTo>
                <a:lnTo>
                  <a:pt x="32664" y="0"/>
                </a:lnTo>
                <a:lnTo>
                  <a:pt x="32664" y="391973"/>
                </a:lnTo>
                <a:lnTo>
                  <a:pt x="32664" y="391973"/>
                </a:lnTo>
                <a:cubicBezTo>
                  <a:pt x="14624" y="391973"/>
                  <a:pt x="0" y="377349"/>
                  <a:pt x="0" y="359309"/>
                </a:cubicBezTo>
                <a:lnTo>
                  <a:pt x="0" y="32664"/>
                </a:lnTo>
                <a:cubicBezTo>
                  <a:pt x="0" y="14636"/>
                  <a:pt x="14636" y="0"/>
                  <a:pt x="32664" y="0"/>
                </a:cubicBezTo>
                <a:close/>
              </a:path>
            </a:pathLst>
          </a:custGeom>
          <a:solidFill>
            <a:srgbClr val="D9A57C"/>
          </a:solidFill>
          <a:ln/>
        </p:spPr>
      </p:sp>
      <p:sp>
        <p:nvSpPr>
          <p:cNvPr id="71" name="Shape 69"/>
          <p:cNvSpPr/>
          <p:nvPr/>
        </p:nvSpPr>
        <p:spPr>
          <a:xfrm>
            <a:off x="6342344" y="6592777"/>
            <a:ext cx="97993" cy="130658"/>
          </a:xfrm>
          <a:custGeom>
            <a:avLst/>
            <a:gdLst/>
            <a:ahLst/>
            <a:cxnLst/>
            <a:rect l="l" t="t" r="r" b="b"/>
            <a:pathLst>
              <a:path w="97993" h="130658">
                <a:moveTo>
                  <a:pt x="74745" y="97993"/>
                </a:moveTo>
                <a:cubicBezTo>
                  <a:pt x="76608" y="92303"/>
                  <a:pt x="80334" y="87148"/>
                  <a:pt x="84545" y="82707"/>
                </a:cubicBezTo>
                <a:cubicBezTo>
                  <a:pt x="92889" y="73929"/>
                  <a:pt x="97993" y="62062"/>
                  <a:pt x="97993" y="48997"/>
                </a:cubicBezTo>
                <a:cubicBezTo>
                  <a:pt x="97993" y="21946"/>
                  <a:pt x="76047" y="0"/>
                  <a:pt x="48997" y="0"/>
                </a:cubicBezTo>
                <a:cubicBezTo>
                  <a:pt x="21946" y="0"/>
                  <a:pt x="0" y="21946"/>
                  <a:pt x="0" y="48997"/>
                </a:cubicBezTo>
                <a:cubicBezTo>
                  <a:pt x="0" y="62062"/>
                  <a:pt x="5104" y="73929"/>
                  <a:pt x="13449" y="82707"/>
                </a:cubicBezTo>
                <a:cubicBezTo>
                  <a:pt x="17659" y="87148"/>
                  <a:pt x="21411" y="92303"/>
                  <a:pt x="23248" y="97993"/>
                </a:cubicBezTo>
                <a:lnTo>
                  <a:pt x="74720" y="97993"/>
                </a:lnTo>
                <a:close/>
                <a:moveTo>
                  <a:pt x="73495" y="110242"/>
                </a:moveTo>
                <a:lnTo>
                  <a:pt x="24498" y="110242"/>
                </a:lnTo>
                <a:lnTo>
                  <a:pt x="24498" y="114326"/>
                </a:lnTo>
                <a:cubicBezTo>
                  <a:pt x="24498" y="125605"/>
                  <a:pt x="33634" y="134741"/>
                  <a:pt x="44914" y="134741"/>
                </a:cubicBezTo>
                <a:lnTo>
                  <a:pt x="53080" y="134741"/>
                </a:lnTo>
                <a:cubicBezTo>
                  <a:pt x="64359" y="134741"/>
                  <a:pt x="73495" y="125605"/>
                  <a:pt x="73495" y="114326"/>
                </a:cubicBezTo>
                <a:lnTo>
                  <a:pt x="73495" y="110242"/>
                </a:lnTo>
                <a:close/>
                <a:moveTo>
                  <a:pt x="46955" y="28581"/>
                </a:moveTo>
                <a:cubicBezTo>
                  <a:pt x="36799" y="28581"/>
                  <a:pt x="28581" y="36799"/>
                  <a:pt x="28581" y="46955"/>
                </a:cubicBezTo>
                <a:cubicBezTo>
                  <a:pt x="28581" y="50349"/>
                  <a:pt x="25851" y="53080"/>
                  <a:pt x="22457" y="53080"/>
                </a:cubicBezTo>
                <a:cubicBezTo>
                  <a:pt x="19063" y="53080"/>
                  <a:pt x="16332" y="50349"/>
                  <a:pt x="16332" y="46955"/>
                </a:cubicBezTo>
                <a:cubicBezTo>
                  <a:pt x="16332" y="30036"/>
                  <a:pt x="30036" y="16332"/>
                  <a:pt x="46955" y="16332"/>
                </a:cubicBezTo>
                <a:cubicBezTo>
                  <a:pt x="50349" y="16332"/>
                  <a:pt x="53080" y="19063"/>
                  <a:pt x="53080" y="22457"/>
                </a:cubicBezTo>
                <a:cubicBezTo>
                  <a:pt x="53080" y="25851"/>
                  <a:pt x="50349" y="28581"/>
                  <a:pt x="46955" y="28581"/>
                </a:cubicBezTo>
                <a:close/>
              </a:path>
            </a:pathLst>
          </a:custGeom>
          <a:solidFill>
            <a:srgbClr val="D9A57C"/>
          </a:solidFill>
          <a:ln/>
        </p:spPr>
      </p:sp>
      <p:sp>
        <p:nvSpPr>
          <p:cNvPr id="72" name="Text 70"/>
          <p:cNvSpPr/>
          <p:nvPr/>
        </p:nvSpPr>
        <p:spPr>
          <a:xfrm>
            <a:off x="6515009" y="6565551"/>
            <a:ext cx="5323127" cy="195987"/>
          </a:xfrm>
          <a:prstGeom prst="rect">
            <a:avLst/>
          </a:prstGeom>
          <a:noFill/>
          <a:ln/>
        </p:spPr>
        <p:txBody>
          <a:bodyPr wrap="square" lIns="0" tIns="0" rIns="0" bIns="0" rtlCol="0" anchor="ctr"/>
          <a:lstStyle/>
          <a:p>
            <a:pPr>
              <a:lnSpc>
                <a:spcPct val="130000"/>
              </a:lnSpc>
            </a:pPr>
            <a:r>
              <a:rPr lang="en-US" sz="1029" dirty="0">
                <a:solidFill>
                  <a:srgbClr val="3D3D3D">
                    <a:alpha val="80000"/>
                  </a:srgbClr>
                </a:solidFill>
                <a:latin typeface="Quattrocento Sans" pitchFamily="34" charset="0"/>
                <a:ea typeface="Quattrocento Sans" pitchFamily="34" charset="-122"/>
                <a:cs typeface="Quattrocento Sans" pitchFamily="34" charset="-120"/>
              </a:rPr>
              <a:t>Small changes create big focus improvements.</a:t>
            </a:r>
            <a:endParaRPr lang="en-US" sz="1600" dirty="0"/>
          </a:p>
        </p:txBody>
      </p:sp>
    </p:spTree>
  </p:cSld>
  <p:clrMapOvr>
    <a:masterClrMapping/>
  </p:clrMapOvr>
  <p:transition>
    <p:fade/>
    <p:spd val="med"/>
  </p:transition>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17500" y="317500"/>
            <a:ext cx="11620500" cy="190500"/>
          </a:xfrm>
          <a:prstGeom prst="rect">
            <a:avLst/>
          </a:prstGeom>
          <a:noFill/>
          <a:ln/>
        </p:spPr>
        <p:txBody>
          <a:bodyPr wrap="square" lIns="0" tIns="0" rIns="0" bIns="0" rtlCol="0" anchor="ctr"/>
          <a:lstStyle/>
          <a:p>
            <a:pPr>
              <a:lnSpc>
                <a:spcPct val="130000"/>
              </a:lnSpc>
            </a:pPr>
            <a:r>
              <a:rPr lang="en-US" sz="1000" b="1" spc="100" kern="0" dirty="0">
                <a:solidFill>
                  <a:srgbClr val="D9A57C"/>
                </a:solidFill>
                <a:latin typeface="Quattrocento Sans" pitchFamily="34" charset="0"/>
                <a:ea typeface="Quattrocento Sans" pitchFamily="34" charset="-122"/>
                <a:cs typeface="Quattrocento Sans" pitchFamily="34" charset="-120"/>
              </a:rPr>
              <a:t>LESSON 3.3</a:t>
            </a:r>
            <a:endParaRPr lang="en-US" sz="1600" dirty="0"/>
          </a:p>
        </p:txBody>
      </p:sp>
      <p:sp>
        <p:nvSpPr>
          <p:cNvPr id="3" name="Text 1"/>
          <p:cNvSpPr/>
          <p:nvPr/>
        </p:nvSpPr>
        <p:spPr>
          <a:xfrm>
            <a:off x="317500" y="539750"/>
            <a:ext cx="11699875" cy="317500"/>
          </a:xfrm>
          <a:prstGeom prst="rect">
            <a:avLst/>
          </a:prstGeom>
          <a:noFill/>
          <a:ln/>
        </p:spPr>
        <p:txBody>
          <a:bodyPr wrap="square" lIns="0" tIns="0" rIns="0" bIns="0" rtlCol="0" anchor="ctr"/>
          <a:lstStyle/>
          <a:p>
            <a:pPr>
              <a:lnSpc>
                <a:spcPct val="90000"/>
              </a:lnSpc>
            </a:pPr>
            <a:r>
              <a:rPr lang="en-US" sz="2250" b="1" dirty="0">
                <a:solidFill>
                  <a:srgbClr val="5A7D7C"/>
                </a:solidFill>
                <a:latin typeface="Liter" pitchFamily="34" charset="0"/>
                <a:ea typeface="Liter" pitchFamily="34" charset="-122"/>
                <a:cs typeface="Liter" pitchFamily="34" charset="-120"/>
              </a:rPr>
              <a:t>Academic Goal Alignment &amp; Focus</a:t>
            </a:r>
            <a:endParaRPr lang="en-US" sz="1600" dirty="0"/>
          </a:p>
        </p:txBody>
      </p:sp>
      <p:sp>
        <p:nvSpPr>
          <p:cNvPr id="4" name="Text 2"/>
          <p:cNvSpPr/>
          <p:nvPr/>
        </p:nvSpPr>
        <p:spPr>
          <a:xfrm>
            <a:off x="317500" y="889000"/>
            <a:ext cx="11628438" cy="222250"/>
          </a:xfrm>
          <a:prstGeom prst="rect">
            <a:avLst/>
          </a:prstGeom>
          <a:noFill/>
          <a:ln/>
        </p:spPr>
        <p:txBody>
          <a:bodyPr wrap="square" lIns="0" tIns="0" rIns="0" bIns="0" rtlCol="0" anchor="ctr"/>
          <a:lstStyle/>
          <a:p>
            <a:pPr>
              <a:lnSpc>
                <a:spcPct val="130000"/>
              </a:lnSpc>
            </a:pPr>
            <a:r>
              <a:rPr lang="en-US" sz="1125" dirty="0">
                <a:solidFill>
                  <a:srgbClr val="3D3D3D">
                    <a:alpha val="70000"/>
                  </a:srgbClr>
                </a:solidFill>
                <a:latin typeface="Quattrocento Sans" pitchFamily="34" charset="0"/>
                <a:ea typeface="Quattrocento Sans" pitchFamily="34" charset="-122"/>
                <a:cs typeface="Quattrocento Sans" pitchFamily="34" charset="-120"/>
              </a:rPr>
              <a:t>Focus lasts longer when it serves a clear purpose</a:t>
            </a:r>
            <a:endParaRPr lang="en-US" sz="1600" dirty="0"/>
          </a:p>
        </p:txBody>
      </p:sp>
      <p:sp>
        <p:nvSpPr>
          <p:cNvPr id="5" name="Shape 3"/>
          <p:cNvSpPr/>
          <p:nvPr/>
        </p:nvSpPr>
        <p:spPr>
          <a:xfrm>
            <a:off x="333375" y="1238250"/>
            <a:ext cx="3730625" cy="2254250"/>
          </a:xfrm>
          <a:custGeom>
            <a:avLst/>
            <a:gdLst/>
            <a:ahLst/>
            <a:cxnLst/>
            <a:rect l="l" t="t" r="r" b="b"/>
            <a:pathLst>
              <a:path w="3730625" h="2254250">
                <a:moveTo>
                  <a:pt x="31750" y="0"/>
                </a:moveTo>
                <a:lnTo>
                  <a:pt x="3635383" y="0"/>
                </a:lnTo>
                <a:cubicBezTo>
                  <a:pt x="3687984" y="0"/>
                  <a:pt x="3730625" y="42641"/>
                  <a:pt x="3730625" y="95242"/>
                </a:cubicBezTo>
                <a:lnTo>
                  <a:pt x="3730625" y="2159008"/>
                </a:lnTo>
                <a:cubicBezTo>
                  <a:pt x="3730625" y="2211609"/>
                  <a:pt x="3687984" y="2254250"/>
                  <a:pt x="3635383" y="2254250"/>
                </a:cubicBezTo>
                <a:lnTo>
                  <a:pt x="31750" y="2254250"/>
                </a:lnTo>
                <a:cubicBezTo>
                  <a:pt x="14227" y="2254250"/>
                  <a:pt x="0" y="2240023"/>
                  <a:pt x="0" y="2222500"/>
                </a:cubicBezTo>
                <a:lnTo>
                  <a:pt x="0" y="31750"/>
                </a:lnTo>
                <a:cubicBezTo>
                  <a:pt x="0" y="14227"/>
                  <a:pt x="14227" y="0"/>
                  <a:pt x="31750" y="0"/>
                </a:cubicBezTo>
                <a:close/>
              </a:path>
            </a:pathLst>
          </a:custGeom>
          <a:solidFill>
            <a:srgbClr val="FFFFFF"/>
          </a:solidFill>
          <a:ln/>
          <a:effectLst>
            <a:outerShdw sx="100000" sy="100000" kx="0" ky="0" algn="bl" rotWithShape="0" blurRad="47625" dist="31750" dir="5400000">
              <a:srgbClr val="000000">
                <a:alpha val="10196"/>
              </a:srgbClr>
            </a:outerShdw>
          </a:effectLst>
        </p:spPr>
      </p:sp>
      <p:sp>
        <p:nvSpPr>
          <p:cNvPr id="6" name="Shape 4"/>
          <p:cNvSpPr/>
          <p:nvPr/>
        </p:nvSpPr>
        <p:spPr>
          <a:xfrm>
            <a:off x="333375" y="1238250"/>
            <a:ext cx="31750" cy="2254250"/>
          </a:xfrm>
          <a:custGeom>
            <a:avLst/>
            <a:gdLst/>
            <a:ahLst/>
            <a:cxnLst/>
            <a:rect l="l" t="t" r="r" b="b"/>
            <a:pathLst>
              <a:path w="31750" h="2254250">
                <a:moveTo>
                  <a:pt x="31750" y="0"/>
                </a:moveTo>
                <a:lnTo>
                  <a:pt x="31750" y="0"/>
                </a:lnTo>
                <a:lnTo>
                  <a:pt x="31750" y="2254250"/>
                </a:lnTo>
                <a:lnTo>
                  <a:pt x="31750" y="2254250"/>
                </a:lnTo>
                <a:cubicBezTo>
                  <a:pt x="14227" y="2254250"/>
                  <a:pt x="0" y="2240023"/>
                  <a:pt x="0" y="2222500"/>
                </a:cubicBezTo>
                <a:lnTo>
                  <a:pt x="0" y="31750"/>
                </a:lnTo>
                <a:cubicBezTo>
                  <a:pt x="0" y="14227"/>
                  <a:pt x="14227" y="0"/>
                  <a:pt x="31750" y="0"/>
                </a:cubicBezTo>
                <a:close/>
              </a:path>
            </a:pathLst>
          </a:custGeom>
          <a:solidFill>
            <a:srgbClr val="5A7D7C"/>
          </a:solidFill>
          <a:ln/>
        </p:spPr>
      </p:sp>
      <p:sp>
        <p:nvSpPr>
          <p:cNvPr id="7" name="Shape 5"/>
          <p:cNvSpPr/>
          <p:nvPr/>
        </p:nvSpPr>
        <p:spPr>
          <a:xfrm>
            <a:off x="531813" y="1412875"/>
            <a:ext cx="190500" cy="190500"/>
          </a:xfrm>
          <a:custGeom>
            <a:avLst/>
            <a:gdLst/>
            <a:ahLst/>
            <a:cxnLst/>
            <a:rect l="l" t="t" r="r" b="b"/>
            <a:pathLst>
              <a:path w="190500" h="190500">
                <a:moveTo>
                  <a:pt x="95250" y="190500"/>
                </a:moveTo>
                <a:cubicBezTo>
                  <a:pt x="147820" y="190500"/>
                  <a:pt x="190500" y="147820"/>
                  <a:pt x="190500" y="95250"/>
                </a:cubicBezTo>
                <a:cubicBezTo>
                  <a:pt x="190500" y="42680"/>
                  <a:pt x="147820" y="0"/>
                  <a:pt x="95250" y="0"/>
                </a:cubicBezTo>
                <a:cubicBezTo>
                  <a:pt x="42680" y="0"/>
                  <a:pt x="0" y="42680"/>
                  <a:pt x="0" y="95250"/>
                </a:cubicBezTo>
                <a:cubicBezTo>
                  <a:pt x="0" y="147820"/>
                  <a:pt x="42680" y="190500"/>
                  <a:pt x="95250" y="190500"/>
                </a:cubicBezTo>
                <a:close/>
                <a:moveTo>
                  <a:pt x="114114" y="120960"/>
                </a:moveTo>
                <a:lnTo>
                  <a:pt x="60424" y="141610"/>
                </a:lnTo>
                <a:cubicBezTo>
                  <a:pt x="53206" y="144400"/>
                  <a:pt x="46100" y="137294"/>
                  <a:pt x="48890" y="130076"/>
                </a:cubicBezTo>
                <a:lnTo>
                  <a:pt x="69540" y="76386"/>
                </a:lnTo>
                <a:cubicBezTo>
                  <a:pt x="70768" y="73223"/>
                  <a:pt x="73223" y="70768"/>
                  <a:pt x="76386" y="69540"/>
                </a:cubicBezTo>
                <a:lnTo>
                  <a:pt x="130076" y="48890"/>
                </a:lnTo>
                <a:cubicBezTo>
                  <a:pt x="137294" y="46100"/>
                  <a:pt x="144400" y="53206"/>
                  <a:pt x="141610" y="60424"/>
                </a:cubicBezTo>
                <a:lnTo>
                  <a:pt x="120960" y="114114"/>
                </a:lnTo>
                <a:cubicBezTo>
                  <a:pt x="119769" y="117277"/>
                  <a:pt x="117277" y="119732"/>
                  <a:pt x="114114" y="120960"/>
                </a:cubicBezTo>
                <a:close/>
                <a:moveTo>
                  <a:pt x="107156" y="95250"/>
                </a:moveTo>
                <a:cubicBezTo>
                  <a:pt x="107156" y="88679"/>
                  <a:pt x="101821" y="83344"/>
                  <a:pt x="95250" y="83344"/>
                </a:cubicBezTo>
                <a:cubicBezTo>
                  <a:pt x="88679" y="83344"/>
                  <a:pt x="83344" y="88679"/>
                  <a:pt x="83344" y="95250"/>
                </a:cubicBezTo>
                <a:cubicBezTo>
                  <a:pt x="83344" y="101821"/>
                  <a:pt x="88679" y="107156"/>
                  <a:pt x="95250" y="107156"/>
                </a:cubicBezTo>
                <a:cubicBezTo>
                  <a:pt x="101821" y="107156"/>
                  <a:pt x="107156" y="101821"/>
                  <a:pt x="107156" y="95250"/>
                </a:cubicBezTo>
                <a:close/>
              </a:path>
            </a:pathLst>
          </a:custGeom>
          <a:solidFill>
            <a:srgbClr val="5A7D7C"/>
          </a:solidFill>
          <a:ln/>
        </p:spPr>
      </p:sp>
      <p:sp>
        <p:nvSpPr>
          <p:cNvPr id="8" name="Text 6"/>
          <p:cNvSpPr/>
          <p:nvPr/>
        </p:nvSpPr>
        <p:spPr>
          <a:xfrm>
            <a:off x="841375" y="1397000"/>
            <a:ext cx="2103438" cy="222250"/>
          </a:xfrm>
          <a:prstGeom prst="rect">
            <a:avLst/>
          </a:prstGeom>
          <a:noFill/>
          <a:ln/>
        </p:spPr>
        <p:txBody>
          <a:bodyPr wrap="square" lIns="0" tIns="0" rIns="0" bIns="0" rtlCol="0" anchor="ctr"/>
          <a:lstStyle/>
          <a:p>
            <a:pPr>
              <a:lnSpc>
                <a:spcPct val="120000"/>
              </a:lnSpc>
            </a:pPr>
            <a:r>
              <a:rPr lang="en-US" sz="1250" b="1" dirty="0">
                <a:solidFill>
                  <a:srgbClr val="5A7D7C"/>
                </a:solidFill>
                <a:latin typeface="Liter" pitchFamily="34" charset="0"/>
                <a:ea typeface="Liter" pitchFamily="34" charset="-122"/>
                <a:cs typeface="Liter" pitchFamily="34" charset="-120"/>
              </a:rPr>
              <a:t>Why Goals Strengthen Focus</a:t>
            </a:r>
            <a:endParaRPr lang="en-US" sz="1600" dirty="0"/>
          </a:p>
        </p:txBody>
      </p:sp>
      <p:sp>
        <p:nvSpPr>
          <p:cNvPr id="9" name="Text 7"/>
          <p:cNvSpPr/>
          <p:nvPr/>
        </p:nvSpPr>
        <p:spPr>
          <a:xfrm>
            <a:off x="508000" y="1714500"/>
            <a:ext cx="3460750" cy="571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Focus becomes easier when learners understand </a:t>
            </a:r>
            <a:pPr>
              <a:lnSpc>
                <a:spcPct val="130000"/>
              </a:lnSpc>
            </a:pPr>
            <a:r>
              <a:rPr lang="en-US" sz="1000" b="1" dirty="0">
                <a:solidFill>
                  <a:srgbClr val="3D3D3D">
                    <a:alpha val="80000"/>
                  </a:srgbClr>
                </a:solidFill>
                <a:latin typeface="Quattrocento Sans" pitchFamily="34" charset="0"/>
                <a:ea typeface="Quattrocento Sans" pitchFamily="34" charset="-122"/>
                <a:cs typeface="Quattrocento Sans" pitchFamily="34" charset="-120"/>
              </a:rPr>
              <a:t>why their effort matters</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 When academic work feels disconnected from goals, distraction increases.</a:t>
            </a:r>
            <a:endParaRPr lang="en-US" sz="1600" dirty="0"/>
          </a:p>
        </p:txBody>
      </p:sp>
      <p:sp>
        <p:nvSpPr>
          <p:cNvPr id="10" name="Shape 8"/>
          <p:cNvSpPr/>
          <p:nvPr/>
        </p:nvSpPr>
        <p:spPr>
          <a:xfrm>
            <a:off x="523875" y="2413000"/>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84435" y="52760"/>
                </a:moveTo>
                <a:lnTo>
                  <a:pt x="64591" y="84510"/>
                </a:lnTo>
                <a:cubicBezTo>
                  <a:pt x="63550" y="86171"/>
                  <a:pt x="61764" y="87213"/>
                  <a:pt x="59804" y="87313"/>
                </a:cubicBezTo>
                <a:cubicBezTo>
                  <a:pt x="57845" y="87412"/>
                  <a:pt x="55959" y="86519"/>
                  <a:pt x="54794" y="84931"/>
                </a:cubicBezTo>
                <a:lnTo>
                  <a:pt x="42887" y="69056"/>
                </a:lnTo>
                <a:cubicBezTo>
                  <a:pt x="40903" y="66427"/>
                  <a:pt x="41449" y="62706"/>
                  <a:pt x="44078" y="60722"/>
                </a:cubicBezTo>
                <a:cubicBezTo>
                  <a:pt x="46707" y="58737"/>
                  <a:pt x="50428" y="59283"/>
                  <a:pt x="52412" y="61913"/>
                </a:cubicBezTo>
                <a:lnTo>
                  <a:pt x="59110" y="70842"/>
                </a:lnTo>
                <a:lnTo>
                  <a:pt x="74340" y="46459"/>
                </a:lnTo>
                <a:cubicBezTo>
                  <a:pt x="76076" y="43681"/>
                  <a:pt x="79747" y="42813"/>
                  <a:pt x="82550" y="44574"/>
                </a:cubicBezTo>
                <a:cubicBezTo>
                  <a:pt x="85353" y="46335"/>
                  <a:pt x="86196" y="49981"/>
                  <a:pt x="84435" y="52784"/>
                </a:cubicBezTo>
                <a:close/>
              </a:path>
            </a:pathLst>
          </a:custGeom>
          <a:solidFill>
            <a:srgbClr val="5A7D7C"/>
          </a:solidFill>
          <a:ln/>
        </p:spPr>
      </p:sp>
      <p:sp>
        <p:nvSpPr>
          <p:cNvPr id="11" name="Text 9"/>
          <p:cNvSpPr/>
          <p:nvPr/>
        </p:nvSpPr>
        <p:spPr>
          <a:xfrm>
            <a:off x="730250" y="2381250"/>
            <a:ext cx="1079500" cy="190500"/>
          </a:xfrm>
          <a:prstGeom prst="rect">
            <a:avLst/>
          </a:prstGeom>
          <a:noFill/>
          <a:ln/>
        </p:spPr>
        <p:txBody>
          <a:bodyPr wrap="square" lIns="0" tIns="0" rIns="0" bIns="0" rtlCol="0" anchor="ctr"/>
          <a:lstStyle/>
          <a:p>
            <a:pPr>
              <a:lnSpc>
                <a:spcPct val="130000"/>
              </a:lnSpc>
            </a:pPr>
            <a:r>
              <a:rPr lang="en-US" sz="1000" b="1" dirty="0">
                <a:solidFill>
                  <a:srgbClr val="3D3D3D">
                    <a:alpha val="80000"/>
                  </a:srgbClr>
                </a:solidFill>
                <a:latin typeface="Quattrocento Sans" pitchFamily="34" charset="0"/>
                <a:ea typeface="Quattrocento Sans" pitchFamily="34" charset="-122"/>
                <a:cs typeface="Quattrocento Sans" pitchFamily="34" charset="-120"/>
              </a:rPr>
              <a:t>Direction</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 for effort</a:t>
            </a:r>
            <a:endParaRPr lang="en-US" sz="1600" dirty="0"/>
          </a:p>
        </p:txBody>
      </p:sp>
      <p:sp>
        <p:nvSpPr>
          <p:cNvPr id="12" name="Shape 10"/>
          <p:cNvSpPr/>
          <p:nvPr/>
        </p:nvSpPr>
        <p:spPr>
          <a:xfrm>
            <a:off x="523875" y="2667000"/>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84435" y="52760"/>
                </a:moveTo>
                <a:lnTo>
                  <a:pt x="64591" y="84510"/>
                </a:lnTo>
                <a:cubicBezTo>
                  <a:pt x="63550" y="86171"/>
                  <a:pt x="61764" y="87213"/>
                  <a:pt x="59804" y="87313"/>
                </a:cubicBezTo>
                <a:cubicBezTo>
                  <a:pt x="57845" y="87412"/>
                  <a:pt x="55959" y="86519"/>
                  <a:pt x="54794" y="84931"/>
                </a:cubicBezTo>
                <a:lnTo>
                  <a:pt x="42887" y="69056"/>
                </a:lnTo>
                <a:cubicBezTo>
                  <a:pt x="40903" y="66427"/>
                  <a:pt x="41449" y="62706"/>
                  <a:pt x="44078" y="60722"/>
                </a:cubicBezTo>
                <a:cubicBezTo>
                  <a:pt x="46707" y="58737"/>
                  <a:pt x="50428" y="59283"/>
                  <a:pt x="52412" y="61913"/>
                </a:cubicBezTo>
                <a:lnTo>
                  <a:pt x="59110" y="70842"/>
                </a:lnTo>
                <a:lnTo>
                  <a:pt x="74340" y="46459"/>
                </a:lnTo>
                <a:cubicBezTo>
                  <a:pt x="76076" y="43681"/>
                  <a:pt x="79747" y="42813"/>
                  <a:pt x="82550" y="44574"/>
                </a:cubicBezTo>
                <a:cubicBezTo>
                  <a:pt x="85353" y="46335"/>
                  <a:pt x="86196" y="49981"/>
                  <a:pt x="84435" y="52784"/>
                </a:cubicBezTo>
                <a:close/>
              </a:path>
            </a:pathLst>
          </a:custGeom>
          <a:solidFill>
            <a:srgbClr val="5A7D7C"/>
          </a:solidFill>
          <a:ln/>
        </p:spPr>
      </p:sp>
      <p:sp>
        <p:nvSpPr>
          <p:cNvPr id="13" name="Text 11"/>
          <p:cNvSpPr/>
          <p:nvPr/>
        </p:nvSpPr>
        <p:spPr>
          <a:xfrm>
            <a:off x="730250" y="2635250"/>
            <a:ext cx="1643063" cy="190500"/>
          </a:xfrm>
          <a:prstGeom prst="rect">
            <a:avLst/>
          </a:prstGeom>
          <a:noFill/>
          <a:ln/>
        </p:spPr>
        <p:txBody>
          <a:bodyPr wrap="square" lIns="0" tIns="0" rIns="0" bIns="0" rtlCol="0" anchor="ctr"/>
          <a:lstStyle/>
          <a:p>
            <a:pPr>
              <a:lnSpc>
                <a:spcPct val="130000"/>
              </a:lnSpc>
            </a:pPr>
            <a:r>
              <a:rPr lang="en-US" sz="1000" b="1" dirty="0">
                <a:solidFill>
                  <a:srgbClr val="3D3D3D">
                    <a:alpha val="80000"/>
                  </a:srgbClr>
                </a:solidFill>
                <a:latin typeface="Quattrocento Sans" pitchFamily="34" charset="0"/>
                <a:ea typeface="Quattrocento Sans" pitchFamily="34" charset="-122"/>
                <a:cs typeface="Quattrocento Sans" pitchFamily="34" charset="-120"/>
              </a:rPr>
              <a:t>Motivation</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 beyond emotions</a:t>
            </a:r>
            <a:endParaRPr lang="en-US" sz="1600" dirty="0"/>
          </a:p>
        </p:txBody>
      </p:sp>
      <p:sp>
        <p:nvSpPr>
          <p:cNvPr id="14" name="Shape 12"/>
          <p:cNvSpPr/>
          <p:nvPr/>
        </p:nvSpPr>
        <p:spPr>
          <a:xfrm>
            <a:off x="523875" y="2921000"/>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84435" y="52760"/>
                </a:moveTo>
                <a:lnTo>
                  <a:pt x="64591" y="84510"/>
                </a:lnTo>
                <a:cubicBezTo>
                  <a:pt x="63550" y="86171"/>
                  <a:pt x="61764" y="87213"/>
                  <a:pt x="59804" y="87313"/>
                </a:cubicBezTo>
                <a:cubicBezTo>
                  <a:pt x="57845" y="87412"/>
                  <a:pt x="55959" y="86519"/>
                  <a:pt x="54794" y="84931"/>
                </a:cubicBezTo>
                <a:lnTo>
                  <a:pt x="42887" y="69056"/>
                </a:lnTo>
                <a:cubicBezTo>
                  <a:pt x="40903" y="66427"/>
                  <a:pt x="41449" y="62706"/>
                  <a:pt x="44078" y="60722"/>
                </a:cubicBezTo>
                <a:cubicBezTo>
                  <a:pt x="46707" y="58737"/>
                  <a:pt x="50428" y="59283"/>
                  <a:pt x="52412" y="61913"/>
                </a:cubicBezTo>
                <a:lnTo>
                  <a:pt x="59110" y="70842"/>
                </a:lnTo>
                <a:lnTo>
                  <a:pt x="74340" y="46459"/>
                </a:lnTo>
                <a:cubicBezTo>
                  <a:pt x="76076" y="43681"/>
                  <a:pt x="79747" y="42813"/>
                  <a:pt x="82550" y="44574"/>
                </a:cubicBezTo>
                <a:cubicBezTo>
                  <a:pt x="85353" y="46335"/>
                  <a:pt x="86196" y="49981"/>
                  <a:pt x="84435" y="52784"/>
                </a:cubicBezTo>
                <a:close/>
              </a:path>
            </a:pathLst>
          </a:custGeom>
          <a:solidFill>
            <a:srgbClr val="5A7D7C"/>
          </a:solidFill>
          <a:ln/>
        </p:spPr>
      </p:sp>
      <p:sp>
        <p:nvSpPr>
          <p:cNvPr id="15" name="Text 13"/>
          <p:cNvSpPr/>
          <p:nvPr/>
        </p:nvSpPr>
        <p:spPr>
          <a:xfrm>
            <a:off x="730250" y="2889250"/>
            <a:ext cx="1595438" cy="190500"/>
          </a:xfrm>
          <a:prstGeom prst="rect">
            <a:avLst/>
          </a:prstGeom>
          <a:noFill/>
          <a:ln/>
        </p:spPr>
        <p:txBody>
          <a:bodyPr wrap="square" lIns="0" tIns="0" rIns="0" bIns="0" rtlCol="0" anchor="ctr"/>
          <a:lstStyle/>
          <a:p>
            <a:pPr>
              <a:lnSpc>
                <a:spcPct val="130000"/>
              </a:lnSpc>
            </a:pPr>
            <a:r>
              <a:rPr lang="en-US" sz="1000" b="1" dirty="0">
                <a:solidFill>
                  <a:srgbClr val="3D3D3D">
                    <a:alpha val="80000"/>
                  </a:srgbClr>
                </a:solidFill>
                <a:latin typeface="Quattrocento Sans" pitchFamily="34" charset="0"/>
                <a:ea typeface="Quattrocento Sans" pitchFamily="34" charset="-122"/>
                <a:cs typeface="Quattrocento Sans" pitchFamily="34" charset="-120"/>
              </a:rPr>
              <a:t>Reason</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 to resist distractions</a:t>
            </a:r>
            <a:endParaRPr lang="en-US" sz="1600" dirty="0"/>
          </a:p>
        </p:txBody>
      </p:sp>
      <p:sp>
        <p:nvSpPr>
          <p:cNvPr id="16" name="Shape 14"/>
          <p:cNvSpPr/>
          <p:nvPr/>
        </p:nvSpPr>
        <p:spPr>
          <a:xfrm>
            <a:off x="523875" y="3175000"/>
            <a:ext cx="127000" cy="127000"/>
          </a:xfrm>
          <a:custGeom>
            <a:avLst/>
            <a:gdLst/>
            <a:ahLst/>
            <a:cxnLst/>
            <a:rect l="l" t="t" r="r" b="b"/>
            <a:pathLst>
              <a:path w="127000" h="127000">
                <a:moveTo>
                  <a:pt x="63500" y="127000"/>
                </a:moveTo>
                <a:cubicBezTo>
                  <a:pt x="98547" y="127000"/>
                  <a:pt x="127000" y="98547"/>
                  <a:pt x="127000" y="63500"/>
                </a:cubicBezTo>
                <a:cubicBezTo>
                  <a:pt x="127000" y="28453"/>
                  <a:pt x="98547" y="0"/>
                  <a:pt x="63500" y="0"/>
                </a:cubicBezTo>
                <a:cubicBezTo>
                  <a:pt x="28453" y="0"/>
                  <a:pt x="0" y="28453"/>
                  <a:pt x="0" y="63500"/>
                </a:cubicBezTo>
                <a:cubicBezTo>
                  <a:pt x="0" y="98547"/>
                  <a:pt x="28453" y="127000"/>
                  <a:pt x="63500" y="127000"/>
                </a:cubicBezTo>
                <a:close/>
                <a:moveTo>
                  <a:pt x="84435" y="52760"/>
                </a:moveTo>
                <a:lnTo>
                  <a:pt x="64591" y="84510"/>
                </a:lnTo>
                <a:cubicBezTo>
                  <a:pt x="63550" y="86171"/>
                  <a:pt x="61764" y="87213"/>
                  <a:pt x="59804" y="87313"/>
                </a:cubicBezTo>
                <a:cubicBezTo>
                  <a:pt x="57845" y="87412"/>
                  <a:pt x="55959" y="86519"/>
                  <a:pt x="54794" y="84931"/>
                </a:cubicBezTo>
                <a:lnTo>
                  <a:pt x="42887" y="69056"/>
                </a:lnTo>
                <a:cubicBezTo>
                  <a:pt x="40903" y="66427"/>
                  <a:pt x="41449" y="62706"/>
                  <a:pt x="44078" y="60722"/>
                </a:cubicBezTo>
                <a:cubicBezTo>
                  <a:pt x="46707" y="58737"/>
                  <a:pt x="50428" y="59283"/>
                  <a:pt x="52412" y="61913"/>
                </a:cubicBezTo>
                <a:lnTo>
                  <a:pt x="59110" y="70842"/>
                </a:lnTo>
                <a:lnTo>
                  <a:pt x="74340" y="46459"/>
                </a:lnTo>
                <a:cubicBezTo>
                  <a:pt x="76076" y="43681"/>
                  <a:pt x="79747" y="42813"/>
                  <a:pt x="82550" y="44574"/>
                </a:cubicBezTo>
                <a:cubicBezTo>
                  <a:pt x="85353" y="46335"/>
                  <a:pt x="86196" y="49981"/>
                  <a:pt x="84435" y="52784"/>
                </a:cubicBezTo>
                <a:close/>
              </a:path>
            </a:pathLst>
          </a:custGeom>
          <a:solidFill>
            <a:srgbClr val="5A7D7C"/>
          </a:solidFill>
          <a:ln/>
        </p:spPr>
      </p:sp>
      <p:sp>
        <p:nvSpPr>
          <p:cNvPr id="17" name="Text 15"/>
          <p:cNvSpPr/>
          <p:nvPr/>
        </p:nvSpPr>
        <p:spPr>
          <a:xfrm>
            <a:off x="730250" y="3143250"/>
            <a:ext cx="1817688" cy="190500"/>
          </a:xfrm>
          <a:prstGeom prst="rect">
            <a:avLst/>
          </a:prstGeom>
          <a:noFill/>
          <a:ln/>
        </p:spPr>
        <p:txBody>
          <a:bodyPr wrap="square" lIns="0" tIns="0" rIns="0" bIns="0" rtlCol="0" anchor="ctr"/>
          <a:lstStyle/>
          <a:p>
            <a:pPr>
              <a:lnSpc>
                <a:spcPct val="130000"/>
              </a:lnSpc>
            </a:pPr>
            <a:r>
              <a:rPr lang="en-US" sz="1000" b="1" dirty="0">
                <a:solidFill>
                  <a:srgbClr val="3D3D3D">
                    <a:alpha val="80000"/>
                  </a:srgbClr>
                </a:solidFill>
                <a:latin typeface="Quattrocento Sans" pitchFamily="34" charset="0"/>
                <a:ea typeface="Quattrocento Sans" pitchFamily="34" charset="-122"/>
                <a:cs typeface="Quattrocento Sans" pitchFamily="34" charset="-120"/>
              </a:rPr>
              <a:t>Framework</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 for decision-making</a:t>
            </a:r>
            <a:endParaRPr lang="en-US" sz="1600" dirty="0"/>
          </a:p>
        </p:txBody>
      </p:sp>
      <p:sp>
        <p:nvSpPr>
          <p:cNvPr id="18" name="Shape 16"/>
          <p:cNvSpPr/>
          <p:nvPr/>
        </p:nvSpPr>
        <p:spPr>
          <a:xfrm>
            <a:off x="333375" y="3619500"/>
            <a:ext cx="3730625" cy="2254250"/>
          </a:xfrm>
          <a:custGeom>
            <a:avLst/>
            <a:gdLst/>
            <a:ahLst/>
            <a:cxnLst/>
            <a:rect l="l" t="t" r="r" b="b"/>
            <a:pathLst>
              <a:path w="3730625" h="2254250">
                <a:moveTo>
                  <a:pt x="31750" y="0"/>
                </a:moveTo>
                <a:lnTo>
                  <a:pt x="3635383" y="0"/>
                </a:lnTo>
                <a:cubicBezTo>
                  <a:pt x="3687984" y="0"/>
                  <a:pt x="3730625" y="42641"/>
                  <a:pt x="3730625" y="95242"/>
                </a:cubicBezTo>
                <a:lnTo>
                  <a:pt x="3730625" y="2159008"/>
                </a:lnTo>
                <a:cubicBezTo>
                  <a:pt x="3730625" y="2211609"/>
                  <a:pt x="3687984" y="2254250"/>
                  <a:pt x="3635383" y="2254250"/>
                </a:cubicBezTo>
                <a:lnTo>
                  <a:pt x="31750" y="2254250"/>
                </a:lnTo>
                <a:cubicBezTo>
                  <a:pt x="14227" y="2254250"/>
                  <a:pt x="0" y="2240023"/>
                  <a:pt x="0" y="2222500"/>
                </a:cubicBezTo>
                <a:lnTo>
                  <a:pt x="0" y="31750"/>
                </a:lnTo>
                <a:cubicBezTo>
                  <a:pt x="0" y="14227"/>
                  <a:pt x="14227" y="0"/>
                  <a:pt x="31750" y="0"/>
                </a:cubicBezTo>
                <a:close/>
              </a:path>
            </a:pathLst>
          </a:custGeom>
          <a:solidFill>
            <a:srgbClr val="FFFFFF"/>
          </a:solidFill>
          <a:ln/>
          <a:effectLst>
            <a:outerShdw sx="100000" sy="100000" kx="0" ky="0" algn="bl" rotWithShape="0" blurRad="47625" dist="31750" dir="5400000">
              <a:srgbClr val="000000">
                <a:alpha val="10196"/>
              </a:srgbClr>
            </a:outerShdw>
          </a:effectLst>
        </p:spPr>
      </p:sp>
      <p:sp>
        <p:nvSpPr>
          <p:cNvPr id="19" name="Shape 17"/>
          <p:cNvSpPr/>
          <p:nvPr/>
        </p:nvSpPr>
        <p:spPr>
          <a:xfrm>
            <a:off x="333375" y="3619500"/>
            <a:ext cx="31750" cy="2254250"/>
          </a:xfrm>
          <a:custGeom>
            <a:avLst/>
            <a:gdLst/>
            <a:ahLst/>
            <a:cxnLst/>
            <a:rect l="l" t="t" r="r" b="b"/>
            <a:pathLst>
              <a:path w="31750" h="2254250">
                <a:moveTo>
                  <a:pt x="31750" y="0"/>
                </a:moveTo>
                <a:lnTo>
                  <a:pt x="31750" y="0"/>
                </a:lnTo>
                <a:lnTo>
                  <a:pt x="31750" y="2254250"/>
                </a:lnTo>
                <a:lnTo>
                  <a:pt x="31750" y="2254250"/>
                </a:lnTo>
                <a:cubicBezTo>
                  <a:pt x="14227" y="2254250"/>
                  <a:pt x="0" y="2240023"/>
                  <a:pt x="0" y="2222500"/>
                </a:cubicBezTo>
                <a:lnTo>
                  <a:pt x="0" y="31750"/>
                </a:lnTo>
                <a:cubicBezTo>
                  <a:pt x="0" y="14227"/>
                  <a:pt x="14227" y="0"/>
                  <a:pt x="31750" y="0"/>
                </a:cubicBezTo>
                <a:close/>
              </a:path>
            </a:pathLst>
          </a:custGeom>
          <a:solidFill>
            <a:srgbClr val="D9A57C"/>
          </a:solidFill>
          <a:ln/>
        </p:spPr>
      </p:sp>
      <p:sp>
        <p:nvSpPr>
          <p:cNvPr id="20" name="Shape 18"/>
          <p:cNvSpPr/>
          <p:nvPr/>
        </p:nvSpPr>
        <p:spPr>
          <a:xfrm>
            <a:off x="531813" y="3794125"/>
            <a:ext cx="190500" cy="190500"/>
          </a:xfrm>
          <a:custGeom>
            <a:avLst/>
            <a:gdLst/>
            <a:ahLst/>
            <a:cxnLst/>
            <a:rect l="l" t="t" r="r" b="b"/>
            <a:pathLst>
              <a:path w="190500" h="190500">
                <a:moveTo>
                  <a:pt x="166688" y="95250"/>
                </a:moveTo>
                <a:cubicBezTo>
                  <a:pt x="166688" y="55823"/>
                  <a:pt x="134677" y="23812"/>
                  <a:pt x="95250" y="23812"/>
                </a:cubicBezTo>
                <a:cubicBezTo>
                  <a:pt x="55823" y="23812"/>
                  <a:pt x="23813" y="55823"/>
                  <a:pt x="23812" y="95250"/>
                </a:cubicBezTo>
                <a:cubicBezTo>
                  <a:pt x="23812" y="134677"/>
                  <a:pt x="55823" y="166688"/>
                  <a:pt x="95250" y="166688"/>
                </a:cubicBezTo>
                <a:cubicBezTo>
                  <a:pt x="134677" y="166688"/>
                  <a:pt x="166688" y="134677"/>
                  <a:pt x="166688" y="95250"/>
                </a:cubicBezTo>
                <a:close/>
                <a:moveTo>
                  <a:pt x="0" y="95250"/>
                </a:moveTo>
                <a:cubicBezTo>
                  <a:pt x="0" y="42680"/>
                  <a:pt x="42680" y="0"/>
                  <a:pt x="95250" y="0"/>
                </a:cubicBezTo>
                <a:cubicBezTo>
                  <a:pt x="147820" y="0"/>
                  <a:pt x="190500" y="42680"/>
                  <a:pt x="190500" y="95250"/>
                </a:cubicBezTo>
                <a:cubicBezTo>
                  <a:pt x="190500" y="147820"/>
                  <a:pt x="147820" y="190500"/>
                  <a:pt x="95250" y="190500"/>
                </a:cubicBezTo>
                <a:cubicBezTo>
                  <a:pt x="42680" y="190500"/>
                  <a:pt x="0" y="147820"/>
                  <a:pt x="0" y="95250"/>
                </a:cubicBezTo>
                <a:close/>
                <a:moveTo>
                  <a:pt x="95250" y="125016"/>
                </a:moveTo>
                <a:cubicBezTo>
                  <a:pt x="111678" y="125016"/>
                  <a:pt x="125016" y="111678"/>
                  <a:pt x="125016" y="95250"/>
                </a:cubicBezTo>
                <a:cubicBezTo>
                  <a:pt x="125016" y="78822"/>
                  <a:pt x="111678" y="65484"/>
                  <a:pt x="95250" y="65484"/>
                </a:cubicBezTo>
                <a:cubicBezTo>
                  <a:pt x="78822" y="65484"/>
                  <a:pt x="65484" y="78822"/>
                  <a:pt x="65484" y="95250"/>
                </a:cubicBezTo>
                <a:cubicBezTo>
                  <a:pt x="65484" y="111678"/>
                  <a:pt x="78822" y="125016"/>
                  <a:pt x="95250" y="125016"/>
                </a:cubicBezTo>
                <a:close/>
                <a:moveTo>
                  <a:pt x="95250" y="41672"/>
                </a:moveTo>
                <a:cubicBezTo>
                  <a:pt x="124821" y="41672"/>
                  <a:pt x="148828" y="65679"/>
                  <a:pt x="148828" y="95250"/>
                </a:cubicBezTo>
                <a:cubicBezTo>
                  <a:pt x="148828" y="124821"/>
                  <a:pt x="124821" y="148828"/>
                  <a:pt x="95250" y="148828"/>
                </a:cubicBezTo>
                <a:cubicBezTo>
                  <a:pt x="65679" y="148828"/>
                  <a:pt x="41672" y="124821"/>
                  <a:pt x="41672" y="95250"/>
                </a:cubicBezTo>
                <a:cubicBezTo>
                  <a:pt x="41672" y="65679"/>
                  <a:pt x="65679" y="41672"/>
                  <a:pt x="95250" y="41672"/>
                </a:cubicBezTo>
                <a:close/>
                <a:moveTo>
                  <a:pt x="83344" y="95250"/>
                </a:moveTo>
                <a:cubicBezTo>
                  <a:pt x="83344" y="88679"/>
                  <a:pt x="88679" y="83344"/>
                  <a:pt x="95250" y="83344"/>
                </a:cubicBezTo>
                <a:cubicBezTo>
                  <a:pt x="101821" y="83344"/>
                  <a:pt x="107156" y="88679"/>
                  <a:pt x="107156" y="95250"/>
                </a:cubicBezTo>
                <a:cubicBezTo>
                  <a:pt x="107156" y="101821"/>
                  <a:pt x="101821" y="107156"/>
                  <a:pt x="95250" y="107156"/>
                </a:cubicBezTo>
                <a:cubicBezTo>
                  <a:pt x="88679" y="107156"/>
                  <a:pt x="83344" y="101821"/>
                  <a:pt x="83344" y="95250"/>
                </a:cubicBezTo>
                <a:close/>
              </a:path>
            </a:pathLst>
          </a:custGeom>
          <a:solidFill>
            <a:srgbClr val="D9A57C"/>
          </a:solidFill>
          <a:ln/>
        </p:spPr>
      </p:sp>
      <p:sp>
        <p:nvSpPr>
          <p:cNvPr id="21" name="Text 19"/>
          <p:cNvSpPr/>
          <p:nvPr/>
        </p:nvSpPr>
        <p:spPr>
          <a:xfrm>
            <a:off x="841375" y="3778250"/>
            <a:ext cx="1293813" cy="222250"/>
          </a:xfrm>
          <a:prstGeom prst="rect">
            <a:avLst/>
          </a:prstGeom>
          <a:noFill/>
          <a:ln/>
        </p:spPr>
        <p:txBody>
          <a:bodyPr wrap="square" lIns="0" tIns="0" rIns="0" bIns="0" rtlCol="0" anchor="ctr"/>
          <a:lstStyle/>
          <a:p>
            <a:pPr>
              <a:lnSpc>
                <a:spcPct val="120000"/>
              </a:lnSpc>
            </a:pPr>
            <a:r>
              <a:rPr lang="en-US" sz="1250" b="1" dirty="0">
                <a:solidFill>
                  <a:srgbClr val="5A7D7C"/>
                </a:solidFill>
                <a:latin typeface="Liter" pitchFamily="34" charset="0"/>
                <a:ea typeface="Liter" pitchFamily="34" charset="-122"/>
                <a:cs typeface="Liter" pitchFamily="34" charset="-120"/>
              </a:rPr>
              <a:t>Long-Term Goals</a:t>
            </a:r>
            <a:endParaRPr lang="en-US" sz="1600" dirty="0"/>
          </a:p>
        </p:txBody>
      </p:sp>
      <p:sp>
        <p:nvSpPr>
          <p:cNvPr id="22" name="Text 20"/>
          <p:cNvSpPr/>
          <p:nvPr/>
        </p:nvSpPr>
        <p:spPr>
          <a:xfrm>
            <a:off x="508000" y="4095750"/>
            <a:ext cx="3460750"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Where you want to be in the future.</a:t>
            </a:r>
            <a:endParaRPr lang="en-US" sz="1600" dirty="0"/>
          </a:p>
        </p:txBody>
      </p:sp>
      <p:sp>
        <p:nvSpPr>
          <p:cNvPr id="23" name="Shape 21"/>
          <p:cNvSpPr/>
          <p:nvPr/>
        </p:nvSpPr>
        <p:spPr>
          <a:xfrm>
            <a:off x="508000" y="4381500"/>
            <a:ext cx="3397250" cy="317500"/>
          </a:xfrm>
          <a:custGeom>
            <a:avLst/>
            <a:gdLst/>
            <a:ahLst/>
            <a:cxnLst/>
            <a:rect l="l" t="t" r="r" b="b"/>
            <a:pathLst>
              <a:path w="3397250" h="317500">
                <a:moveTo>
                  <a:pt x="63500" y="0"/>
                </a:moveTo>
                <a:lnTo>
                  <a:pt x="3333750" y="0"/>
                </a:lnTo>
                <a:cubicBezTo>
                  <a:pt x="3368797" y="0"/>
                  <a:pt x="3397250" y="28453"/>
                  <a:pt x="3397250" y="63500"/>
                </a:cubicBezTo>
                <a:lnTo>
                  <a:pt x="3397250" y="254000"/>
                </a:lnTo>
                <a:cubicBezTo>
                  <a:pt x="3397250" y="289047"/>
                  <a:pt x="3368797" y="317500"/>
                  <a:pt x="3333750" y="317500"/>
                </a:cubicBezTo>
                <a:lnTo>
                  <a:pt x="63500" y="317500"/>
                </a:lnTo>
                <a:cubicBezTo>
                  <a:pt x="28453" y="317500"/>
                  <a:pt x="0" y="289047"/>
                  <a:pt x="0" y="254000"/>
                </a:cubicBezTo>
                <a:lnTo>
                  <a:pt x="0" y="63500"/>
                </a:lnTo>
                <a:cubicBezTo>
                  <a:pt x="0" y="28453"/>
                  <a:pt x="28453" y="0"/>
                  <a:pt x="63500" y="0"/>
                </a:cubicBezTo>
                <a:close/>
              </a:path>
            </a:pathLst>
          </a:custGeom>
          <a:solidFill>
            <a:srgbClr val="D9A57C">
              <a:alpha val="10196"/>
            </a:srgbClr>
          </a:solidFill>
          <a:ln/>
        </p:spPr>
      </p:sp>
      <p:sp>
        <p:nvSpPr>
          <p:cNvPr id="24" name="Shape 22"/>
          <p:cNvSpPr/>
          <p:nvPr/>
        </p:nvSpPr>
        <p:spPr>
          <a:xfrm>
            <a:off x="579438" y="4476750"/>
            <a:ext cx="142875" cy="127000"/>
          </a:xfrm>
          <a:custGeom>
            <a:avLst/>
            <a:gdLst/>
            <a:ahLst/>
            <a:cxnLst/>
            <a:rect l="l" t="t" r="r" b="b"/>
            <a:pathLst>
              <a:path w="142875" h="127000">
                <a:moveTo>
                  <a:pt x="11906" y="48568"/>
                </a:moveTo>
                <a:lnTo>
                  <a:pt x="63798" y="69924"/>
                </a:lnTo>
                <a:cubicBezTo>
                  <a:pt x="66229" y="70917"/>
                  <a:pt x="68808" y="71438"/>
                  <a:pt x="71438" y="71438"/>
                </a:cubicBezTo>
                <a:cubicBezTo>
                  <a:pt x="74067" y="71438"/>
                  <a:pt x="76646" y="70917"/>
                  <a:pt x="79077" y="69924"/>
                </a:cubicBezTo>
                <a:lnTo>
                  <a:pt x="139204" y="45169"/>
                </a:lnTo>
                <a:cubicBezTo>
                  <a:pt x="141436" y="44252"/>
                  <a:pt x="142875" y="42094"/>
                  <a:pt x="142875" y="39687"/>
                </a:cubicBezTo>
                <a:cubicBezTo>
                  <a:pt x="142875" y="37281"/>
                  <a:pt x="141436" y="35123"/>
                  <a:pt x="139204" y="34206"/>
                </a:cubicBezTo>
                <a:lnTo>
                  <a:pt x="79077" y="9451"/>
                </a:lnTo>
                <a:cubicBezTo>
                  <a:pt x="76646" y="8458"/>
                  <a:pt x="74067" y="7938"/>
                  <a:pt x="71438" y="7938"/>
                </a:cubicBezTo>
                <a:cubicBezTo>
                  <a:pt x="68808" y="7938"/>
                  <a:pt x="66229" y="8458"/>
                  <a:pt x="63798" y="9451"/>
                </a:cubicBezTo>
                <a:lnTo>
                  <a:pt x="3671" y="34206"/>
                </a:lnTo>
                <a:cubicBezTo>
                  <a:pt x="1439" y="35123"/>
                  <a:pt x="0" y="37281"/>
                  <a:pt x="0" y="39688"/>
                </a:cubicBezTo>
                <a:lnTo>
                  <a:pt x="0" y="113109"/>
                </a:lnTo>
                <a:cubicBezTo>
                  <a:pt x="0" y="116408"/>
                  <a:pt x="2654" y="119063"/>
                  <a:pt x="5953" y="119063"/>
                </a:cubicBezTo>
                <a:cubicBezTo>
                  <a:pt x="9252" y="119063"/>
                  <a:pt x="11906" y="116408"/>
                  <a:pt x="11906" y="113109"/>
                </a:cubicBezTo>
                <a:lnTo>
                  <a:pt x="11906" y="48568"/>
                </a:lnTo>
                <a:close/>
                <a:moveTo>
                  <a:pt x="23812" y="66353"/>
                </a:moveTo>
                <a:lnTo>
                  <a:pt x="23812" y="95250"/>
                </a:lnTo>
                <a:cubicBezTo>
                  <a:pt x="23812" y="108396"/>
                  <a:pt x="45145" y="119063"/>
                  <a:pt x="71438" y="119063"/>
                </a:cubicBezTo>
                <a:cubicBezTo>
                  <a:pt x="97730" y="119063"/>
                  <a:pt x="119063" y="108396"/>
                  <a:pt x="119063" y="95250"/>
                </a:cubicBezTo>
                <a:lnTo>
                  <a:pt x="119063" y="66328"/>
                </a:lnTo>
                <a:lnTo>
                  <a:pt x="83617" y="80938"/>
                </a:lnTo>
                <a:cubicBezTo>
                  <a:pt x="79747" y="82525"/>
                  <a:pt x="75629" y="83344"/>
                  <a:pt x="71438" y="83344"/>
                </a:cubicBezTo>
                <a:cubicBezTo>
                  <a:pt x="67246" y="83344"/>
                  <a:pt x="63128" y="82525"/>
                  <a:pt x="59258" y="80938"/>
                </a:cubicBezTo>
                <a:lnTo>
                  <a:pt x="23812" y="66328"/>
                </a:lnTo>
                <a:close/>
              </a:path>
            </a:pathLst>
          </a:custGeom>
          <a:solidFill>
            <a:srgbClr val="D9A57C"/>
          </a:solidFill>
          <a:ln/>
        </p:spPr>
      </p:sp>
      <p:sp>
        <p:nvSpPr>
          <p:cNvPr id="25" name="Text 23"/>
          <p:cNvSpPr/>
          <p:nvPr/>
        </p:nvSpPr>
        <p:spPr>
          <a:xfrm>
            <a:off x="793750" y="4445000"/>
            <a:ext cx="1706563"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Graduating with strong results</a:t>
            </a:r>
            <a:endParaRPr lang="en-US" sz="1600" dirty="0"/>
          </a:p>
        </p:txBody>
      </p:sp>
      <p:sp>
        <p:nvSpPr>
          <p:cNvPr id="26" name="Shape 24"/>
          <p:cNvSpPr/>
          <p:nvPr/>
        </p:nvSpPr>
        <p:spPr>
          <a:xfrm>
            <a:off x="508000" y="4762500"/>
            <a:ext cx="3397250" cy="317500"/>
          </a:xfrm>
          <a:custGeom>
            <a:avLst/>
            <a:gdLst/>
            <a:ahLst/>
            <a:cxnLst/>
            <a:rect l="l" t="t" r="r" b="b"/>
            <a:pathLst>
              <a:path w="3397250" h="317500">
                <a:moveTo>
                  <a:pt x="63500" y="0"/>
                </a:moveTo>
                <a:lnTo>
                  <a:pt x="3333750" y="0"/>
                </a:lnTo>
                <a:cubicBezTo>
                  <a:pt x="3368797" y="0"/>
                  <a:pt x="3397250" y="28453"/>
                  <a:pt x="3397250" y="63500"/>
                </a:cubicBezTo>
                <a:lnTo>
                  <a:pt x="3397250" y="254000"/>
                </a:lnTo>
                <a:cubicBezTo>
                  <a:pt x="3397250" y="289047"/>
                  <a:pt x="3368797" y="317500"/>
                  <a:pt x="3333750" y="317500"/>
                </a:cubicBezTo>
                <a:lnTo>
                  <a:pt x="63500" y="317500"/>
                </a:lnTo>
                <a:cubicBezTo>
                  <a:pt x="28453" y="317500"/>
                  <a:pt x="0" y="289047"/>
                  <a:pt x="0" y="254000"/>
                </a:cubicBezTo>
                <a:lnTo>
                  <a:pt x="0" y="63500"/>
                </a:lnTo>
                <a:cubicBezTo>
                  <a:pt x="0" y="28453"/>
                  <a:pt x="28453" y="0"/>
                  <a:pt x="63500" y="0"/>
                </a:cubicBezTo>
                <a:close/>
              </a:path>
            </a:pathLst>
          </a:custGeom>
          <a:solidFill>
            <a:srgbClr val="D9A57C">
              <a:alpha val="10196"/>
            </a:srgbClr>
          </a:solidFill>
          <a:ln/>
        </p:spPr>
      </p:sp>
      <p:sp>
        <p:nvSpPr>
          <p:cNvPr id="27" name="Shape 25"/>
          <p:cNvSpPr/>
          <p:nvPr/>
        </p:nvSpPr>
        <p:spPr>
          <a:xfrm>
            <a:off x="587375" y="4857750"/>
            <a:ext cx="127000" cy="127000"/>
          </a:xfrm>
          <a:custGeom>
            <a:avLst/>
            <a:gdLst/>
            <a:ahLst/>
            <a:cxnLst/>
            <a:rect l="l" t="t" r="r" b="b"/>
            <a:pathLst>
              <a:path w="127000" h="127000">
                <a:moveTo>
                  <a:pt x="29766" y="13891"/>
                </a:moveTo>
                <a:cubicBezTo>
                  <a:pt x="29766" y="6226"/>
                  <a:pt x="35992" y="0"/>
                  <a:pt x="43656" y="0"/>
                </a:cubicBezTo>
                <a:lnTo>
                  <a:pt x="49609" y="0"/>
                </a:lnTo>
                <a:cubicBezTo>
                  <a:pt x="54000" y="0"/>
                  <a:pt x="57547" y="3547"/>
                  <a:pt x="57547" y="7938"/>
                </a:cubicBezTo>
                <a:lnTo>
                  <a:pt x="57547" y="119063"/>
                </a:lnTo>
                <a:cubicBezTo>
                  <a:pt x="57547" y="123453"/>
                  <a:pt x="54000" y="127000"/>
                  <a:pt x="49609" y="127000"/>
                </a:cubicBezTo>
                <a:lnTo>
                  <a:pt x="41672" y="127000"/>
                </a:lnTo>
                <a:cubicBezTo>
                  <a:pt x="34280" y="127000"/>
                  <a:pt x="28054" y="121940"/>
                  <a:pt x="26293" y="115094"/>
                </a:cubicBezTo>
                <a:cubicBezTo>
                  <a:pt x="26119" y="115094"/>
                  <a:pt x="25971" y="115094"/>
                  <a:pt x="25797" y="115094"/>
                </a:cubicBezTo>
                <a:cubicBezTo>
                  <a:pt x="14833" y="115094"/>
                  <a:pt x="5953" y="106214"/>
                  <a:pt x="5953" y="95250"/>
                </a:cubicBezTo>
                <a:cubicBezTo>
                  <a:pt x="5953" y="90785"/>
                  <a:pt x="7441" y="86668"/>
                  <a:pt x="9922" y="83344"/>
                </a:cubicBezTo>
                <a:cubicBezTo>
                  <a:pt x="5110" y="79722"/>
                  <a:pt x="1984" y="73968"/>
                  <a:pt x="1984" y="67469"/>
                </a:cubicBezTo>
                <a:cubicBezTo>
                  <a:pt x="1984" y="59804"/>
                  <a:pt x="6350" y="53132"/>
                  <a:pt x="12700" y="49833"/>
                </a:cubicBezTo>
                <a:cubicBezTo>
                  <a:pt x="10939" y="46856"/>
                  <a:pt x="9922" y="43383"/>
                  <a:pt x="9922" y="39688"/>
                </a:cubicBezTo>
                <a:cubicBezTo>
                  <a:pt x="9922" y="28724"/>
                  <a:pt x="18802" y="19844"/>
                  <a:pt x="29766" y="19844"/>
                </a:cubicBezTo>
                <a:lnTo>
                  <a:pt x="29766" y="13891"/>
                </a:lnTo>
                <a:close/>
                <a:moveTo>
                  <a:pt x="97234" y="13891"/>
                </a:moveTo>
                <a:lnTo>
                  <a:pt x="97234" y="19844"/>
                </a:lnTo>
                <a:cubicBezTo>
                  <a:pt x="108198" y="19844"/>
                  <a:pt x="117078" y="28724"/>
                  <a:pt x="117078" y="39688"/>
                </a:cubicBezTo>
                <a:cubicBezTo>
                  <a:pt x="117078" y="43408"/>
                  <a:pt x="116061" y="46881"/>
                  <a:pt x="114300" y="49833"/>
                </a:cubicBezTo>
                <a:cubicBezTo>
                  <a:pt x="120675" y="53132"/>
                  <a:pt x="125016" y="59779"/>
                  <a:pt x="125016" y="67469"/>
                </a:cubicBezTo>
                <a:cubicBezTo>
                  <a:pt x="125016" y="73968"/>
                  <a:pt x="121890" y="79722"/>
                  <a:pt x="117078" y="83344"/>
                </a:cubicBezTo>
                <a:cubicBezTo>
                  <a:pt x="119559" y="86668"/>
                  <a:pt x="121047" y="90785"/>
                  <a:pt x="121047" y="95250"/>
                </a:cubicBezTo>
                <a:cubicBezTo>
                  <a:pt x="121047" y="106214"/>
                  <a:pt x="112167" y="115094"/>
                  <a:pt x="101203" y="115094"/>
                </a:cubicBezTo>
                <a:cubicBezTo>
                  <a:pt x="101029" y="115094"/>
                  <a:pt x="100881" y="115094"/>
                  <a:pt x="100707" y="115094"/>
                </a:cubicBezTo>
                <a:cubicBezTo>
                  <a:pt x="98946" y="121940"/>
                  <a:pt x="92720" y="127000"/>
                  <a:pt x="85328" y="127000"/>
                </a:cubicBezTo>
                <a:lnTo>
                  <a:pt x="77391" y="127000"/>
                </a:lnTo>
                <a:cubicBezTo>
                  <a:pt x="73000" y="127000"/>
                  <a:pt x="69453" y="123453"/>
                  <a:pt x="69453" y="119063"/>
                </a:cubicBezTo>
                <a:lnTo>
                  <a:pt x="69453" y="7938"/>
                </a:lnTo>
                <a:cubicBezTo>
                  <a:pt x="69453" y="3547"/>
                  <a:pt x="73000" y="0"/>
                  <a:pt x="77391" y="0"/>
                </a:cubicBezTo>
                <a:lnTo>
                  <a:pt x="83344" y="0"/>
                </a:lnTo>
                <a:cubicBezTo>
                  <a:pt x="91008" y="0"/>
                  <a:pt x="97234" y="6226"/>
                  <a:pt x="97234" y="13891"/>
                </a:cubicBezTo>
                <a:close/>
              </a:path>
            </a:pathLst>
          </a:custGeom>
          <a:solidFill>
            <a:srgbClr val="D9A57C"/>
          </a:solidFill>
          <a:ln/>
        </p:spPr>
      </p:sp>
      <p:sp>
        <p:nvSpPr>
          <p:cNvPr id="28" name="Text 26"/>
          <p:cNvSpPr/>
          <p:nvPr/>
        </p:nvSpPr>
        <p:spPr>
          <a:xfrm>
            <a:off x="793750" y="4826000"/>
            <a:ext cx="1436688"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Gaining mastery in a field</a:t>
            </a:r>
            <a:endParaRPr lang="en-US" sz="1600" dirty="0"/>
          </a:p>
        </p:txBody>
      </p:sp>
      <p:sp>
        <p:nvSpPr>
          <p:cNvPr id="29" name="Shape 27"/>
          <p:cNvSpPr/>
          <p:nvPr/>
        </p:nvSpPr>
        <p:spPr>
          <a:xfrm>
            <a:off x="508000" y="5143500"/>
            <a:ext cx="3397250" cy="317500"/>
          </a:xfrm>
          <a:custGeom>
            <a:avLst/>
            <a:gdLst/>
            <a:ahLst/>
            <a:cxnLst/>
            <a:rect l="l" t="t" r="r" b="b"/>
            <a:pathLst>
              <a:path w="3397250" h="317500">
                <a:moveTo>
                  <a:pt x="63500" y="0"/>
                </a:moveTo>
                <a:lnTo>
                  <a:pt x="3333750" y="0"/>
                </a:lnTo>
                <a:cubicBezTo>
                  <a:pt x="3368797" y="0"/>
                  <a:pt x="3397250" y="28453"/>
                  <a:pt x="3397250" y="63500"/>
                </a:cubicBezTo>
                <a:lnTo>
                  <a:pt x="3397250" y="254000"/>
                </a:lnTo>
                <a:cubicBezTo>
                  <a:pt x="3397250" y="289047"/>
                  <a:pt x="3368797" y="317500"/>
                  <a:pt x="3333750" y="317500"/>
                </a:cubicBezTo>
                <a:lnTo>
                  <a:pt x="63500" y="317500"/>
                </a:lnTo>
                <a:cubicBezTo>
                  <a:pt x="28453" y="317500"/>
                  <a:pt x="0" y="289047"/>
                  <a:pt x="0" y="254000"/>
                </a:cubicBezTo>
                <a:lnTo>
                  <a:pt x="0" y="63500"/>
                </a:lnTo>
                <a:cubicBezTo>
                  <a:pt x="0" y="28453"/>
                  <a:pt x="28453" y="0"/>
                  <a:pt x="63500" y="0"/>
                </a:cubicBezTo>
                <a:close/>
              </a:path>
            </a:pathLst>
          </a:custGeom>
          <a:solidFill>
            <a:srgbClr val="D9A57C">
              <a:alpha val="10196"/>
            </a:srgbClr>
          </a:solidFill>
          <a:ln/>
        </p:spPr>
      </p:sp>
      <p:sp>
        <p:nvSpPr>
          <p:cNvPr id="30" name="Shape 28"/>
          <p:cNvSpPr/>
          <p:nvPr/>
        </p:nvSpPr>
        <p:spPr>
          <a:xfrm>
            <a:off x="587375" y="5238750"/>
            <a:ext cx="127000" cy="127000"/>
          </a:xfrm>
          <a:custGeom>
            <a:avLst/>
            <a:gdLst/>
            <a:ahLst/>
            <a:cxnLst/>
            <a:rect l="l" t="t" r="r" b="b"/>
            <a:pathLst>
              <a:path w="127000" h="127000">
                <a:moveTo>
                  <a:pt x="49609" y="11906"/>
                </a:moveTo>
                <a:lnTo>
                  <a:pt x="77391" y="11906"/>
                </a:lnTo>
                <a:cubicBezTo>
                  <a:pt x="78482" y="11906"/>
                  <a:pt x="79375" y="12799"/>
                  <a:pt x="79375" y="13891"/>
                </a:cubicBezTo>
                <a:lnTo>
                  <a:pt x="79375" y="23812"/>
                </a:lnTo>
                <a:lnTo>
                  <a:pt x="47625" y="23812"/>
                </a:lnTo>
                <a:lnTo>
                  <a:pt x="47625" y="13891"/>
                </a:lnTo>
                <a:cubicBezTo>
                  <a:pt x="47625" y="12799"/>
                  <a:pt x="48518" y="11906"/>
                  <a:pt x="49609" y="11906"/>
                </a:cubicBezTo>
                <a:close/>
                <a:moveTo>
                  <a:pt x="35719" y="13891"/>
                </a:moveTo>
                <a:lnTo>
                  <a:pt x="35719" y="23812"/>
                </a:lnTo>
                <a:lnTo>
                  <a:pt x="15875" y="23812"/>
                </a:lnTo>
                <a:cubicBezTo>
                  <a:pt x="7119" y="23812"/>
                  <a:pt x="0" y="30931"/>
                  <a:pt x="0" y="39688"/>
                </a:cubicBezTo>
                <a:lnTo>
                  <a:pt x="0" y="63500"/>
                </a:lnTo>
                <a:lnTo>
                  <a:pt x="127000" y="63500"/>
                </a:lnTo>
                <a:lnTo>
                  <a:pt x="127000" y="39688"/>
                </a:lnTo>
                <a:cubicBezTo>
                  <a:pt x="127000" y="30931"/>
                  <a:pt x="119881" y="23812"/>
                  <a:pt x="111125" y="23812"/>
                </a:cubicBezTo>
                <a:lnTo>
                  <a:pt x="91281" y="23812"/>
                </a:lnTo>
                <a:lnTo>
                  <a:pt x="91281" y="13891"/>
                </a:lnTo>
                <a:cubicBezTo>
                  <a:pt x="91281" y="6226"/>
                  <a:pt x="85055" y="0"/>
                  <a:pt x="77391" y="0"/>
                </a:cubicBezTo>
                <a:lnTo>
                  <a:pt x="49609" y="0"/>
                </a:lnTo>
                <a:cubicBezTo>
                  <a:pt x="41945" y="0"/>
                  <a:pt x="35719" y="6226"/>
                  <a:pt x="35719" y="13891"/>
                </a:cubicBezTo>
                <a:close/>
                <a:moveTo>
                  <a:pt x="127000" y="75406"/>
                </a:moveTo>
                <a:lnTo>
                  <a:pt x="79375" y="75406"/>
                </a:lnTo>
                <a:lnTo>
                  <a:pt x="79375" y="79375"/>
                </a:lnTo>
                <a:cubicBezTo>
                  <a:pt x="79375" y="83765"/>
                  <a:pt x="75828" y="87313"/>
                  <a:pt x="71438" y="87313"/>
                </a:cubicBezTo>
                <a:lnTo>
                  <a:pt x="55563" y="87313"/>
                </a:lnTo>
                <a:cubicBezTo>
                  <a:pt x="51172" y="87313"/>
                  <a:pt x="47625" y="83765"/>
                  <a:pt x="47625" y="79375"/>
                </a:cubicBezTo>
                <a:lnTo>
                  <a:pt x="47625" y="75406"/>
                </a:lnTo>
                <a:lnTo>
                  <a:pt x="0" y="75406"/>
                </a:lnTo>
                <a:lnTo>
                  <a:pt x="0" y="103188"/>
                </a:lnTo>
                <a:cubicBezTo>
                  <a:pt x="0" y="111944"/>
                  <a:pt x="7119" y="119063"/>
                  <a:pt x="15875" y="119063"/>
                </a:cubicBezTo>
                <a:lnTo>
                  <a:pt x="111125" y="119063"/>
                </a:lnTo>
                <a:cubicBezTo>
                  <a:pt x="119881" y="119063"/>
                  <a:pt x="127000" y="111944"/>
                  <a:pt x="127000" y="103188"/>
                </a:cubicBezTo>
                <a:lnTo>
                  <a:pt x="127000" y="75406"/>
                </a:lnTo>
                <a:close/>
              </a:path>
            </a:pathLst>
          </a:custGeom>
          <a:solidFill>
            <a:srgbClr val="D9A57C"/>
          </a:solidFill>
          <a:ln/>
        </p:spPr>
      </p:sp>
      <p:sp>
        <p:nvSpPr>
          <p:cNvPr id="31" name="Text 29"/>
          <p:cNvSpPr/>
          <p:nvPr/>
        </p:nvSpPr>
        <p:spPr>
          <a:xfrm>
            <a:off x="793750" y="5207000"/>
            <a:ext cx="1849438"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Preparing for professional career</a:t>
            </a:r>
            <a:endParaRPr lang="en-US" sz="1600" dirty="0"/>
          </a:p>
        </p:txBody>
      </p:sp>
      <p:sp>
        <p:nvSpPr>
          <p:cNvPr id="32" name="Text 30"/>
          <p:cNvSpPr/>
          <p:nvPr/>
        </p:nvSpPr>
        <p:spPr>
          <a:xfrm>
            <a:off x="508000" y="5524500"/>
            <a:ext cx="3460750" cy="190500"/>
          </a:xfrm>
          <a:prstGeom prst="rect">
            <a:avLst/>
          </a:prstGeom>
          <a:noFill/>
          <a:ln/>
        </p:spPr>
        <p:txBody>
          <a:bodyPr wrap="square" lIns="0" tIns="0" rIns="0" bIns="0" rtlCol="0" anchor="ctr"/>
          <a:lstStyle/>
          <a:p>
            <a:pPr>
              <a:lnSpc>
                <a:spcPct val="130000"/>
              </a:lnSpc>
            </a:pPr>
            <a:r>
              <a:rPr lang="en-US" sz="1000" dirty="0">
                <a:solidFill>
                  <a:srgbClr val="3D3D3D">
                    <a:alpha val="70000"/>
                  </a:srgbClr>
                </a:solidFill>
                <a:latin typeface="Quattrocento Sans" pitchFamily="34" charset="0"/>
                <a:ea typeface="Quattrocento Sans" pitchFamily="34" charset="-122"/>
                <a:cs typeface="Quattrocento Sans" pitchFamily="34" charset="-120"/>
              </a:rPr>
              <a:t>Long-term goals provide </a:t>
            </a:r>
            <a:pPr>
              <a:lnSpc>
                <a:spcPct val="130000"/>
              </a:lnSpc>
            </a:pPr>
            <a:r>
              <a:rPr lang="en-US" sz="1000" b="1" dirty="0">
                <a:solidFill>
                  <a:srgbClr val="3D3D3D">
                    <a:alpha val="70000"/>
                  </a:srgbClr>
                </a:solidFill>
                <a:latin typeface="Quattrocento Sans" pitchFamily="34" charset="0"/>
                <a:ea typeface="Quattrocento Sans" pitchFamily="34" charset="-122"/>
                <a:cs typeface="Quattrocento Sans" pitchFamily="34" charset="-120"/>
              </a:rPr>
              <a:t>vision</a:t>
            </a:r>
            <a:pPr>
              <a:lnSpc>
                <a:spcPct val="130000"/>
              </a:lnSpc>
            </a:pPr>
            <a:r>
              <a:rPr lang="en-US" sz="1000" dirty="0">
                <a:solidFill>
                  <a:srgbClr val="3D3D3D">
                    <a:alpha val="70000"/>
                  </a:srgbClr>
                </a:solidFill>
                <a:latin typeface="Quattrocento Sans" pitchFamily="34" charset="0"/>
                <a:ea typeface="Quattrocento Sans" pitchFamily="34" charset="-122"/>
                <a:cs typeface="Quattrocento Sans" pitchFamily="34" charset="-120"/>
              </a:rPr>
              <a:t>.</a:t>
            </a:r>
            <a:endParaRPr lang="en-US" sz="1600" dirty="0"/>
          </a:p>
        </p:txBody>
      </p:sp>
      <p:sp>
        <p:nvSpPr>
          <p:cNvPr id="33" name="Shape 31"/>
          <p:cNvSpPr/>
          <p:nvPr/>
        </p:nvSpPr>
        <p:spPr>
          <a:xfrm>
            <a:off x="4238625" y="1238250"/>
            <a:ext cx="3730625" cy="2254250"/>
          </a:xfrm>
          <a:custGeom>
            <a:avLst/>
            <a:gdLst/>
            <a:ahLst/>
            <a:cxnLst/>
            <a:rect l="l" t="t" r="r" b="b"/>
            <a:pathLst>
              <a:path w="3730625" h="2254250">
                <a:moveTo>
                  <a:pt x="31750" y="0"/>
                </a:moveTo>
                <a:lnTo>
                  <a:pt x="3635383" y="0"/>
                </a:lnTo>
                <a:cubicBezTo>
                  <a:pt x="3687984" y="0"/>
                  <a:pt x="3730625" y="42641"/>
                  <a:pt x="3730625" y="95242"/>
                </a:cubicBezTo>
                <a:lnTo>
                  <a:pt x="3730625" y="2159008"/>
                </a:lnTo>
                <a:cubicBezTo>
                  <a:pt x="3730625" y="2211609"/>
                  <a:pt x="3687984" y="2254250"/>
                  <a:pt x="3635383" y="2254250"/>
                </a:cubicBezTo>
                <a:lnTo>
                  <a:pt x="31750" y="2254250"/>
                </a:lnTo>
                <a:cubicBezTo>
                  <a:pt x="14227" y="2254250"/>
                  <a:pt x="0" y="2240023"/>
                  <a:pt x="0" y="2222500"/>
                </a:cubicBezTo>
                <a:lnTo>
                  <a:pt x="0" y="31750"/>
                </a:lnTo>
                <a:cubicBezTo>
                  <a:pt x="0" y="14227"/>
                  <a:pt x="14227" y="0"/>
                  <a:pt x="31750" y="0"/>
                </a:cubicBezTo>
                <a:close/>
              </a:path>
            </a:pathLst>
          </a:custGeom>
          <a:solidFill>
            <a:srgbClr val="FFFFFF"/>
          </a:solidFill>
          <a:ln/>
          <a:effectLst>
            <a:outerShdw sx="100000" sy="100000" kx="0" ky="0" algn="bl" rotWithShape="0" blurRad="47625" dist="31750" dir="5400000">
              <a:srgbClr val="000000">
                <a:alpha val="10196"/>
              </a:srgbClr>
            </a:outerShdw>
          </a:effectLst>
        </p:spPr>
      </p:sp>
      <p:sp>
        <p:nvSpPr>
          <p:cNvPr id="34" name="Shape 32"/>
          <p:cNvSpPr/>
          <p:nvPr/>
        </p:nvSpPr>
        <p:spPr>
          <a:xfrm>
            <a:off x="4238625" y="1238250"/>
            <a:ext cx="31750" cy="2254250"/>
          </a:xfrm>
          <a:custGeom>
            <a:avLst/>
            <a:gdLst/>
            <a:ahLst/>
            <a:cxnLst/>
            <a:rect l="l" t="t" r="r" b="b"/>
            <a:pathLst>
              <a:path w="31750" h="2254250">
                <a:moveTo>
                  <a:pt x="31750" y="0"/>
                </a:moveTo>
                <a:lnTo>
                  <a:pt x="31750" y="0"/>
                </a:lnTo>
                <a:lnTo>
                  <a:pt x="31750" y="2254250"/>
                </a:lnTo>
                <a:lnTo>
                  <a:pt x="31750" y="2254250"/>
                </a:lnTo>
                <a:cubicBezTo>
                  <a:pt x="14227" y="2254250"/>
                  <a:pt x="0" y="2240023"/>
                  <a:pt x="0" y="2222500"/>
                </a:cubicBezTo>
                <a:lnTo>
                  <a:pt x="0" y="31750"/>
                </a:lnTo>
                <a:cubicBezTo>
                  <a:pt x="0" y="14227"/>
                  <a:pt x="14227" y="0"/>
                  <a:pt x="31750" y="0"/>
                </a:cubicBezTo>
                <a:close/>
              </a:path>
            </a:pathLst>
          </a:custGeom>
          <a:solidFill>
            <a:srgbClr val="C8B8A6"/>
          </a:solidFill>
          <a:ln/>
        </p:spPr>
      </p:sp>
      <p:sp>
        <p:nvSpPr>
          <p:cNvPr id="35" name="Shape 33"/>
          <p:cNvSpPr/>
          <p:nvPr/>
        </p:nvSpPr>
        <p:spPr>
          <a:xfrm>
            <a:off x="4448969" y="1412875"/>
            <a:ext cx="166688" cy="190500"/>
          </a:xfrm>
          <a:custGeom>
            <a:avLst/>
            <a:gdLst/>
            <a:ahLst/>
            <a:cxnLst/>
            <a:rect l="l" t="t" r="r" b="b"/>
            <a:pathLst>
              <a:path w="166688" h="190500">
                <a:moveTo>
                  <a:pt x="11906" y="0"/>
                </a:moveTo>
                <a:cubicBezTo>
                  <a:pt x="18492" y="0"/>
                  <a:pt x="23812" y="5321"/>
                  <a:pt x="23812" y="11906"/>
                </a:cubicBezTo>
                <a:lnTo>
                  <a:pt x="23812" y="17859"/>
                </a:lnTo>
                <a:lnTo>
                  <a:pt x="49485" y="11460"/>
                </a:lnTo>
                <a:cubicBezTo>
                  <a:pt x="63661" y="7925"/>
                  <a:pt x="78618" y="9562"/>
                  <a:pt x="91715" y="16111"/>
                </a:cubicBezTo>
                <a:cubicBezTo>
                  <a:pt x="108942" y="24743"/>
                  <a:pt x="129220" y="24743"/>
                  <a:pt x="146447" y="16111"/>
                </a:cubicBezTo>
                <a:lnTo>
                  <a:pt x="150019" y="14325"/>
                </a:lnTo>
                <a:cubicBezTo>
                  <a:pt x="157683" y="10455"/>
                  <a:pt x="166688" y="16036"/>
                  <a:pt x="166688" y="24594"/>
                </a:cubicBezTo>
                <a:lnTo>
                  <a:pt x="166688" y="128662"/>
                </a:lnTo>
                <a:cubicBezTo>
                  <a:pt x="166688" y="133610"/>
                  <a:pt x="163599" y="138075"/>
                  <a:pt x="158948" y="139824"/>
                </a:cubicBezTo>
                <a:lnTo>
                  <a:pt x="146038" y="144661"/>
                </a:lnTo>
                <a:cubicBezTo>
                  <a:pt x="128848" y="151098"/>
                  <a:pt x="109724" y="150093"/>
                  <a:pt x="93315" y="141908"/>
                </a:cubicBezTo>
                <a:cubicBezTo>
                  <a:pt x="79214" y="134838"/>
                  <a:pt x="63029" y="133090"/>
                  <a:pt x="47737" y="136922"/>
                </a:cubicBezTo>
                <a:lnTo>
                  <a:pt x="23812" y="142875"/>
                </a:lnTo>
                <a:lnTo>
                  <a:pt x="23812" y="178594"/>
                </a:lnTo>
                <a:cubicBezTo>
                  <a:pt x="23812" y="185179"/>
                  <a:pt x="18492" y="190500"/>
                  <a:pt x="11906" y="190500"/>
                </a:cubicBezTo>
                <a:cubicBezTo>
                  <a:pt x="5321" y="190500"/>
                  <a:pt x="0" y="185179"/>
                  <a:pt x="0" y="178594"/>
                </a:cubicBezTo>
                <a:lnTo>
                  <a:pt x="0" y="11906"/>
                </a:lnTo>
                <a:cubicBezTo>
                  <a:pt x="0" y="5321"/>
                  <a:pt x="5321" y="0"/>
                  <a:pt x="11906" y="0"/>
                </a:cubicBezTo>
                <a:close/>
                <a:moveTo>
                  <a:pt x="23812" y="69614"/>
                </a:moveTo>
                <a:lnTo>
                  <a:pt x="47625" y="64443"/>
                </a:lnTo>
                <a:lnTo>
                  <a:pt x="47625" y="88813"/>
                </a:lnTo>
                <a:lnTo>
                  <a:pt x="23812" y="93985"/>
                </a:lnTo>
                <a:lnTo>
                  <a:pt x="23812" y="118356"/>
                </a:lnTo>
                <a:lnTo>
                  <a:pt x="41970" y="113816"/>
                </a:lnTo>
                <a:cubicBezTo>
                  <a:pt x="43867" y="113333"/>
                  <a:pt x="45727" y="112923"/>
                  <a:pt x="47625" y="112588"/>
                </a:cubicBezTo>
                <a:lnTo>
                  <a:pt x="47625" y="88813"/>
                </a:lnTo>
                <a:lnTo>
                  <a:pt x="62099" y="85688"/>
                </a:lnTo>
                <a:cubicBezTo>
                  <a:pt x="65187" y="85018"/>
                  <a:pt x="68312" y="84758"/>
                  <a:pt x="71438" y="84906"/>
                </a:cubicBezTo>
                <a:lnTo>
                  <a:pt x="71438" y="61094"/>
                </a:lnTo>
                <a:cubicBezTo>
                  <a:pt x="76498" y="61243"/>
                  <a:pt x="81558" y="62061"/>
                  <a:pt x="86469" y="63475"/>
                </a:cubicBezTo>
                <a:lnTo>
                  <a:pt x="95250" y="66042"/>
                </a:lnTo>
                <a:lnTo>
                  <a:pt x="95250" y="90860"/>
                </a:lnTo>
                <a:lnTo>
                  <a:pt x="79735" y="86283"/>
                </a:lnTo>
                <a:cubicBezTo>
                  <a:pt x="77019" y="85502"/>
                  <a:pt x="74228" y="85018"/>
                  <a:pt x="71438" y="84869"/>
                </a:cubicBezTo>
                <a:lnTo>
                  <a:pt x="71438" y="111435"/>
                </a:lnTo>
                <a:cubicBezTo>
                  <a:pt x="79549" y="112142"/>
                  <a:pt x="87548" y="113928"/>
                  <a:pt x="95250" y="116793"/>
                </a:cubicBezTo>
                <a:lnTo>
                  <a:pt x="95250" y="90822"/>
                </a:lnTo>
                <a:lnTo>
                  <a:pt x="103696" y="93315"/>
                </a:lnTo>
                <a:cubicBezTo>
                  <a:pt x="108719" y="94804"/>
                  <a:pt x="113854" y="95696"/>
                  <a:pt x="119063" y="96069"/>
                </a:cubicBezTo>
                <a:lnTo>
                  <a:pt x="119063" y="72182"/>
                </a:lnTo>
                <a:cubicBezTo>
                  <a:pt x="116160" y="71884"/>
                  <a:pt x="113258" y="71326"/>
                  <a:pt x="110430" y="70507"/>
                </a:cubicBezTo>
                <a:lnTo>
                  <a:pt x="95250" y="66042"/>
                </a:lnTo>
                <a:lnTo>
                  <a:pt x="95250" y="42974"/>
                </a:lnTo>
                <a:cubicBezTo>
                  <a:pt x="90413" y="41560"/>
                  <a:pt x="85651" y="39700"/>
                  <a:pt x="81037" y="37393"/>
                </a:cubicBezTo>
                <a:cubicBezTo>
                  <a:pt x="77986" y="35868"/>
                  <a:pt x="74749" y="34789"/>
                  <a:pt x="71438" y="34119"/>
                </a:cubicBezTo>
                <a:lnTo>
                  <a:pt x="71438" y="61057"/>
                </a:lnTo>
                <a:cubicBezTo>
                  <a:pt x="66601" y="60908"/>
                  <a:pt x="61764" y="61354"/>
                  <a:pt x="57038" y="62396"/>
                </a:cubicBezTo>
                <a:lnTo>
                  <a:pt x="47625" y="64443"/>
                </a:lnTo>
                <a:lnTo>
                  <a:pt x="47625" y="36463"/>
                </a:lnTo>
                <a:lnTo>
                  <a:pt x="23812" y="42416"/>
                </a:lnTo>
                <a:lnTo>
                  <a:pt x="23812" y="69614"/>
                </a:lnTo>
                <a:close/>
                <a:moveTo>
                  <a:pt x="119063" y="124904"/>
                </a:moveTo>
                <a:cubicBezTo>
                  <a:pt x="125313" y="125462"/>
                  <a:pt x="131676" y="124644"/>
                  <a:pt x="137666" y="122374"/>
                </a:cubicBezTo>
                <a:lnTo>
                  <a:pt x="142875" y="120439"/>
                </a:lnTo>
                <a:lnTo>
                  <a:pt x="142875" y="93762"/>
                </a:lnTo>
                <a:lnTo>
                  <a:pt x="139936" y="94431"/>
                </a:lnTo>
                <a:cubicBezTo>
                  <a:pt x="133090" y="96031"/>
                  <a:pt x="126057" y="96552"/>
                  <a:pt x="119063" y="96106"/>
                </a:cubicBezTo>
                <a:lnTo>
                  <a:pt x="119063" y="124904"/>
                </a:lnTo>
                <a:close/>
                <a:moveTo>
                  <a:pt x="142875" y="69317"/>
                </a:moveTo>
                <a:lnTo>
                  <a:pt x="142875" y="42974"/>
                </a:lnTo>
                <a:cubicBezTo>
                  <a:pt x="135099" y="45244"/>
                  <a:pt x="127099" y="46360"/>
                  <a:pt x="119063" y="46360"/>
                </a:cubicBezTo>
                <a:lnTo>
                  <a:pt x="119063" y="72182"/>
                </a:lnTo>
                <a:cubicBezTo>
                  <a:pt x="124234" y="72703"/>
                  <a:pt x="129480" y="72368"/>
                  <a:pt x="134578" y="71214"/>
                </a:cubicBezTo>
                <a:lnTo>
                  <a:pt x="142875" y="69279"/>
                </a:lnTo>
                <a:close/>
              </a:path>
            </a:pathLst>
          </a:custGeom>
          <a:solidFill>
            <a:srgbClr val="C8B8A6"/>
          </a:solidFill>
          <a:ln/>
        </p:spPr>
      </p:sp>
      <p:sp>
        <p:nvSpPr>
          <p:cNvPr id="36" name="Text 34"/>
          <p:cNvSpPr/>
          <p:nvPr/>
        </p:nvSpPr>
        <p:spPr>
          <a:xfrm>
            <a:off x="4746625" y="1397000"/>
            <a:ext cx="1317625" cy="222250"/>
          </a:xfrm>
          <a:prstGeom prst="rect">
            <a:avLst/>
          </a:prstGeom>
          <a:noFill/>
          <a:ln/>
        </p:spPr>
        <p:txBody>
          <a:bodyPr wrap="square" lIns="0" tIns="0" rIns="0" bIns="0" rtlCol="0" anchor="ctr"/>
          <a:lstStyle/>
          <a:p>
            <a:pPr>
              <a:lnSpc>
                <a:spcPct val="120000"/>
              </a:lnSpc>
            </a:pPr>
            <a:r>
              <a:rPr lang="en-US" sz="1250" b="1" dirty="0">
                <a:solidFill>
                  <a:srgbClr val="5A7D7C"/>
                </a:solidFill>
                <a:latin typeface="Liter" pitchFamily="34" charset="0"/>
                <a:ea typeface="Liter" pitchFamily="34" charset="-122"/>
                <a:cs typeface="Liter" pitchFamily="34" charset="-120"/>
              </a:rPr>
              <a:t>Short-Term Goals</a:t>
            </a:r>
            <a:endParaRPr lang="en-US" sz="1600" dirty="0"/>
          </a:p>
        </p:txBody>
      </p:sp>
      <p:sp>
        <p:nvSpPr>
          <p:cNvPr id="37" name="Text 35"/>
          <p:cNvSpPr/>
          <p:nvPr/>
        </p:nvSpPr>
        <p:spPr>
          <a:xfrm>
            <a:off x="4413250" y="1714500"/>
            <a:ext cx="3460750"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Immediate and actionable objectives.</a:t>
            </a:r>
            <a:endParaRPr lang="en-US" sz="1600" dirty="0"/>
          </a:p>
        </p:txBody>
      </p:sp>
      <p:sp>
        <p:nvSpPr>
          <p:cNvPr id="38" name="Shape 36"/>
          <p:cNvSpPr/>
          <p:nvPr/>
        </p:nvSpPr>
        <p:spPr>
          <a:xfrm>
            <a:off x="4413250" y="2000250"/>
            <a:ext cx="3397250" cy="317500"/>
          </a:xfrm>
          <a:custGeom>
            <a:avLst/>
            <a:gdLst/>
            <a:ahLst/>
            <a:cxnLst/>
            <a:rect l="l" t="t" r="r" b="b"/>
            <a:pathLst>
              <a:path w="3397250" h="317500">
                <a:moveTo>
                  <a:pt x="63500" y="0"/>
                </a:moveTo>
                <a:lnTo>
                  <a:pt x="3333750" y="0"/>
                </a:lnTo>
                <a:cubicBezTo>
                  <a:pt x="3368797" y="0"/>
                  <a:pt x="3397250" y="28453"/>
                  <a:pt x="3397250" y="63500"/>
                </a:cubicBezTo>
                <a:lnTo>
                  <a:pt x="3397250" y="254000"/>
                </a:lnTo>
                <a:cubicBezTo>
                  <a:pt x="3397250" y="289047"/>
                  <a:pt x="3368797" y="317500"/>
                  <a:pt x="3333750" y="317500"/>
                </a:cubicBezTo>
                <a:lnTo>
                  <a:pt x="63500" y="317500"/>
                </a:lnTo>
                <a:cubicBezTo>
                  <a:pt x="28453" y="317500"/>
                  <a:pt x="0" y="289047"/>
                  <a:pt x="0" y="254000"/>
                </a:cubicBezTo>
                <a:lnTo>
                  <a:pt x="0" y="63500"/>
                </a:lnTo>
                <a:cubicBezTo>
                  <a:pt x="0" y="28453"/>
                  <a:pt x="28453" y="0"/>
                  <a:pt x="63500" y="0"/>
                </a:cubicBezTo>
                <a:close/>
              </a:path>
            </a:pathLst>
          </a:custGeom>
          <a:solidFill>
            <a:srgbClr val="C8B8A6">
              <a:alpha val="10196"/>
            </a:srgbClr>
          </a:solidFill>
          <a:ln/>
        </p:spPr>
      </p:sp>
      <p:sp>
        <p:nvSpPr>
          <p:cNvPr id="39" name="Shape 37"/>
          <p:cNvSpPr/>
          <p:nvPr/>
        </p:nvSpPr>
        <p:spPr>
          <a:xfrm>
            <a:off x="4492625" y="2095500"/>
            <a:ext cx="127000" cy="127000"/>
          </a:xfrm>
          <a:custGeom>
            <a:avLst/>
            <a:gdLst/>
            <a:ahLst/>
            <a:cxnLst/>
            <a:rect l="l" t="t" r="r" b="b"/>
            <a:pathLst>
              <a:path w="127000" h="127000">
                <a:moveTo>
                  <a:pt x="63500" y="37703"/>
                </a:moveTo>
                <a:cubicBezTo>
                  <a:pt x="75547" y="37703"/>
                  <a:pt x="85328" y="27922"/>
                  <a:pt x="85328" y="15875"/>
                </a:cubicBezTo>
                <a:cubicBezTo>
                  <a:pt x="85328" y="3828"/>
                  <a:pt x="75547" y="-5953"/>
                  <a:pt x="63500" y="-5953"/>
                </a:cubicBezTo>
                <a:cubicBezTo>
                  <a:pt x="51453" y="-5953"/>
                  <a:pt x="41672" y="3828"/>
                  <a:pt x="41672" y="15875"/>
                </a:cubicBezTo>
                <a:cubicBezTo>
                  <a:pt x="41672" y="27922"/>
                  <a:pt x="51453" y="37703"/>
                  <a:pt x="63500" y="37703"/>
                </a:cubicBezTo>
                <a:close/>
                <a:moveTo>
                  <a:pt x="63500" y="111795"/>
                </a:moveTo>
                <a:lnTo>
                  <a:pt x="63500" y="74761"/>
                </a:lnTo>
                <a:cubicBezTo>
                  <a:pt x="67543" y="73075"/>
                  <a:pt x="71661" y="71363"/>
                  <a:pt x="75828" y="69627"/>
                </a:cubicBezTo>
                <a:cubicBezTo>
                  <a:pt x="85502" y="65608"/>
                  <a:pt x="95870" y="63525"/>
                  <a:pt x="106362" y="63525"/>
                </a:cubicBezTo>
                <a:lnTo>
                  <a:pt x="111125" y="63525"/>
                </a:lnTo>
                <a:lnTo>
                  <a:pt x="111125" y="103212"/>
                </a:lnTo>
                <a:lnTo>
                  <a:pt x="106362" y="103212"/>
                </a:lnTo>
                <a:cubicBezTo>
                  <a:pt x="91703" y="103212"/>
                  <a:pt x="77167" y="106114"/>
                  <a:pt x="63624" y="111770"/>
                </a:cubicBezTo>
                <a:lnTo>
                  <a:pt x="63500" y="111820"/>
                </a:lnTo>
                <a:close/>
                <a:moveTo>
                  <a:pt x="63500" y="57547"/>
                </a:moveTo>
                <a:lnTo>
                  <a:pt x="57274" y="54942"/>
                </a:lnTo>
                <a:cubicBezTo>
                  <a:pt x="45665" y="50105"/>
                  <a:pt x="33213" y="47625"/>
                  <a:pt x="20638" y="47625"/>
                </a:cubicBezTo>
                <a:lnTo>
                  <a:pt x="11906" y="47625"/>
                </a:lnTo>
                <a:cubicBezTo>
                  <a:pt x="5333" y="47625"/>
                  <a:pt x="0" y="52958"/>
                  <a:pt x="0" y="59531"/>
                </a:cubicBezTo>
                <a:lnTo>
                  <a:pt x="0" y="107156"/>
                </a:lnTo>
                <a:cubicBezTo>
                  <a:pt x="0" y="113729"/>
                  <a:pt x="5333" y="119063"/>
                  <a:pt x="11906" y="119063"/>
                </a:cubicBezTo>
                <a:lnTo>
                  <a:pt x="20638" y="119063"/>
                </a:lnTo>
                <a:cubicBezTo>
                  <a:pt x="33213" y="119063"/>
                  <a:pt x="45665" y="121543"/>
                  <a:pt x="57274" y="126380"/>
                </a:cubicBezTo>
                <a:lnTo>
                  <a:pt x="60449" y="127695"/>
                </a:lnTo>
                <a:cubicBezTo>
                  <a:pt x="62409" y="128513"/>
                  <a:pt x="64591" y="128513"/>
                  <a:pt x="66551" y="127695"/>
                </a:cubicBezTo>
                <a:lnTo>
                  <a:pt x="69726" y="126380"/>
                </a:lnTo>
                <a:cubicBezTo>
                  <a:pt x="81335" y="121543"/>
                  <a:pt x="93787" y="119062"/>
                  <a:pt x="106363" y="119062"/>
                </a:cubicBezTo>
                <a:lnTo>
                  <a:pt x="115094" y="119062"/>
                </a:lnTo>
                <a:cubicBezTo>
                  <a:pt x="121667" y="119062"/>
                  <a:pt x="127000" y="113729"/>
                  <a:pt x="127000" y="107156"/>
                </a:cubicBezTo>
                <a:lnTo>
                  <a:pt x="127000" y="59531"/>
                </a:lnTo>
                <a:cubicBezTo>
                  <a:pt x="127000" y="52958"/>
                  <a:pt x="121667" y="47625"/>
                  <a:pt x="115094" y="47625"/>
                </a:cubicBezTo>
                <a:lnTo>
                  <a:pt x="106363" y="47625"/>
                </a:lnTo>
                <a:cubicBezTo>
                  <a:pt x="93787" y="47625"/>
                  <a:pt x="81335" y="50105"/>
                  <a:pt x="69726" y="54942"/>
                </a:cubicBezTo>
                <a:lnTo>
                  <a:pt x="63500" y="57547"/>
                </a:lnTo>
                <a:close/>
              </a:path>
            </a:pathLst>
          </a:custGeom>
          <a:solidFill>
            <a:srgbClr val="C8B8A6"/>
          </a:solidFill>
          <a:ln/>
        </p:spPr>
      </p:sp>
      <p:sp>
        <p:nvSpPr>
          <p:cNvPr id="40" name="Text 38"/>
          <p:cNvSpPr/>
          <p:nvPr/>
        </p:nvSpPr>
        <p:spPr>
          <a:xfrm>
            <a:off x="4699000" y="2063750"/>
            <a:ext cx="1619250"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Completing weekly readings</a:t>
            </a:r>
            <a:endParaRPr lang="en-US" sz="1600" dirty="0"/>
          </a:p>
        </p:txBody>
      </p:sp>
      <p:sp>
        <p:nvSpPr>
          <p:cNvPr id="41" name="Shape 39"/>
          <p:cNvSpPr/>
          <p:nvPr/>
        </p:nvSpPr>
        <p:spPr>
          <a:xfrm>
            <a:off x="4413250" y="2381250"/>
            <a:ext cx="3397250" cy="317500"/>
          </a:xfrm>
          <a:custGeom>
            <a:avLst/>
            <a:gdLst/>
            <a:ahLst/>
            <a:cxnLst/>
            <a:rect l="l" t="t" r="r" b="b"/>
            <a:pathLst>
              <a:path w="3397250" h="317500">
                <a:moveTo>
                  <a:pt x="63500" y="0"/>
                </a:moveTo>
                <a:lnTo>
                  <a:pt x="3333750" y="0"/>
                </a:lnTo>
                <a:cubicBezTo>
                  <a:pt x="3368797" y="0"/>
                  <a:pt x="3397250" y="28453"/>
                  <a:pt x="3397250" y="63500"/>
                </a:cubicBezTo>
                <a:lnTo>
                  <a:pt x="3397250" y="254000"/>
                </a:lnTo>
                <a:cubicBezTo>
                  <a:pt x="3397250" y="289047"/>
                  <a:pt x="3368797" y="317500"/>
                  <a:pt x="3333750" y="317500"/>
                </a:cubicBezTo>
                <a:lnTo>
                  <a:pt x="63500" y="317500"/>
                </a:lnTo>
                <a:cubicBezTo>
                  <a:pt x="28453" y="317500"/>
                  <a:pt x="0" y="289047"/>
                  <a:pt x="0" y="254000"/>
                </a:cubicBezTo>
                <a:lnTo>
                  <a:pt x="0" y="63500"/>
                </a:lnTo>
                <a:cubicBezTo>
                  <a:pt x="0" y="28453"/>
                  <a:pt x="28453" y="0"/>
                  <a:pt x="63500" y="0"/>
                </a:cubicBezTo>
                <a:close/>
              </a:path>
            </a:pathLst>
          </a:custGeom>
          <a:solidFill>
            <a:srgbClr val="C8B8A6">
              <a:alpha val="10196"/>
            </a:srgbClr>
          </a:solidFill>
          <a:ln/>
        </p:spPr>
      </p:sp>
      <p:sp>
        <p:nvSpPr>
          <p:cNvPr id="42" name="Shape 40"/>
          <p:cNvSpPr/>
          <p:nvPr/>
        </p:nvSpPr>
        <p:spPr>
          <a:xfrm>
            <a:off x="4508500" y="2476500"/>
            <a:ext cx="95250" cy="127000"/>
          </a:xfrm>
          <a:custGeom>
            <a:avLst/>
            <a:gdLst/>
            <a:ahLst/>
            <a:cxnLst/>
            <a:rect l="l" t="t" r="r" b="b"/>
            <a:pathLst>
              <a:path w="95250" h="127000">
                <a:moveTo>
                  <a:pt x="72653" y="95250"/>
                </a:moveTo>
                <a:cubicBezTo>
                  <a:pt x="74464" y="89719"/>
                  <a:pt x="78085" y="84708"/>
                  <a:pt x="82178" y="80392"/>
                </a:cubicBezTo>
                <a:cubicBezTo>
                  <a:pt x="90289" y="71859"/>
                  <a:pt x="95250" y="60325"/>
                  <a:pt x="95250" y="47625"/>
                </a:cubicBezTo>
                <a:cubicBezTo>
                  <a:pt x="95250" y="21332"/>
                  <a:pt x="73918" y="0"/>
                  <a:pt x="47625" y="0"/>
                </a:cubicBezTo>
                <a:cubicBezTo>
                  <a:pt x="21332" y="0"/>
                  <a:pt x="0" y="21332"/>
                  <a:pt x="0" y="47625"/>
                </a:cubicBezTo>
                <a:cubicBezTo>
                  <a:pt x="0" y="60325"/>
                  <a:pt x="4961" y="71859"/>
                  <a:pt x="13072" y="80392"/>
                </a:cubicBezTo>
                <a:cubicBezTo>
                  <a:pt x="17165" y="84708"/>
                  <a:pt x="20811" y="89719"/>
                  <a:pt x="22597" y="95250"/>
                </a:cubicBezTo>
                <a:lnTo>
                  <a:pt x="72628" y="95250"/>
                </a:lnTo>
                <a:close/>
                <a:moveTo>
                  <a:pt x="71438" y="107156"/>
                </a:moveTo>
                <a:lnTo>
                  <a:pt x="23812" y="107156"/>
                </a:lnTo>
                <a:lnTo>
                  <a:pt x="23812" y="111125"/>
                </a:lnTo>
                <a:cubicBezTo>
                  <a:pt x="23812" y="122089"/>
                  <a:pt x="32693" y="130969"/>
                  <a:pt x="43656" y="130969"/>
                </a:cubicBezTo>
                <a:lnTo>
                  <a:pt x="51594" y="130969"/>
                </a:lnTo>
                <a:cubicBezTo>
                  <a:pt x="62557" y="130969"/>
                  <a:pt x="71438" y="122089"/>
                  <a:pt x="71438" y="111125"/>
                </a:cubicBezTo>
                <a:lnTo>
                  <a:pt x="71438" y="107156"/>
                </a:lnTo>
                <a:close/>
                <a:moveTo>
                  <a:pt x="45641" y="27781"/>
                </a:moveTo>
                <a:cubicBezTo>
                  <a:pt x="35768" y="27781"/>
                  <a:pt x="27781" y="35768"/>
                  <a:pt x="27781" y="45641"/>
                </a:cubicBezTo>
                <a:cubicBezTo>
                  <a:pt x="27781" y="48940"/>
                  <a:pt x="25127" y="51594"/>
                  <a:pt x="21828" y="51594"/>
                </a:cubicBezTo>
                <a:cubicBezTo>
                  <a:pt x="18529" y="51594"/>
                  <a:pt x="15875" y="48940"/>
                  <a:pt x="15875" y="45641"/>
                </a:cubicBezTo>
                <a:cubicBezTo>
                  <a:pt x="15875" y="29195"/>
                  <a:pt x="29195" y="15875"/>
                  <a:pt x="45641" y="15875"/>
                </a:cubicBezTo>
                <a:cubicBezTo>
                  <a:pt x="48940" y="15875"/>
                  <a:pt x="51594" y="18529"/>
                  <a:pt x="51594" y="21828"/>
                </a:cubicBezTo>
                <a:cubicBezTo>
                  <a:pt x="51594" y="25127"/>
                  <a:pt x="48940" y="27781"/>
                  <a:pt x="45641" y="27781"/>
                </a:cubicBezTo>
                <a:close/>
              </a:path>
            </a:pathLst>
          </a:custGeom>
          <a:solidFill>
            <a:srgbClr val="C8B8A6"/>
          </a:solidFill>
          <a:ln/>
        </p:spPr>
      </p:sp>
      <p:sp>
        <p:nvSpPr>
          <p:cNvPr id="43" name="Text 41"/>
          <p:cNvSpPr/>
          <p:nvPr/>
        </p:nvSpPr>
        <p:spPr>
          <a:xfrm>
            <a:off x="4699000" y="2444750"/>
            <a:ext cx="1706563"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Understanding a difficult topic</a:t>
            </a:r>
            <a:endParaRPr lang="en-US" sz="1600" dirty="0"/>
          </a:p>
        </p:txBody>
      </p:sp>
      <p:sp>
        <p:nvSpPr>
          <p:cNvPr id="44" name="Shape 42"/>
          <p:cNvSpPr/>
          <p:nvPr/>
        </p:nvSpPr>
        <p:spPr>
          <a:xfrm>
            <a:off x="4413250" y="2762250"/>
            <a:ext cx="3397250" cy="317500"/>
          </a:xfrm>
          <a:custGeom>
            <a:avLst/>
            <a:gdLst/>
            <a:ahLst/>
            <a:cxnLst/>
            <a:rect l="l" t="t" r="r" b="b"/>
            <a:pathLst>
              <a:path w="3397250" h="317500">
                <a:moveTo>
                  <a:pt x="63500" y="0"/>
                </a:moveTo>
                <a:lnTo>
                  <a:pt x="3333750" y="0"/>
                </a:lnTo>
                <a:cubicBezTo>
                  <a:pt x="3368797" y="0"/>
                  <a:pt x="3397250" y="28453"/>
                  <a:pt x="3397250" y="63500"/>
                </a:cubicBezTo>
                <a:lnTo>
                  <a:pt x="3397250" y="254000"/>
                </a:lnTo>
                <a:cubicBezTo>
                  <a:pt x="3397250" y="289047"/>
                  <a:pt x="3368797" y="317500"/>
                  <a:pt x="3333750" y="317500"/>
                </a:cubicBezTo>
                <a:lnTo>
                  <a:pt x="63500" y="317500"/>
                </a:lnTo>
                <a:cubicBezTo>
                  <a:pt x="28453" y="317500"/>
                  <a:pt x="0" y="289047"/>
                  <a:pt x="0" y="254000"/>
                </a:cubicBezTo>
                <a:lnTo>
                  <a:pt x="0" y="63500"/>
                </a:lnTo>
                <a:cubicBezTo>
                  <a:pt x="0" y="28453"/>
                  <a:pt x="28453" y="0"/>
                  <a:pt x="63500" y="0"/>
                </a:cubicBezTo>
                <a:close/>
              </a:path>
            </a:pathLst>
          </a:custGeom>
          <a:solidFill>
            <a:srgbClr val="C8B8A6">
              <a:alpha val="10196"/>
            </a:srgbClr>
          </a:solidFill>
          <a:ln/>
        </p:spPr>
      </p:sp>
      <p:sp>
        <p:nvSpPr>
          <p:cNvPr id="45" name="Shape 43"/>
          <p:cNvSpPr/>
          <p:nvPr/>
        </p:nvSpPr>
        <p:spPr>
          <a:xfrm>
            <a:off x="4492625" y="2857500"/>
            <a:ext cx="127000" cy="127000"/>
          </a:xfrm>
          <a:custGeom>
            <a:avLst/>
            <a:gdLst/>
            <a:ahLst/>
            <a:cxnLst/>
            <a:rect l="l" t="t" r="r" b="b"/>
            <a:pathLst>
              <a:path w="127000" h="127000">
                <a:moveTo>
                  <a:pt x="15875" y="15875"/>
                </a:moveTo>
                <a:cubicBezTo>
                  <a:pt x="15875" y="11485"/>
                  <a:pt x="12328" y="7938"/>
                  <a:pt x="7938" y="7938"/>
                </a:cubicBezTo>
                <a:cubicBezTo>
                  <a:pt x="3547" y="7938"/>
                  <a:pt x="0" y="11485"/>
                  <a:pt x="0" y="15875"/>
                </a:cubicBezTo>
                <a:lnTo>
                  <a:pt x="0" y="99219"/>
                </a:lnTo>
                <a:cubicBezTo>
                  <a:pt x="0" y="110182"/>
                  <a:pt x="8880" y="119063"/>
                  <a:pt x="19844" y="119063"/>
                </a:cubicBezTo>
                <a:lnTo>
                  <a:pt x="119063" y="119063"/>
                </a:lnTo>
                <a:cubicBezTo>
                  <a:pt x="123453" y="119063"/>
                  <a:pt x="127000" y="115515"/>
                  <a:pt x="127000" y="111125"/>
                </a:cubicBezTo>
                <a:cubicBezTo>
                  <a:pt x="127000" y="106735"/>
                  <a:pt x="123453" y="103188"/>
                  <a:pt x="119063" y="103188"/>
                </a:cubicBezTo>
                <a:lnTo>
                  <a:pt x="19844" y="103188"/>
                </a:lnTo>
                <a:cubicBezTo>
                  <a:pt x="17661" y="103188"/>
                  <a:pt x="15875" y="101402"/>
                  <a:pt x="15875" y="99219"/>
                </a:cubicBezTo>
                <a:lnTo>
                  <a:pt x="15875" y="15875"/>
                </a:lnTo>
                <a:close/>
                <a:moveTo>
                  <a:pt x="116731" y="37356"/>
                </a:moveTo>
                <a:cubicBezTo>
                  <a:pt x="119831" y="34255"/>
                  <a:pt x="119831" y="29220"/>
                  <a:pt x="116731" y="26119"/>
                </a:cubicBezTo>
                <a:cubicBezTo>
                  <a:pt x="113630" y="23019"/>
                  <a:pt x="108595" y="23019"/>
                  <a:pt x="105494" y="26119"/>
                </a:cubicBezTo>
                <a:lnTo>
                  <a:pt x="79375" y="52263"/>
                </a:lnTo>
                <a:lnTo>
                  <a:pt x="65137" y="38050"/>
                </a:lnTo>
                <a:cubicBezTo>
                  <a:pt x="62037" y="34950"/>
                  <a:pt x="57001" y="34950"/>
                  <a:pt x="53901" y="38050"/>
                </a:cubicBezTo>
                <a:lnTo>
                  <a:pt x="30088" y="61863"/>
                </a:lnTo>
                <a:cubicBezTo>
                  <a:pt x="26988" y="64963"/>
                  <a:pt x="26988" y="69999"/>
                  <a:pt x="30088" y="73099"/>
                </a:cubicBezTo>
                <a:cubicBezTo>
                  <a:pt x="33189" y="76200"/>
                  <a:pt x="38224" y="76200"/>
                  <a:pt x="41325" y="73099"/>
                </a:cubicBezTo>
                <a:lnTo>
                  <a:pt x="59531" y="54893"/>
                </a:lnTo>
                <a:lnTo>
                  <a:pt x="73769" y="69131"/>
                </a:lnTo>
                <a:cubicBezTo>
                  <a:pt x="76870" y="72231"/>
                  <a:pt x="81905" y="72231"/>
                  <a:pt x="85006" y="69131"/>
                </a:cubicBezTo>
                <a:lnTo>
                  <a:pt x="116756" y="37381"/>
                </a:lnTo>
                <a:close/>
              </a:path>
            </a:pathLst>
          </a:custGeom>
          <a:solidFill>
            <a:srgbClr val="C8B8A6"/>
          </a:solidFill>
          <a:ln/>
        </p:spPr>
      </p:sp>
      <p:sp>
        <p:nvSpPr>
          <p:cNvPr id="46" name="Text 44"/>
          <p:cNvSpPr/>
          <p:nvPr/>
        </p:nvSpPr>
        <p:spPr>
          <a:xfrm>
            <a:off x="4699000" y="2825750"/>
            <a:ext cx="1698625"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Improving in a specific course</a:t>
            </a:r>
            <a:endParaRPr lang="en-US" sz="1600" dirty="0"/>
          </a:p>
        </p:txBody>
      </p:sp>
      <p:sp>
        <p:nvSpPr>
          <p:cNvPr id="47" name="Text 45"/>
          <p:cNvSpPr/>
          <p:nvPr/>
        </p:nvSpPr>
        <p:spPr>
          <a:xfrm>
            <a:off x="4413250" y="3143250"/>
            <a:ext cx="3460750" cy="190500"/>
          </a:xfrm>
          <a:prstGeom prst="rect">
            <a:avLst/>
          </a:prstGeom>
          <a:noFill/>
          <a:ln/>
        </p:spPr>
        <p:txBody>
          <a:bodyPr wrap="square" lIns="0" tIns="0" rIns="0" bIns="0" rtlCol="0" anchor="ctr"/>
          <a:lstStyle/>
          <a:p>
            <a:pPr>
              <a:lnSpc>
                <a:spcPct val="130000"/>
              </a:lnSpc>
            </a:pPr>
            <a:r>
              <a:rPr lang="en-US" sz="1000" dirty="0">
                <a:solidFill>
                  <a:srgbClr val="3D3D3D">
                    <a:alpha val="70000"/>
                  </a:srgbClr>
                </a:solidFill>
                <a:latin typeface="Quattrocento Sans" pitchFamily="34" charset="0"/>
                <a:ea typeface="Quattrocento Sans" pitchFamily="34" charset="-122"/>
                <a:cs typeface="Quattrocento Sans" pitchFamily="34" charset="-120"/>
              </a:rPr>
              <a:t>Short-term goals create </a:t>
            </a:r>
            <a:pPr>
              <a:lnSpc>
                <a:spcPct val="130000"/>
              </a:lnSpc>
            </a:pPr>
            <a:r>
              <a:rPr lang="en-US" sz="1000" b="1" dirty="0">
                <a:solidFill>
                  <a:srgbClr val="3D3D3D">
                    <a:alpha val="70000"/>
                  </a:srgbClr>
                </a:solidFill>
                <a:latin typeface="Quattrocento Sans" pitchFamily="34" charset="0"/>
                <a:ea typeface="Quattrocento Sans" pitchFamily="34" charset="-122"/>
                <a:cs typeface="Quattrocento Sans" pitchFamily="34" charset="-120"/>
              </a:rPr>
              <a:t>momentum</a:t>
            </a:r>
            <a:pPr>
              <a:lnSpc>
                <a:spcPct val="130000"/>
              </a:lnSpc>
            </a:pPr>
            <a:r>
              <a:rPr lang="en-US" sz="1000" dirty="0">
                <a:solidFill>
                  <a:srgbClr val="3D3D3D">
                    <a:alpha val="70000"/>
                  </a:srgbClr>
                </a:solidFill>
                <a:latin typeface="Quattrocento Sans" pitchFamily="34" charset="0"/>
                <a:ea typeface="Quattrocento Sans" pitchFamily="34" charset="-122"/>
                <a:cs typeface="Quattrocento Sans" pitchFamily="34" charset="-120"/>
              </a:rPr>
              <a:t>.</a:t>
            </a:r>
            <a:endParaRPr lang="en-US" sz="1600" dirty="0"/>
          </a:p>
        </p:txBody>
      </p:sp>
      <p:sp>
        <p:nvSpPr>
          <p:cNvPr id="48" name="Shape 46"/>
          <p:cNvSpPr/>
          <p:nvPr/>
        </p:nvSpPr>
        <p:spPr>
          <a:xfrm>
            <a:off x="4222750" y="3635375"/>
            <a:ext cx="3746500" cy="2778125"/>
          </a:xfrm>
          <a:custGeom>
            <a:avLst/>
            <a:gdLst/>
            <a:ahLst/>
            <a:cxnLst/>
            <a:rect l="l" t="t" r="r" b="b"/>
            <a:pathLst>
              <a:path w="3746500" h="2778125">
                <a:moveTo>
                  <a:pt x="31750" y="0"/>
                </a:moveTo>
                <a:lnTo>
                  <a:pt x="3714750" y="0"/>
                </a:lnTo>
                <a:cubicBezTo>
                  <a:pt x="3732273" y="0"/>
                  <a:pt x="3746500" y="14227"/>
                  <a:pt x="3746500" y="31750"/>
                </a:cubicBezTo>
                <a:lnTo>
                  <a:pt x="3746500" y="2682863"/>
                </a:lnTo>
                <a:cubicBezTo>
                  <a:pt x="3746500" y="2735475"/>
                  <a:pt x="3703850" y="2778125"/>
                  <a:pt x="3651238" y="2778125"/>
                </a:cubicBezTo>
                <a:lnTo>
                  <a:pt x="95262" y="2778125"/>
                </a:lnTo>
                <a:cubicBezTo>
                  <a:pt x="42650" y="2778125"/>
                  <a:pt x="0" y="2735475"/>
                  <a:pt x="0" y="2682863"/>
                </a:cubicBezTo>
                <a:lnTo>
                  <a:pt x="0" y="31750"/>
                </a:lnTo>
                <a:cubicBezTo>
                  <a:pt x="0" y="14227"/>
                  <a:pt x="14227" y="0"/>
                  <a:pt x="31750" y="0"/>
                </a:cubicBezTo>
                <a:close/>
              </a:path>
            </a:pathLst>
          </a:custGeom>
          <a:solidFill>
            <a:srgbClr val="FFFFFF"/>
          </a:solidFill>
          <a:ln/>
          <a:effectLst>
            <a:outerShdw sx="100000" sy="100000" kx="0" ky="0" algn="bl" rotWithShape="0" blurRad="47625" dist="31750" dir="5400000">
              <a:srgbClr val="000000">
                <a:alpha val="10196"/>
              </a:srgbClr>
            </a:outerShdw>
          </a:effectLst>
        </p:spPr>
      </p:sp>
      <p:sp>
        <p:nvSpPr>
          <p:cNvPr id="49" name="Shape 47"/>
          <p:cNvSpPr/>
          <p:nvPr/>
        </p:nvSpPr>
        <p:spPr>
          <a:xfrm>
            <a:off x="4222750" y="3635375"/>
            <a:ext cx="3746500" cy="31750"/>
          </a:xfrm>
          <a:custGeom>
            <a:avLst/>
            <a:gdLst/>
            <a:ahLst/>
            <a:cxnLst/>
            <a:rect l="l" t="t" r="r" b="b"/>
            <a:pathLst>
              <a:path w="3746500" h="31750">
                <a:moveTo>
                  <a:pt x="31750" y="0"/>
                </a:moveTo>
                <a:lnTo>
                  <a:pt x="3714750" y="0"/>
                </a:lnTo>
                <a:cubicBezTo>
                  <a:pt x="3732273" y="0"/>
                  <a:pt x="3746500" y="14227"/>
                  <a:pt x="3746500" y="31750"/>
                </a:cubicBezTo>
                <a:lnTo>
                  <a:pt x="3746500" y="31750"/>
                </a:lnTo>
                <a:lnTo>
                  <a:pt x="0" y="31750"/>
                </a:lnTo>
                <a:lnTo>
                  <a:pt x="0" y="31750"/>
                </a:lnTo>
                <a:cubicBezTo>
                  <a:pt x="0" y="14227"/>
                  <a:pt x="14227" y="0"/>
                  <a:pt x="31750" y="0"/>
                </a:cubicBezTo>
                <a:close/>
              </a:path>
            </a:pathLst>
          </a:custGeom>
          <a:solidFill>
            <a:srgbClr val="5A7D7C"/>
          </a:solidFill>
          <a:ln/>
        </p:spPr>
      </p:sp>
      <p:sp>
        <p:nvSpPr>
          <p:cNvPr id="50" name="Shape 48"/>
          <p:cNvSpPr/>
          <p:nvPr/>
        </p:nvSpPr>
        <p:spPr>
          <a:xfrm>
            <a:off x="4393406" y="3825875"/>
            <a:ext cx="214313" cy="190500"/>
          </a:xfrm>
          <a:custGeom>
            <a:avLst/>
            <a:gdLst/>
            <a:ahLst/>
            <a:cxnLst/>
            <a:rect l="l" t="t" r="r" b="b"/>
            <a:pathLst>
              <a:path w="214313" h="190500">
                <a:moveTo>
                  <a:pt x="156083" y="35719"/>
                </a:moveTo>
                <a:cubicBezTo>
                  <a:pt x="149907" y="35719"/>
                  <a:pt x="143917" y="37393"/>
                  <a:pt x="138671" y="40444"/>
                </a:cubicBezTo>
                <a:cubicBezTo>
                  <a:pt x="132792" y="34491"/>
                  <a:pt x="125946" y="29505"/>
                  <a:pt x="118393" y="25747"/>
                </a:cubicBezTo>
                <a:cubicBezTo>
                  <a:pt x="128885" y="16818"/>
                  <a:pt x="142242" y="11906"/>
                  <a:pt x="156083" y="11906"/>
                </a:cubicBezTo>
                <a:cubicBezTo>
                  <a:pt x="188230" y="11906"/>
                  <a:pt x="214313" y="37951"/>
                  <a:pt x="214313" y="70135"/>
                </a:cubicBezTo>
                <a:cubicBezTo>
                  <a:pt x="214313" y="85576"/>
                  <a:pt x="208173" y="100385"/>
                  <a:pt x="197272" y="111286"/>
                </a:cubicBezTo>
                <a:lnTo>
                  <a:pt x="170817" y="137740"/>
                </a:lnTo>
                <a:cubicBezTo>
                  <a:pt x="159916" y="148642"/>
                  <a:pt x="145107" y="154781"/>
                  <a:pt x="129667" y="154781"/>
                </a:cubicBezTo>
                <a:cubicBezTo>
                  <a:pt x="97520" y="154781"/>
                  <a:pt x="71438" y="128736"/>
                  <a:pt x="71438" y="96552"/>
                </a:cubicBezTo>
                <a:cubicBezTo>
                  <a:pt x="71438" y="95994"/>
                  <a:pt x="71438" y="95436"/>
                  <a:pt x="71475" y="94878"/>
                </a:cubicBezTo>
                <a:cubicBezTo>
                  <a:pt x="71661" y="88292"/>
                  <a:pt x="77130" y="83121"/>
                  <a:pt x="83716" y="83307"/>
                </a:cubicBezTo>
                <a:cubicBezTo>
                  <a:pt x="90301" y="83493"/>
                  <a:pt x="95473" y="88962"/>
                  <a:pt x="95287" y="95548"/>
                </a:cubicBezTo>
                <a:cubicBezTo>
                  <a:pt x="95287" y="95883"/>
                  <a:pt x="95287" y="96217"/>
                  <a:pt x="95287" y="96515"/>
                </a:cubicBezTo>
                <a:cubicBezTo>
                  <a:pt x="95287" y="115528"/>
                  <a:pt x="110691" y="130932"/>
                  <a:pt x="129704" y="130932"/>
                </a:cubicBezTo>
                <a:cubicBezTo>
                  <a:pt x="138819" y="130932"/>
                  <a:pt x="147563" y="127322"/>
                  <a:pt x="154037" y="120848"/>
                </a:cubicBezTo>
                <a:lnTo>
                  <a:pt x="180491" y="94394"/>
                </a:lnTo>
                <a:cubicBezTo>
                  <a:pt x="186928" y="87957"/>
                  <a:pt x="190574" y="79177"/>
                  <a:pt x="190574" y="70061"/>
                </a:cubicBezTo>
                <a:cubicBezTo>
                  <a:pt x="190574" y="51048"/>
                  <a:pt x="175171" y="35644"/>
                  <a:pt x="156158" y="35644"/>
                </a:cubicBezTo>
                <a:close/>
                <a:moveTo>
                  <a:pt x="102394" y="64480"/>
                </a:moveTo>
                <a:cubicBezTo>
                  <a:pt x="101687" y="64182"/>
                  <a:pt x="100980" y="63773"/>
                  <a:pt x="100347" y="63326"/>
                </a:cubicBezTo>
                <a:cubicBezTo>
                  <a:pt x="95659" y="60908"/>
                  <a:pt x="90301" y="59531"/>
                  <a:pt x="84683" y="59531"/>
                </a:cubicBezTo>
                <a:cubicBezTo>
                  <a:pt x="75567" y="59531"/>
                  <a:pt x="66824" y="63140"/>
                  <a:pt x="60350" y="69614"/>
                </a:cubicBezTo>
                <a:lnTo>
                  <a:pt x="33896" y="96069"/>
                </a:lnTo>
                <a:cubicBezTo>
                  <a:pt x="27459" y="102505"/>
                  <a:pt x="23812" y="111286"/>
                  <a:pt x="23812" y="120402"/>
                </a:cubicBezTo>
                <a:cubicBezTo>
                  <a:pt x="23812" y="139415"/>
                  <a:pt x="39216" y="154818"/>
                  <a:pt x="58229" y="154818"/>
                </a:cubicBezTo>
                <a:cubicBezTo>
                  <a:pt x="64368" y="154818"/>
                  <a:pt x="70358" y="153181"/>
                  <a:pt x="75605" y="150130"/>
                </a:cubicBezTo>
                <a:cubicBezTo>
                  <a:pt x="81483" y="156083"/>
                  <a:pt x="88329" y="161069"/>
                  <a:pt x="95920" y="164827"/>
                </a:cubicBezTo>
                <a:cubicBezTo>
                  <a:pt x="85427" y="173720"/>
                  <a:pt x="72107" y="178668"/>
                  <a:pt x="58229" y="178668"/>
                </a:cubicBezTo>
                <a:cubicBezTo>
                  <a:pt x="26082" y="178668"/>
                  <a:pt x="0" y="152623"/>
                  <a:pt x="0" y="120439"/>
                </a:cubicBezTo>
                <a:cubicBezTo>
                  <a:pt x="0" y="104998"/>
                  <a:pt x="6139" y="90190"/>
                  <a:pt x="17041" y="79288"/>
                </a:cubicBezTo>
                <a:lnTo>
                  <a:pt x="43495" y="52834"/>
                </a:lnTo>
                <a:cubicBezTo>
                  <a:pt x="54397" y="41932"/>
                  <a:pt x="69205" y="35793"/>
                  <a:pt x="84646" y="35793"/>
                </a:cubicBezTo>
                <a:cubicBezTo>
                  <a:pt x="116867" y="35793"/>
                  <a:pt x="142875" y="62061"/>
                  <a:pt x="142875" y="94171"/>
                </a:cubicBezTo>
                <a:cubicBezTo>
                  <a:pt x="142875" y="94655"/>
                  <a:pt x="142875" y="95138"/>
                  <a:pt x="142875" y="95622"/>
                </a:cubicBezTo>
                <a:cubicBezTo>
                  <a:pt x="142726" y="102208"/>
                  <a:pt x="137257" y="107379"/>
                  <a:pt x="130671" y="107231"/>
                </a:cubicBezTo>
                <a:cubicBezTo>
                  <a:pt x="124085" y="107082"/>
                  <a:pt x="118914" y="101612"/>
                  <a:pt x="119063" y="95027"/>
                </a:cubicBezTo>
                <a:cubicBezTo>
                  <a:pt x="119063" y="94729"/>
                  <a:pt x="119063" y="94469"/>
                  <a:pt x="119063" y="94171"/>
                </a:cubicBezTo>
                <a:cubicBezTo>
                  <a:pt x="119063" y="81632"/>
                  <a:pt x="112365" y="70619"/>
                  <a:pt x="102394" y="64554"/>
                </a:cubicBezTo>
                <a:close/>
              </a:path>
            </a:pathLst>
          </a:custGeom>
          <a:solidFill>
            <a:srgbClr val="5A7D7C"/>
          </a:solidFill>
          <a:ln/>
        </p:spPr>
      </p:sp>
      <p:sp>
        <p:nvSpPr>
          <p:cNvPr id="51" name="Text 49"/>
          <p:cNvSpPr/>
          <p:nvPr/>
        </p:nvSpPr>
        <p:spPr>
          <a:xfrm>
            <a:off x="4714875" y="3810000"/>
            <a:ext cx="1873250" cy="222250"/>
          </a:xfrm>
          <a:prstGeom prst="rect">
            <a:avLst/>
          </a:prstGeom>
          <a:noFill/>
          <a:ln/>
        </p:spPr>
        <p:txBody>
          <a:bodyPr wrap="square" lIns="0" tIns="0" rIns="0" bIns="0" rtlCol="0" anchor="ctr"/>
          <a:lstStyle/>
          <a:p>
            <a:pPr>
              <a:lnSpc>
                <a:spcPct val="120000"/>
              </a:lnSpc>
            </a:pPr>
            <a:r>
              <a:rPr lang="en-US" sz="1250" b="1" dirty="0">
                <a:solidFill>
                  <a:srgbClr val="5A7D7C"/>
                </a:solidFill>
                <a:latin typeface="Liter" pitchFamily="34" charset="0"/>
                <a:ea typeface="Liter" pitchFamily="34" charset="-122"/>
                <a:cs typeface="Liter" pitchFamily="34" charset="-120"/>
              </a:rPr>
              <a:t>Aligning Focus with Goals</a:t>
            </a:r>
            <a:endParaRPr lang="en-US" sz="1600" dirty="0"/>
          </a:p>
        </p:txBody>
      </p:sp>
      <p:sp>
        <p:nvSpPr>
          <p:cNvPr id="52" name="Text 50"/>
          <p:cNvSpPr/>
          <p:nvPr/>
        </p:nvSpPr>
        <p:spPr>
          <a:xfrm>
            <a:off x="4381500" y="4127500"/>
            <a:ext cx="3492500" cy="3810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Alignment means ensuring daily study activities support academic goals.</a:t>
            </a:r>
            <a:endParaRPr lang="en-US" sz="1600" dirty="0"/>
          </a:p>
        </p:txBody>
      </p:sp>
      <p:sp>
        <p:nvSpPr>
          <p:cNvPr id="53" name="Shape 51"/>
          <p:cNvSpPr/>
          <p:nvPr/>
        </p:nvSpPr>
        <p:spPr>
          <a:xfrm>
            <a:off x="4397375" y="4603750"/>
            <a:ext cx="3413125" cy="793750"/>
          </a:xfrm>
          <a:custGeom>
            <a:avLst/>
            <a:gdLst/>
            <a:ahLst/>
            <a:cxnLst/>
            <a:rect l="l" t="t" r="r" b="b"/>
            <a:pathLst>
              <a:path w="3413125" h="793750">
                <a:moveTo>
                  <a:pt x="31750" y="0"/>
                </a:moveTo>
                <a:lnTo>
                  <a:pt x="3349625" y="0"/>
                </a:lnTo>
                <a:cubicBezTo>
                  <a:pt x="3384672" y="0"/>
                  <a:pt x="3413125" y="28453"/>
                  <a:pt x="3413125" y="63500"/>
                </a:cubicBezTo>
                <a:lnTo>
                  <a:pt x="3413125" y="730250"/>
                </a:lnTo>
                <a:cubicBezTo>
                  <a:pt x="3413125" y="765297"/>
                  <a:pt x="3384672" y="793750"/>
                  <a:pt x="3349625" y="793750"/>
                </a:cubicBezTo>
                <a:lnTo>
                  <a:pt x="31750" y="793750"/>
                </a:lnTo>
                <a:cubicBezTo>
                  <a:pt x="14227" y="793750"/>
                  <a:pt x="0" y="779523"/>
                  <a:pt x="0" y="762000"/>
                </a:cubicBezTo>
                <a:lnTo>
                  <a:pt x="0" y="31750"/>
                </a:lnTo>
                <a:cubicBezTo>
                  <a:pt x="0" y="14227"/>
                  <a:pt x="14227" y="0"/>
                  <a:pt x="31750" y="0"/>
                </a:cubicBezTo>
                <a:close/>
              </a:path>
            </a:pathLst>
          </a:custGeom>
          <a:solidFill>
            <a:srgbClr val="D9A57C">
              <a:alpha val="10196"/>
            </a:srgbClr>
          </a:solidFill>
          <a:ln/>
        </p:spPr>
      </p:sp>
      <p:sp>
        <p:nvSpPr>
          <p:cNvPr id="54" name="Shape 52"/>
          <p:cNvSpPr/>
          <p:nvPr/>
        </p:nvSpPr>
        <p:spPr>
          <a:xfrm>
            <a:off x="4397375" y="4603750"/>
            <a:ext cx="31750" cy="793750"/>
          </a:xfrm>
          <a:custGeom>
            <a:avLst/>
            <a:gdLst/>
            <a:ahLst/>
            <a:cxnLst/>
            <a:rect l="l" t="t" r="r" b="b"/>
            <a:pathLst>
              <a:path w="31750" h="793750">
                <a:moveTo>
                  <a:pt x="31750" y="0"/>
                </a:moveTo>
                <a:lnTo>
                  <a:pt x="31750" y="0"/>
                </a:lnTo>
                <a:lnTo>
                  <a:pt x="31750" y="793750"/>
                </a:lnTo>
                <a:lnTo>
                  <a:pt x="31750" y="793750"/>
                </a:lnTo>
                <a:cubicBezTo>
                  <a:pt x="14227" y="793750"/>
                  <a:pt x="0" y="779523"/>
                  <a:pt x="0" y="762000"/>
                </a:cubicBezTo>
                <a:lnTo>
                  <a:pt x="0" y="31750"/>
                </a:lnTo>
                <a:cubicBezTo>
                  <a:pt x="0" y="14227"/>
                  <a:pt x="14227" y="0"/>
                  <a:pt x="31750" y="0"/>
                </a:cubicBezTo>
                <a:close/>
              </a:path>
            </a:pathLst>
          </a:custGeom>
          <a:solidFill>
            <a:srgbClr val="D9A57C"/>
          </a:solidFill>
          <a:ln/>
        </p:spPr>
      </p:sp>
      <p:sp>
        <p:nvSpPr>
          <p:cNvPr id="55" name="Text 53"/>
          <p:cNvSpPr/>
          <p:nvPr/>
        </p:nvSpPr>
        <p:spPr>
          <a:xfrm>
            <a:off x="4508500" y="4699000"/>
            <a:ext cx="3270250" cy="190500"/>
          </a:xfrm>
          <a:prstGeom prst="rect">
            <a:avLst/>
          </a:prstGeom>
          <a:noFill/>
          <a:ln/>
        </p:spPr>
        <p:txBody>
          <a:bodyPr wrap="square" lIns="0" tIns="0" rIns="0" bIns="0" rtlCol="0" anchor="ctr"/>
          <a:lstStyle/>
          <a:p>
            <a:pPr>
              <a:lnSpc>
                <a:spcPct val="130000"/>
              </a:lnSpc>
            </a:pPr>
            <a:r>
              <a:rPr lang="en-US" sz="1000" b="1" dirty="0">
                <a:solidFill>
                  <a:srgbClr val="D9A57C"/>
                </a:solidFill>
                <a:latin typeface="Quattrocento Sans" pitchFamily="34" charset="0"/>
                <a:ea typeface="Quattrocento Sans" pitchFamily="34" charset="-122"/>
                <a:cs typeface="Quattrocento Sans" pitchFamily="34" charset="-120"/>
              </a:rPr>
              <a:t>❌ Misalignment</a:t>
            </a:r>
            <a:endParaRPr lang="en-US" sz="1600" dirty="0"/>
          </a:p>
        </p:txBody>
      </p:sp>
      <p:sp>
        <p:nvSpPr>
          <p:cNvPr id="56" name="Text 54"/>
          <p:cNvSpPr/>
          <p:nvPr/>
        </p:nvSpPr>
        <p:spPr>
          <a:xfrm>
            <a:off x="4508500" y="4921250"/>
            <a:ext cx="3270250" cy="3810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Goal: Excellence → Behavior: Random studying, constant distractions</a:t>
            </a:r>
            <a:endParaRPr lang="en-US" sz="1600" dirty="0"/>
          </a:p>
        </p:txBody>
      </p:sp>
      <p:sp>
        <p:nvSpPr>
          <p:cNvPr id="57" name="Shape 55"/>
          <p:cNvSpPr/>
          <p:nvPr/>
        </p:nvSpPr>
        <p:spPr>
          <a:xfrm>
            <a:off x="4397375" y="5461000"/>
            <a:ext cx="3413125" cy="793750"/>
          </a:xfrm>
          <a:custGeom>
            <a:avLst/>
            <a:gdLst/>
            <a:ahLst/>
            <a:cxnLst/>
            <a:rect l="l" t="t" r="r" b="b"/>
            <a:pathLst>
              <a:path w="3413125" h="793750">
                <a:moveTo>
                  <a:pt x="31750" y="0"/>
                </a:moveTo>
                <a:lnTo>
                  <a:pt x="3349625" y="0"/>
                </a:lnTo>
                <a:cubicBezTo>
                  <a:pt x="3384672" y="0"/>
                  <a:pt x="3413125" y="28453"/>
                  <a:pt x="3413125" y="63500"/>
                </a:cubicBezTo>
                <a:lnTo>
                  <a:pt x="3413125" y="730250"/>
                </a:lnTo>
                <a:cubicBezTo>
                  <a:pt x="3413125" y="765297"/>
                  <a:pt x="3384672" y="793750"/>
                  <a:pt x="3349625" y="793750"/>
                </a:cubicBezTo>
                <a:lnTo>
                  <a:pt x="31750" y="793750"/>
                </a:lnTo>
                <a:cubicBezTo>
                  <a:pt x="14227" y="793750"/>
                  <a:pt x="0" y="779523"/>
                  <a:pt x="0" y="762000"/>
                </a:cubicBezTo>
                <a:lnTo>
                  <a:pt x="0" y="31750"/>
                </a:lnTo>
                <a:cubicBezTo>
                  <a:pt x="0" y="14227"/>
                  <a:pt x="14227" y="0"/>
                  <a:pt x="31750" y="0"/>
                </a:cubicBezTo>
                <a:close/>
              </a:path>
            </a:pathLst>
          </a:custGeom>
          <a:solidFill>
            <a:srgbClr val="5A7D7C">
              <a:alpha val="10196"/>
            </a:srgbClr>
          </a:solidFill>
          <a:ln/>
        </p:spPr>
      </p:sp>
      <p:sp>
        <p:nvSpPr>
          <p:cNvPr id="58" name="Shape 56"/>
          <p:cNvSpPr/>
          <p:nvPr/>
        </p:nvSpPr>
        <p:spPr>
          <a:xfrm>
            <a:off x="4397375" y="5461000"/>
            <a:ext cx="31750" cy="793750"/>
          </a:xfrm>
          <a:custGeom>
            <a:avLst/>
            <a:gdLst/>
            <a:ahLst/>
            <a:cxnLst/>
            <a:rect l="l" t="t" r="r" b="b"/>
            <a:pathLst>
              <a:path w="31750" h="793750">
                <a:moveTo>
                  <a:pt x="31750" y="0"/>
                </a:moveTo>
                <a:lnTo>
                  <a:pt x="31750" y="0"/>
                </a:lnTo>
                <a:lnTo>
                  <a:pt x="31750" y="793750"/>
                </a:lnTo>
                <a:lnTo>
                  <a:pt x="31750" y="793750"/>
                </a:lnTo>
                <a:cubicBezTo>
                  <a:pt x="14227" y="793750"/>
                  <a:pt x="0" y="779523"/>
                  <a:pt x="0" y="762000"/>
                </a:cubicBezTo>
                <a:lnTo>
                  <a:pt x="0" y="31750"/>
                </a:lnTo>
                <a:cubicBezTo>
                  <a:pt x="0" y="14227"/>
                  <a:pt x="14227" y="0"/>
                  <a:pt x="31750" y="0"/>
                </a:cubicBezTo>
                <a:close/>
              </a:path>
            </a:pathLst>
          </a:custGeom>
          <a:solidFill>
            <a:srgbClr val="5A7D7C"/>
          </a:solidFill>
          <a:ln/>
        </p:spPr>
      </p:sp>
      <p:sp>
        <p:nvSpPr>
          <p:cNvPr id="59" name="Text 57"/>
          <p:cNvSpPr/>
          <p:nvPr/>
        </p:nvSpPr>
        <p:spPr>
          <a:xfrm>
            <a:off x="4508500" y="5556250"/>
            <a:ext cx="3270250" cy="190500"/>
          </a:xfrm>
          <a:prstGeom prst="rect">
            <a:avLst/>
          </a:prstGeom>
          <a:noFill/>
          <a:ln/>
        </p:spPr>
        <p:txBody>
          <a:bodyPr wrap="square" lIns="0" tIns="0" rIns="0" bIns="0" rtlCol="0" anchor="ctr"/>
          <a:lstStyle/>
          <a:p>
            <a:pPr>
              <a:lnSpc>
                <a:spcPct val="130000"/>
              </a:lnSpc>
            </a:pPr>
            <a:r>
              <a:rPr lang="en-US" sz="1000" b="1" dirty="0">
                <a:solidFill>
                  <a:srgbClr val="5A7D7C"/>
                </a:solidFill>
                <a:latin typeface="Quattrocento Sans" pitchFamily="34" charset="0"/>
                <a:ea typeface="Quattrocento Sans" pitchFamily="34" charset="-122"/>
                <a:cs typeface="Quattrocento Sans" pitchFamily="34" charset="-120"/>
              </a:rPr>
              <a:t>✓ Alignment</a:t>
            </a:r>
            <a:endParaRPr lang="en-US" sz="1600" dirty="0"/>
          </a:p>
        </p:txBody>
      </p:sp>
      <p:sp>
        <p:nvSpPr>
          <p:cNvPr id="60" name="Text 58"/>
          <p:cNvSpPr/>
          <p:nvPr/>
        </p:nvSpPr>
        <p:spPr>
          <a:xfrm>
            <a:off x="4508500" y="5778500"/>
            <a:ext cx="3270250" cy="3810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Goal: Excellence → Behavior: Planned sessions, focused learning</a:t>
            </a:r>
            <a:endParaRPr lang="en-US" sz="1600" dirty="0"/>
          </a:p>
        </p:txBody>
      </p:sp>
      <p:sp>
        <p:nvSpPr>
          <p:cNvPr id="61" name="Shape 59"/>
          <p:cNvSpPr/>
          <p:nvPr/>
        </p:nvSpPr>
        <p:spPr>
          <a:xfrm>
            <a:off x="8128000" y="1254125"/>
            <a:ext cx="3746500" cy="2365375"/>
          </a:xfrm>
          <a:custGeom>
            <a:avLst/>
            <a:gdLst/>
            <a:ahLst/>
            <a:cxnLst/>
            <a:rect l="l" t="t" r="r" b="b"/>
            <a:pathLst>
              <a:path w="3746500" h="2365375">
                <a:moveTo>
                  <a:pt x="31750" y="0"/>
                </a:moveTo>
                <a:lnTo>
                  <a:pt x="3714750" y="0"/>
                </a:lnTo>
                <a:cubicBezTo>
                  <a:pt x="3732273" y="0"/>
                  <a:pt x="3746500" y="14227"/>
                  <a:pt x="3746500" y="31750"/>
                </a:cubicBezTo>
                <a:lnTo>
                  <a:pt x="3746500" y="2270121"/>
                </a:lnTo>
                <a:cubicBezTo>
                  <a:pt x="3746500" y="2322728"/>
                  <a:pt x="3703853" y="2365375"/>
                  <a:pt x="3651246" y="2365375"/>
                </a:cubicBezTo>
                <a:lnTo>
                  <a:pt x="95254" y="2365375"/>
                </a:lnTo>
                <a:cubicBezTo>
                  <a:pt x="42647" y="2365375"/>
                  <a:pt x="0" y="2322728"/>
                  <a:pt x="0" y="2270121"/>
                </a:cubicBezTo>
                <a:lnTo>
                  <a:pt x="0" y="31750"/>
                </a:lnTo>
                <a:cubicBezTo>
                  <a:pt x="0" y="14227"/>
                  <a:pt x="14227" y="0"/>
                  <a:pt x="31750" y="0"/>
                </a:cubicBezTo>
                <a:close/>
              </a:path>
            </a:pathLst>
          </a:custGeom>
          <a:solidFill>
            <a:srgbClr val="FFFFFF"/>
          </a:solidFill>
          <a:ln/>
          <a:effectLst>
            <a:outerShdw sx="100000" sy="100000" kx="0" ky="0" algn="bl" rotWithShape="0" blurRad="47625" dist="31750" dir="5400000">
              <a:srgbClr val="000000">
                <a:alpha val="10196"/>
              </a:srgbClr>
            </a:outerShdw>
          </a:effectLst>
        </p:spPr>
      </p:sp>
      <p:sp>
        <p:nvSpPr>
          <p:cNvPr id="62" name="Shape 60"/>
          <p:cNvSpPr/>
          <p:nvPr/>
        </p:nvSpPr>
        <p:spPr>
          <a:xfrm>
            <a:off x="8128000" y="1254125"/>
            <a:ext cx="3746500" cy="31750"/>
          </a:xfrm>
          <a:custGeom>
            <a:avLst/>
            <a:gdLst/>
            <a:ahLst/>
            <a:cxnLst/>
            <a:rect l="l" t="t" r="r" b="b"/>
            <a:pathLst>
              <a:path w="3746500" h="31750">
                <a:moveTo>
                  <a:pt x="31750" y="0"/>
                </a:moveTo>
                <a:lnTo>
                  <a:pt x="3714750" y="0"/>
                </a:lnTo>
                <a:cubicBezTo>
                  <a:pt x="3732273" y="0"/>
                  <a:pt x="3746500" y="14227"/>
                  <a:pt x="3746500" y="31750"/>
                </a:cubicBezTo>
                <a:lnTo>
                  <a:pt x="3746500" y="31750"/>
                </a:lnTo>
                <a:lnTo>
                  <a:pt x="0" y="31750"/>
                </a:lnTo>
                <a:lnTo>
                  <a:pt x="0" y="31750"/>
                </a:lnTo>
                <a:cubicBezTo>
                  <a:pt x="0" y="14227"/>
                  <a:pt x="14227" y="0"/>
                  <a:pt x="31750" y="0"/>
                </a:cubicBezTo>
                <a:close/>
              </a:path>
            </a:pathLst>
          </a:custGeom>
          <a:solidFill>
            <a:srgbClr val="D9A57C"/>
          </a:solidFill>
          <a:ln/>
        </p:spPr>
      </p:sp>
      <p:sp>
        <p:nvSpPr>
          <p:cNvPr id="63" name="Shape 61"/>
          <p:cNvSpPr/>
          <p:nvPr/>
        </p:nvSpPr>
        <p:spPr>
          <a:xfrm>
            <a:off x="8322469" y="1444625"/>
            <a:ext cx="166688" cy="190500"/>
          </a:xfrm>
          <a:custGeom>
            <a:avLst/>
            <a:gdLst/>
            <a:ahLst/>
            <a:cxnLst/>
            <a:rect l="l" t="t" r="r" b="b"/>
            <a:pathLst>
              <a:path w="166688" h="190500">
                <a:moveTo>
                  <a:pt x="47625" y="0"/>
                </a:moveTo>
                <a:cubicBezTo>
                  <a:pt x="54211" y="0"/>
                  <a:pt x="59531" y="5321"/>
                  <a:pt x="59531" y="11906"/>
                </a:cubicBezTo>
                <a:lnTo>
                  <a:pt x="59531" y="23812"/>
                </a:lnTo>
                <a:lnTo>
                  <a:pt x="107156" y="23812"/>
                </a:lnTo>
                <a:lnTo>
                  <a:pt x="107156" y="11906"/>
                </a:lnTo>
                <a:cubicBezTo>
                  <a:pt x="107156" y="5321"/>
                  <a:pt x="112477" y="0"/>
                  <a:pt x="119063" y="0"/>
                </a:cubicBezTo>
                <a:cubicBezTo>
                  <a:pt x="125648" y="0"/>
                  <a:pt x="130969" y="5321"/>
                  <a:pt x="130969" y="11906"/>
                </a:cubicBezTo>
                <a:lnTo>
                  <a:pt x="130969" y="23812"/>
                </a:lnTo>
                <a:lnTo>
                  <a:pt x="142875" y="23812"/>
                </a:lnTo>
                <a:cubicBezTo>
                  <a:pt x="156009" y="23812"/>
                  <a:pt x="166688" y="34491"/>
                  <a:pt x="166688" y="47625"/>
                </a:cubicBezTo>
                <a:lnTo>
                  <a:pt x="166688" y="154781"/>
                </a:lnTo>
                <a:cubicBezTo>
                  <a:pt x="166688" y="167915"/>
                  <a:pt x="156009" y="178594"/>
                  <a:pt x="142875" y="178594"/>
                </a:cubicBezTo>
                <a:lnTo>
                  <a:pt x="23812" y="178594"/>
                </a:lnTo>
                <a:cubicBezTo>
                  <a:pt x="10678" y="178594"/>
                  <a:pt x="0" y="167915"/>
                  <a:pt x="0" y="154781"/>
                </a:cubicBezTo>
                <a:lnTo>
                  <a:pt x="0" y="47625"/>
                </a:lnTo>
                <a:cubicBezTo>
                  <a:pt x="0" y="34491"/>
                  <a:pt x="10678" y="23812"/>
                  <a:pt x="23812" y="23812"/>
                </a:cubicBezTo>
                <a:lnTo>
                  <a:pt x="35719" y="23812"/>
                </a:lnTo>
                <a:lnTo>
                  <a:pt x="35719" y="11906"/>
                </a:lnTo>
                <a:cubicBezTo>
                  <a:pt x="35719" y="5321"/>
                  <a:pt x="41039" y="0"/>
                  <a:pt x="47625" y="0"/>
                </a:cubicBezTo>
                <a:close/>
                <a:moveTo>
                  <a:pt x="47625" y="95250"/>
                </a:moveTo>
                <a:cubicBezTo>
                  <a:pt x="41039" y="95250"/>
                  <a:pt x="35719" y="100571"/>
                  <a:pt x="35719" y="107156"/>
                </a:cubicBezTo>
                <a:lnTo>
                  <a:pt x="35719" y="130969"/>
                </a:lnTo>
                <a:cubicBezTo>
                  <a:pt x="35719" y="137554"/>
                  <a:pt x="41039" y="142875"/>
                  <a:pt x="47625" y="142875"/>
                </a:cubicBezTo>
                <a:lnTo>
                  <a:pt x="119063" y="142875"/>
                </a:lnTo>
                <a:cubicBezTo>
                  <a:pt x="125648" y="142875"/>
                  <a:pt x="130969" y="137554"/>
                  <a:pt x="130969" y="130969"/>
                </a:cubicBezTo>
                <a:lnTo>
                  <a:pt x="130969" y="107156"/>
                </a:lnTo>
                <a:cubicBezTo>
                  <a:pt x="130969" y="100571"/>
                  <a:pt x="125648" y="95250"/>
                  <a:pt x="119063" y="95250"/>
                </a:cubicBezTo>
                <a:lnTo>
                  <a:pt x="47625" y="95250"/>
                </a:lnTo>
                <a:close/>
              </a:path>
            </a:pathLst>
          </a:custGeom>
          <a:solidFill>
            <a:srgbClr val="D9A57C"/>
          </a:solidFill>
          <a:ln/>
        </p:spPr>
      </p:sp>
      <p:sp>
        <p:nvSpPr>
          <p:cNvPr id="64" name="Text 62"/>
          <p:cNvSpPr/>
          <p:nvPr/>
        </p:nvSpPr>
        <p:spPr>
          <a:xfrm>
            <a:off x="8620125" y="1428750"/>
            <a:ext cx="1841500" cy="222250"/>
          </a:xfrm>
          <a:prstGeom prst="rect">
            <a:avLst/>
          </a:prstGeom>
          <a:noFill/>
          <a:ln/>
        </p:spPr>
        <p:txBody>
          <a:bodyPr wrap="square" lIns="0" tIns="0" rIns="0" bIns="0" rtlCol="0" anchor="ctr"/>
          <a:lstStyle/>
          <a:p>
            <a:pPr>
              <a:lnSpc>
                <a:spcPct val="120000"/>
              </a:lnSpc>
            </a:pPr>
            <a:r>
              <a:rPr lang="en-US" sz="1250" b="1" dirty="0">
                <a:solidFill>
                  <a:srgbClr val="5A7D7C"/>
                </a:solidFill>
                <a:latin typeface="Liter" pitchFamily="34" charset="0"/>
                <a:ea typeface="Liter" pitchFamily="34" charset="-122"/>
                <a:cs typeface="Liter" pitchFamily="34" charset="-120"/>
              </a:rPr>
              <a:t>Weekly Planning Process</a:t>
            </a:r>
            <a:endParaRPr lang="en-US" sz="1600" dirty="0"/>
          </a:p>
        </p:txBody>
      </p:sp>
      <p:sp>
        <p:nvSpPr>
          <p:cNvPr id="65" name="Shape 63"/>
          <p:cNvSpPr/>
          <p:nvPr/>
        </p:nvSpPr>
        <p:spPr>
          <a:xfrm>
            <a:off x="8286750" y="1746250"/>
            <a:ext cx="254000" cy="254000"/>
          </a:xfrm>
          <a:custGeom>
            <a:avLst/>
            <a:gdLst/>
            <a:ahLst/>
            <a:cxnLst/>
            <a:rect l="l" t="t" r="r" b="b"/>
            <a:pathLst>
              <a:path w="254000" h="254000">
                <a:moveTo>
                  <a:pt x="127000" y="0"/>
                </a:moveTo>
                <a:lnTo>
                  <a:pt x="127000" y="0"/>
                </a:lnTo>
                <a:cubicBezTo>
                  <a:pt x="197093" y="0"/>
                  <a:pt x="254000" y="56907"/>
                  <a:pt x="254000" y="127000"/>
                </a:cubicBezTo>
                <a:lnTo>
                  <a:pt x="254000" y="127000"/>
                </a:lnTo>
                <a:cubicBezTo>
                  <a:pt x="254000" y="197093"/>
                  <a:pt x="197093" y="254000"/>
                  <a:pt x="127000" y="254000"/>
                </a:cubicBezTo>
                <a:lnTo>
                  <a:pt x="127000" y="254000"/>
                </a:lnTo>
                <a:cubicBezTo>
                  <a:pt x="56907" y="254000"/>
                  <a:pt x="0" y="197093"/>
                  <a:pt x="0" y="127000"/>
                </a:cubicBezTo>
                <a:lnTo>
                  <a:pt x="0" y="127000"/>
                </a:lnTo>
                <a:cubicBezTo>
                  <a:pt x="0" y="56907"/>
                  <a:pt x="56907" y="0"/>
                  <a:pt x="127000" y="0"/>
                </a:cubicBezTo>
                <a:close/>
              </a:path>
            </a:pathLst>
          </a:custGeom>
          <a:solidFill>
            <a:srgbClr val="D9A57C"/>
          </a:solidFill>
          <a:ln/>
        </p:spPr>
      </p:sp>
      <p:sp>
        <p:nvSpPr>
          <p:cNvPr id="66" name="Text 64"/>
          <p:cNvSpPr/>
          <p:nvPr/>
        </p:nvSpPr>
        <p:spPr>
          <a:xfrm>
            <a:off x="8258969" y="1746250"/>
            <a:ext cx="309563" cy="254000"/>
          </a:xfrm>
          <a:prstGeom prst="rect">
            <a:avLst/>
          </a:prstGeom>
          <a:noFill/>
          <a:ln/>
        </p:spPr>
        <p:txBody>
          <a:bodyPr wrap="square" lIns="0" tIns="0" rIns="0" bIns="0" rtlCol="0" anchor="ctr"/>
          <a:lstStyle/>
          <a:p>
            <a:pPr algn="ctr">
              <a:lnSpc>
                <a:spcPct val="120000"/>
              </a:lnSpc>
            </a:pPr>
            <a:r>
              <a:rPr lang="en-US" sz="875"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67" name="Text 65"/>
          <p:cNvSpPr/>
          <p:nvPr/>
        </p:nvSpPr>
        <p:spPr>
          <a:xfrm>
            <a:off x="8636000" y="1746250"/>
            <a:ext cx="1833563" cy="190500"/>
          </a:xfrm>
          <a:prstGeom prst="rect">
            <a:avLst/>
          </a:prstGeom>
          <a:noFill/>
          <a:ln/>
        </p:spPr>
        <p:txBody>
          <a:bodyPr wrap="square" lIns="0" tIns="0" rIns="0" bIns="0" rtlCol="0" anchor="ctr"/>
          <a:lstStyle/>
          <a:p>
            <a:pPr>
              <a:lnSpc>
                <a:spcPct val="130000"/>
              </a:lnSpc>
            </a:pPr>
            <a:r>
              <a:rPr lang="en-US" sz="1000" b="1" dirty="0">
                <a:solidFill>
                  <a:srgbClr val="5A7D7C"/>
                </a:solidFill>
                <a:latin typeface="Quattrocento Sans" pitchFamily="34" charset="0"/>
                <a:ea typeface="Quattrocento Sans" pitchFamily="34" charset="-122"/>
                <a:cs typeface="Quattrocento Sans" pitchFamily="34" charset="-120"/>
              </a:rPr>
              <a:t>List Tasks</a:t>
            </a:r>
            <a:endParaRPr lang="en-US" sz="1600" dirty="0"/>
          </a:p>
        </p:txBody>
      </p:sp>
      <p:sp>
        <p:nvSpPr>
          <p:cNvPr id="68" name="Text 66"/>
          <p:cNvSpPr/>
          <p:nvPr/>
        </p:nvSpPr>
        <p:spPr>
          <a:xfrm>
            <a:off x="8636000" y="1936750"/>
            <a:ext cx="1833563"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List academic tasks for the week</a:t>
            </a:r>
            <a:endParaRPr lang="en-US" sz="1600" dirty="0"/>
          </a:p>
        </p:txBody>
      </p:sp>
      <p:sp>
        <p:nvSpPr>
          <p:cNvPr id="69" name="Shape 67"/>
          <p:cNvSpPr/>
          <p:nvPr/>
        </p:nvSpPr>
        <p:spPr>
          <a:xfrm>
            <a:off x="8286750" y="2190750"/>
            <a:ext cx="254000" cy="254000"/>
          </a:xfrm>
          <a:custGeom>
            <a:avLst/>
            <a:gdLst/>
            <a:ahLst/>
            <a:cxnLst/>
            <a:rect l="l" t="t" r="r" b="b"/>
            <a:pathLst>
              <a:path w="254000" h="254000">
                <a:moveTo>
                  <a:pt x="127000" y="0"/>
                </a:moveTo>
                <a:lnTo>
                  <a:pt x="127000" y="0"/>
                </a:lnTo>
                <a:cubicBezTo>
                  <a:pt x="197093" y="0"/>
                  <a:pt x="254000" y="56907"/>
                  <a:pt x="254000" y="127000"/>
                </a:cubicBezTo>
                <a:lnTo>
                  <a:pt x="254000" y="127000"/>
                </a:lnTo>
                <a:cubicBezTo>
                  <a:pt x="254000" y="197093"/>
                  <a:pt x="197093" y="254000"/>
                  <a:pt x="127000" y="254000"/>
                </a:cubicBezTo>
                <a:lnTo>
                  <a:pt x="127000" y="254000"/>
                </a:lnTo>
                <a:cubicBezTo>
                  <a:pt x="56907" y="254000"/>
                  <a:pt x="0" y="197093"/>
                  <a:pt x="0" y="127000"/>
                </a:cubicBezTo>
                <a:lnTo>
                  <a:pt x="0" y="127000"/>
                </a:lnTo>
                <a:cubicBezTo>
                  <a:pt x="0" y="56907"/>
                  <a:pt x="56907" y="0"/>
                  <a:pt x="127000" y="0"/>
                </a:cubicBezTo>
                <a:close/>
              </a:path>
            </a:pathLst>
          </a:custGeom>
          <a:solidFill>
            <a:srgbClr val="D9A57C"/>
          </a:solidFill>
          <a:ln/>
        </p:spPr>
      </p:sp>
      <p:sp>
        <p:nvSpPr>
          <p:cNvPr id="70" name="Text 68"/>
          <p:cNvSpPr/>
          <p:nvPr/>
        </p:nvSpPr>
        <p:spPr>
          <a:xfrm>
            <a:off x="8258969" y="2190750"/>
            <a:ext cx="309563" cy="254000"/>
          </a:xfrm>
          <a:prstGeom prst="rect">
            <a:avLst/>
          </a:prstGeom>
          <a:noFill/>
          <a:ln/>
        </p:spPr>
        <p:txBody>
          <a:bodyPr wrap="square" lIns="0" tIns="0" rIns="0" bIns="0" rtlCol="0" anchor="ctr"/>
          <a:lstStyle/>
          <a:p>
            <a:pPr algn="ctr">
              <a:lnSpc>
                <a:spcPct val="120000"/>
              </a:lnSpc>
            </a:pPr>
            <a:r>
              <a:rPr lang="en-US" sz="875"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71" name="Text 69"/>
          <p:cNvSpPr/>
          <p:nvPr/>
        </p:nvSpPr>
        <p:spPr>
          <a:xfrm>
            <a:off x="8636000" y="2190750"/>
            <a:ext cx="1905000" cy="190500"/>
          </a:xfrm>
          <a:prstGeom prst="rect">
            <a:avLst/>
          </a:prstGeom>
          <a:noFill/>
          <a:ln/>
        </p:spPr>
        <p:txBody>
          <a:bodyPr wrap="square" lIns="0" tIns="0" rIns="0" bIns="0" rtlCol="0" anchor="ctr"/>
          <a:lstStyle/>
          <a:p>
            <a:pPr>
              <a:lnSpc>
                <a:spcPct val="130000"/>
              </a:lnSpc>
            </a:pPr>
            <a:r>
              <a:rPr lang="en-US" sz="1000" b="1" dirty="0">
                <a:solidFill>
                  <a:srgbClr val="5A7D7C"/>
                </a:solidFill>
                <a:latin typeface="Quattrocento Sans" pitchFamily="34" charset="0"/>
                <a:ea typeface="Quattrocento Sans" pitchFamily="34" charset="-122"/>
                <a:cs typeface="Quattrocento Sans" pitchFamily="34" charset="-120"/>
              </a:rPr>
              <a:t>Identify Priorities</a:t>
            </a:r>
            <a:endParaRPr lang="en-US" sz="1600" dirty="0"/>
          </a:p>
        </p:txBody>
      </p:sp>
      <p:sp>
        <p:nvSpPr>
          <p:cNvPr id="72" name="Text 70"/>
          <p:cNvSpPr/>
          <p:nvPr/>
        </p:nvSpPr>
        <p:spPr>
          <a:xfrm>
            <a:off x="8636000" y="2381250"/>
            <a:ext cx="1905000"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Identify priority subjects or topics</a:t>
            </a:r>
            <a:endParaRPr lang="en-US" sz="1600" dirty="0"/>
          </a:p>
        </p:txBody>
      </p:sp>
      <p:sp>
        <p:nvSpPr>
          <p:cNvPr id="73" name="Shape 71"/>
          <p:cNvSpPr/>
          <p:nvPr/>
        </p:nvSpPr>
        <p:spPr>
          <a:xfrm>
            <a:off x="8286750" y="2635250"/>
            <a:ext cx="254000" cy="254000"/>
          </a:xfrm>
          <a:custGeom>
            <a:avLst/>
            <a:gdLst/>
            <a:ahLst/>
            <a:cxnLst/>
            <a:rect l="l" t="t" r="r" b="b"/>
            <a:pathLst>
              <a:path w="254000" h="254000">
                <a:moveTo>
                  <a:pt x="127000" y="0"/>
                </a:moveTo>
                <a:lnTo>
                  <a:pt x="127000" y="0"/>
                </a:lnTo>
                <a:cubicBezTo>
                  <a:pt x="197093" y="0"/>
                  <a:pt x="254000" y="56907"/>
                  <a:pt x="254000" y="127000"/>
                </a:cubicBezTo>
                <a:lnTo>
                  <a:pt x="254000" y="127000"/>
                </a:lnTo>
                <a:cubicBezTo>
                  <a:pt x="254000" y="197093"/>
                  <a:pt x="197093" y="254000"/>
                  <a:pt x="127000" y="254000"/>
                </a:cubicBezTo>
                <a:lnTo>
                  <a:pt x="127000" y="254000"/>
                </a:lnTo>
                <a:cubicBezTo>
                  <a:pt x="56907" y="254000"/>
                  <a:pt x="0" y="197093"/>
                  <a:pt x="0" y="127000"/>
                </a:cubicBezTo>
                <a:lnTo>
                  <a:pt x="0" y="127000"/>
                </a:lnTo>
                <a:cubicBezTo>
                  <a:pt x="0" y="56907"/>
                  <a:pt x="56907" y="0"/>
                  <a:pt x="127000" y="0"/>
                </a:cubicBezTo>
                <a:close/>
              </a:path>
            </a:pathLst>
          </a:custGeom>
          <a:solidFill>
            <a:srgbClr val="D9A57C"/>
          </a:solidFill>
          <a:ln/>
        </p:spPr>
      </p:sp>
      <p:sp>
        <p:nvSpPr>
          <p:cNvPr id="74" name="Text 72"/>
          <p:cNvSpPr/>
          <p:nvPr/>
        </p:nvSpPr>
        <p:spPr>
          <a:xfrm>
            <a:off x="8258969" y="2635250"/>
            <a:ext cx="309563" cy="254000"/>
          </a:xfrm>
          <a:prstGeom prst="rect">
            <a:avLst/>
          </a:prstGeom>
          <a:noFill/>
          <a:ln/>
        </p:spPr>
        <p:txBody>
          <a:bodyPr wrap="square" lIns="0" tIns="0" rIns="0" bIns="0" rtlCol="0" anchor="ctr"/>
          <a:lstStyle/>
          <a:p>
            <a:pPr algn="ctr">
              <a:lnSpc>
                <a:spcPct val="120000"/>
              </a:lnSpc>
            </a:pPr>
            <a:r>
              <a:rPr lang="en-US" sz="875"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75" name="Text 73"/>
          <p:cNvSpPr/>
          <p:nvPr/>
        </p:nvSpPr>
        <p:spPr>
          <a:xfrm>
            <a:off x="8636000" y="2635250"/>
            <a:ext cx="1524000" cy="190500"/>
          </a:xfrm>
          <a:prstGeom prst="rect">
            <a:avLst/>
          </a:prstGeom>
          <a:noFill/>
          <a:ln/>
        </p:spPr>
        <p:txBody>
          <a:bodyPr wrap="square" lIns="0" tIns="0" rIns="0" bIns="0" rtlCol="0" anchor="ctr"/>
          <a:lstStyle/>
          <a:p>
            <a:pPr>
              <a:lnSpc>
                <a:spcPct val="130000"/>
              </a:lnSpc>
            </a:pPr>
            <a:r>
              <a:rPr lang="en-US" sz="1000" b="1" dirty="0">
                <a:solidFill>
                  <a:srgbClr val="5A7D7C"/>
                </a:solidFill>
                <a:latin typeface="Quattrocento Sans" pitchFamily="34" charset="0"/>
                <a:ea typeface="Quattrocento Sans" pitchFamily="34" charset="-122"/>
                <a:cs typeface="Quattrocento Sans" pitchFamily="34" charset="-120"/>
              </a:rPr>
              <a:t>Assign Time Blocks</a:t>
            </a:r>
            <a:endParaRPr lang="en-US" sz="1600" dirty="0"/>
          </a:p>
        </p:txBody>
      </p:sp>
      <p:sp>
        <p:nvSpPr>
          <p:cNvPr id="76" name="Text 74"/>
          <p:cNvSpPr/>
          <p:nvPr/>
        </p:nvSpPr>
        <p:spPr>
          <a:xfrm>
            <a:off x="8636000" y="2825750"/>
            <a:ext cx="1524000"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Assign specific time blocks</a:t>
            </a:r>
            <a:endParaRPr lang="en-US" sz="1600" dirty="0"/>
          </a:p>
        </p:txBody>
      </p:sp>
      <p:sp>
        <p:nvSpPr>
          <p:cNvPr id="77" name="Shape 75"/>
          <p:cNvSpPr/>
          <p:nvPr/>
        </p:nvSpPr>
        <p:spPr>
          <a:xfrm>
            <a:off x="8286750" y="3079750"/>
            <a:ext cx="254000" cy="254000"/>
          </a:xfrm>
          <a:custGeom>
            <a:avLst/>
            <a:gdLst/>
            <a:ahLst/>
            <a:cxnLst/>
            <a:rect l="l" t="t" r="r" b="b"/>
            <a:pathLst>
              <a:path w="254000" h="254000">
                <a:moveTo>
                  <a:pt x="127000" y="0"/>
                </a:moveTo>
                <a:lnTo>
                  <a:pt x="127000" y="0"/>
                </a:lnTo>
                <a:cubicBezTo>
                  <a:pt x="197093" y="0"/>
                  <a:pt x="254000" y="56907"/>
                  <a:pt x="254000" y="127000"/>
                </a:cubicBezTo>
                <a:lnTo>
                  <a:pt x="254000" y="127000"/>
                </a:lnTo>
                <a:cubicBezTo>
                  <a:pt x="254000" y="197093"/>
                  <a:pt x="197093" y="254000"/>
                  <a:pt x="127000" y="254000"/>
                </a:cubicBezTo>
                <a:lnTo>
                  <a:pt x="127000" y="254000"/>
                </a:lnTo>
                <a:cubicBezTo>
                  <a:pt x="56907" y="254000"/>
                  <a:pt x="0" y="197093"/>
                  <a:pt x="0" y="127000"/>
                </a:cubicBezTo>
                <a:lnTo>
                  <a:pt x="0" y="127000"/>
                </a:lnTo>
                <a:cubicBezTo>
                  <a:pt x="0" y="56907"/>
                  <a:pt x="56907" y="0"/>
                  <a:pt x="127000" y="0"/>
                </a:cubicBezTo>
                <a:close/>
              </a:path>
            </a:pathLst>
          </a:custGeom>
          <a:solidFill>
            <a:srgbClr val="D9A57C"/>
          </a:solidFill>
          <a:ln/>
        </p:spPr>
      </p:sp>
      <p:sp>
        <p:nvSpPr>
          <p:cNvPr id="78" name="Text 76"/>
          <p:cNvSpPr/>
          <p:nvPr/>
        </p:nvSpPr>
        <p:spPr>
          <a:xfrm>
            <a:off x="8258969" y="3079750"/>
            <a:ext cx="309563" cy="254000"/>
          </a:xfrm>
          <a:prstGeom prst="rect">
            <a:avLst/>
          </a:prstGeom>
          <a:noFill/>
          <a:ln/>
        </p:spPr>
        <p:txBody>
          <a:bodyPr wrap="square" lIns="0" tIns="0" rIns="0" bIns="0" rtlCol="0" anchor="ctr"/>
          <a:lstStyle/>
          <a:p>
            <a:pPr algn="ctr">
              <a:lnSpc>
                <a:spcPct val="120000"/>
              </a:lnSpc>
            </a:pPr>
            <a:r>
              <a:rPr lang="en-US" sz="875" b="1" dirty="0">
                <a:solidFill>
                  <a:srgbClr val="FFFFFF"/>
                </a:solidFill>
                <a:latin typeface="Quattrocento Sans" pitchFamily="34" charset="0"/>
                <a:ea typeface="Quattrocento Sans" pitchFamily="34" charset="-122"/>
                <a:cs typeface="Quattrocento Sans" pitchFamily="34" charset="-120"/>
              </a:rPr>
              <a:t>4</a:t>
            </a:r>
            <a:endParaRPr lang="en-US" sz="1600" dirty="0"/>
          </a:p>
        </p:txBody>
      </p:sp>
      <p:sp>
        <p:nvSpPr>
          <p:cNvPr id="79" name="Text 77"/>
          <p:cNvSpPr/>
          <p:nvPr/>
        </p:nvSpPr>
        <p:spPr>
          <a:xfrm>
            <a:off x="8636000" y="3079750"/>
            <a:ext cx="1738313" cy="190500"/>
          </a:xfrm>
          <a:prstGeom prst="rect">
            <a:avLst/>
          </a:prstGeom>
          <a:noFill/>
          <a:ln/>
        </p:spPr>
        <p:txBody>
          <a:bodyPr wrap="square" lIns="0" tIns="0" rIns="0" bIns="0" rtlCol="0" anchor="ctr"/>
          <a:lstStyle/>
          <a:p>
            <a:pPr>
              <a:lnSpc>
                <a:spcPct val="130000"/>
              </a:lnSpc>
            </a:pPr>
            <a:r>
              <a:rPr lang="en-US" sz="1000" b="1" dirty="0">
                <a:solidFill>
                  <a:srgbClr val="5A7D7C"/>
                </a:solidFill>
                <a:latin typeface="Quattrocento Sans" pitchFamily="34" charset="0"/>
                <a:ea typeface="Quattrocento Sans" pitchFamily="34" charset="-122"/>
                <a:cs typeface="Quattrocento Sans" pitchFamily="34" charset="-120"/>
              </a:rPr>
              <a:t>Include Rest</a:t>
            </a:r>
            <a:endParaRPr lang="en-US" sz="1600" dirty="0"/>
          </a:p>
        </p:txBody>
      </p:sp>
      <p:sp>
        <p:nvSpPr>
          <p:cNvPr id="80" name="Text 78"/>
          <p:cNvSpPr/>
          <p:nvPr/>
        </p:nvSpPr>
        <p:spPr>
          <a:xfrm>
            <a:off x="8636000" y="3270250"/>
            <a:ext cx="1738313"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Include rest and recovery time</a:t>
            </a:r>
            <a:endParaRPr lang="en-US" sz="1600" dirty="0"/>
          </a:p>
        </p:txBody>
      </p:sp>
      <p:sp>
        <p:nvSpPr>
          <p:cNvPr id="81" name="Shape 79"/>
          <p:cNvSpPr/>
          <p:nvPr/>
        </p:nvSpPr>
        <p:spPr>
          <a:xfrm>
            <a:off x="8128000" y="3746500"/>
            <a:ext cx="3746500" cy="2698750"/>
          </a:xfrm>
          <a:custGeom>
            <a:avLst/>
            <a:gdLst/>
            <a:ahLst/>
            <a:cxnLst/>
            <a:rect l="l" t="t" r="r" b="b"/>
            <a:pathLst>
              <a:path w="3746500" h="2698750">
                <a:moveTo>
                  <a:pt x="95239" y="0"/>
                </a:moveTo>
                <a:lnTo>
                  <a:pt x="3651261" y="0"/>
                </a:lnTo>
                <a:cubicBezTo>
                  <a:pt x="3703860" y="0"/>
                  <a:pt x="3746500" y="42640"/>
                  <a:pt x="3746500" y="95239"/>
                </a:cubicBezTo>
                <a:lnTo>
                  <a:pt x="3746500" y="2603511"/>
                </a:lnTo>
                <a:cubicBezTo>
                  <a:pt x="3746500" y="2656110"/>
                  <a:pt x="3703860" y="2698750"/>
                  <a:pt x="3651261" y="2698750"/>
                </a:cubicBezTo>
                <a:lnTo>
                  <a:pt x="95239" y="2698750"/>
                </a:lnTo>
                <a:cubicBezTo>
                  <a:pt x="42640" y="2698750"/>
                  <a:pt x="0" y="2656110"/>
                  <a:pt x="0" y="2603511"/>
                </a:cubicBezTo>
                <a:lnTo>
                  <a:pt x="0" y="95239"/>
                </a:lnTo>
                <a:cubicBezTo>
                  <a:pt x="0" y="42675"/>
                  <a:pt x="42675" y="0"/>
                  <a:pt x="95239" y="0"/>
                </a:cubicBezTo>
                <a:close/>
              </a:path>
            </a:pathLst>
          </a:custGeom>
          <a:solidFill>
            <a:srgbClr val="5A7D7C"/>
          </a:solidFill>
          <a:ln/>
        </p:spPr>
      </p:sp>
      <p:sp>
        <p:nvSpPr>
          <p:cNvPr id="82" name="Shape 80"/>
          <p:cNvSpPr/>
          <p:nvPr/>
        </p:nvSpPr>
        <p:spPr>
          <a:xfrm>
            <a:off x="8306594" y="3937000"/>
            <a:ext cx="158750" cy="158750"/>
          </a:xfrm>
          <a:custGeom>
            <a:avLst/>
            <a:gdLst/>
            <a:ahLst/>
            <a:cxnLst/>
            <a:rect l="l" t="t" r="r" b="b"/>
            <a:pathLst>
              <a:path w="158750" h="158750">
                <a:moveTo>
                  <a:pt x="19844" y="19844"/>
                </a:moveTo>
                <a:cubicBezTo>
                  <a:pt x="19844" y="14356"/>
                  <a:pt x="15410" y="9922"/>
                  <a:pt x="9922" y="9922"/>
                </a:cubicBezTo>
                <a:cubicBezTo>
                  <a:pt x="4434" y="9922"/>
                  <a:pt x="0" y="14356"/>
                  <a:pt x="0" y="19844"/>
                </a:cubicBezTo>
                <a:lnTo>
                  <a:pt x="0" y="124023"/>
                </a:lnTo>
                <a:cubicBezTo>
                  <a:pt x="0" y="137728"/>
                  <a:pt x="11100" y="148828"/>
                  <a:pt x="24805" y="148828"/>
                </a:cubicBezTo>
                <a:lnTo>
                  <a:pt x="148828" y="148828"/>
                </a:lnTo>
                <a:cubicBezTo>
                  <a:pt x="154316" y="148828"/>
                  <a:pt x="158750" y="144394"/>
                  <a:pt x="158750" y="138906"/>
                </a:cubicBezTo>
                <a:cubicBezTo>
                  <a:pt x="158750" y="133418"/>
                  <a:pt x="154316" y="128984"/>
                  <a:pt x="148828" y="128984"/>
                </a:cubicBezTo>
                <a:lnTo>
                  <a:pt x="24805" y="128984"/>
                </a:lnTo>
                <a:cubicBezTo>
                  <a:pt x="22076" y="128984"/>
                  <a:pt x="19844" y="126752"/>
                  <a:pt x="19844" y="124023"/>
                </a:cubicBezTo>
                <a:lnTo>
                  <a:pt x="19844" y="19844"/>
                </a:lnTo>
                <a:close/>
                <a:moveTo>
                  <a:pt x="145914" y="46695"/>
                </a:moveTo>
                <a:cubicBezTo>
                  <a:pt x="149789" y="42819"/>
                  <a:pt x="149789" y="36525"/>
                  <a:pt x="145914" y="32649"/>
                </a:cubicBezTo>
                <a:cubicBezTo>
                  <a:pt x="142038" y="28773"/>
                  <a:pt x="135744" y="28773"/>
                  <a:pt x="131868" y="32649"/>
                </a:cubicBezTo>
                <a:lnTo>
                  <a:pt x="99219" y="65329"/>
                </a:lnTo>
                <a:lnTo>
                  <a:pt x="81421" y="47563"/>
                </a:lnTo>
                <a:cubicBezTo>
                  <a:pt x="77546" y="43687"/>
                  <a:pt x="71251" y="43687"/>
                  <a:pt x="67376" y="47563"/>
                </a:cubicBezTo>
                <a:lnTo>
                  <a:pt x="37610" y="77329"/>
                </a:lnTo>
                <a:cubicBezTo>
                  <a:pt x="33734" y="81204"/>
                  <a:pt x="33734" y="87499"/>
                  <a:pt x="37610" y="91374"/>
                </a:cubicBezTo>
                <a:cubicBezTo>
                  <a:pt x="41486" y="95250"/>
                  <a:pt x="47780" y="95250"/>
                  <a:pt x="51656" y="91374"/>
                </a:cubicBezTo>
                <a:lnTo>
                  <a:pt x="74414" y="68616"/>
                </a:lnTo>
                <a:lnTo>
                  <a:pt x="92211" y="86413"/>
                </a:lnTo>
                <a:cubicBezTo>
                  <a:pt x="96087" y="90289"/>
                  <a:pt x="102381" y="90289"/>
                  <a:pt x="106257" y="86413"/>
                </a:cubicBezTo>
                <a:lnTo>
                  <a:pt x="145945" y="46726"/>
                </a:lnTo>
                <a:close/>
              </a:path>
            </a:pathLst>
          </a:custGeom>
          <a:solidFill>
            <a:srgbClr val="D9A57C"/>
          </a:solidFill>
          <a:ln/>
        </p:spPr>
      </p:sp>
      <p:sp>
        <p:nvSpPr>
          <p:cNvPr id="83" name="Text 81"/>
          <p:cNvSpPr/>
          <p:nvPr/>
        </p:nvSpPr>
        <p:spPr>
          <a:xfrm>
            <a:off x="8580438" y="3905250"/>
            <a:ext cx="1214438" cy="222250"/>
          </a:xfrm>
          <a:prstGeom prst="rect">
            <a:avLst/>
          </a:prstGeom>
          <a:noFill/>
          <a:ln/>
        </p:spPr>
        <p:txBody>
          <a:bodyPr wrap="square" lIns="0" tIns="0" rIns="0" bIns="0" rtlCol="0" anchor="ctr"/>
          <a:lstStyle/>
          <a:p>
            <a:pPr>
              <a:lnSpc>
                <a:spcPct val="130000"/>
              </a:lnSpc>
            </a:pPr>
            <a:r>
              <a:rPr lang="en-US" sz="1125" b="1" dirty="0">
                <a:solidFill>
                  <a:srgbClr val="F8F7F4"/>
                </a:solidFill>
                <a:latin typeface="Liter" pitchFamily="34" charset="0"/>
                <a:ea typeface="Liter" pitchFamily="34" charset="-122"/>
                <a:cs typeface="Liter" pitchFamily="34" charset="-120"/>
              </a:rPr>
              <a:t>Tracking Progress</a:t>
            </a:r>
            <a:endParaRPr lang="en-US" sz="1600" dirty="0"/>
          </a:p>
        </p:txBody>
      </p:sp>
      <p:sp>
        <p:nvSpPr>
          <p:cNvPr id="84" name="Text 82"/>
          <p:cNvSpPr/>
          <p:nvPr/>
        </p:nvSpPr>
        <p:spPr>
          <a:xfrm>
            <a:off x="8286750" y="4222750"/>
            <a:ext cx="3492500" cy="190500"/>
          </a:xfrm>
          <a:prstGeom prst="rect">
            <a:avLst/>
          </a:prstGeom>
          <a:noFill/>
          <a:ln/>
        </p:spPr>
        <p:txBody>
          <a:bodyPr wrap="square" lIns="0" tIns="0" rIns="0" bIns="0" rtlCol="0" anchor="ctr"/>
          <a:lstStyle/>
          <a:p>
            <a:pPr>
              <a:lnSpc>
                <a:spcPct val="130000"/>
              </a:lnSpc>
            </a:pPr>
            <a:r>
              <a:rPr lang="en-US" sz="1000" dirty="0">
                <a:solidFill>
                  <a:srgbClr val="F8F7F4"/>
                </a:solidFill>
                <a:latin typeface="Quattrocento Sans" pitchFamily="34" charset="0"/>
                <a:ea typeface="Quattrocento Sans" pitchFamily="34" charset="-122"/>
                <a:cs typeface="Quattrocento Sans" pitchFamily="34" charset="-120"/>
              </a:rPr>
              <a:t>Focus on what matters without burnout.</a:t>
            </a:r>
            <a:endParaRPr lang="en-US" sz="1600" dirty="0"/>
          </a:p>
        </p:txBody>
      </p:sp>
      <p:sp>
        <p:nvSpPr>
          <p:cNvPr id="85" name="Text 83"/>
          <p:cNvSpPr/>
          <p:nvPr/>
        </p:nvSpPr>
        <p:spPr>
          <a:xfrm>
            <a:off x="8286750" y="4508500"/>
            <a:ext cx="3492500" cy="190500"/>
          </a:xfrm>
          <a:prstGeom prst="rect">
            <a:avLst/>
          </a:prstGeom>
          <a:noFill/>
          <a:ln/>
        </p:spPr>
        <p:txBody>
          <a:bodyPr wrap="square" lIns="0" tIns="0" rIns="0" bIns="0" rtlCol="0" anchor="ctr"/>
          <a:lstStyle/>
          <a:p>
            <a:pPr>
              <a:lnSpc>
                <a:spcPct val="130000"/>
              </a:lnSpc>
            </a:pPr>
            <a:r>
              <a:rPr lang="en-US" sz="1000" b="1" dirty="0">
                <a:solidFill>
                  <a:srgbClr val="D9A57C"/>
                </a:solidFill>
                <a:latin typeface="Quattrocento Sans" pitchFamily="34" charset="0"/>
                <a:ea typeface="Quattrocento Sans" pitchFamily="34" charset="-122"/>
                <a:cs typeface="Quattrocento Sans" pitchFamily="34" charset="-120"/>
              </a:rPr>
              <a:t>✓ Track These:</a:t>
            </a:r>
            <a:endParaRPr lang="en-US" sz="1600" dirty="0"/>
          </a:p>
        </p:txBody>
      </p:sp>
      <p:sp>
        <p:nvSpPr>
          <p:cNvPr id="86" name="Text 84"/>
          <p:cNvSpPr/>
          <p:nvPr/>
        </p:nvSpPr>
        <p:spPr>
          <a:xfrm>
            <a:off x="8286750" y="4730750"/>
            <a:ext cx="3492500" cy="190500"/>
          </a:xfrm>
          <a:prstGeom prst="rect">
            <a:avLst/>
          </a:prstGeom>
          <a:noFill/>
          <a:ln/>
        </p:spPr>
        <p:txBody>
          <a:bodyPr wrap="square" lIns="0" tIns="0" rIns="0" bIns="0" rtlCol="0" anchor="ctr"/>
          <a:lstStyle/>
          <a:p>
            <a:pPr>
              <a:lnSpc>
                <a:spcPct val="130000"/>
              </a:lnSpc>
            </a:pPr>
            <a:r>
              <a:rPr lang="en-US" sz="1000" dirty="0">
                <a:solidFill>
                  <a:srgbClr val="F8F7F4"/>
                </a:solidFill>
                <a:latin typeface="Quattrocento Sans" pitchFamily="34" charset="0"/>
                <a:ea typeface="Quattrocento Sans" pitchFamily="34" charset="-122"/>
                <a:cs typeface="Quattrocento Sans" pitchFamily="34" charset="-120"/>
              </a:rPr>
              <a:t>• Effort consistency</a:t>
            </a:r>
            <a:endParaRPr lang="en-US" sz="1600" dirty="0"/>
          </a:p>
        </p:txBody>
      </p:sp>
      <p:sp>
        <p:nvSpPr>
          <p:cNvPr id="87" name="Text 85"/>
          <p:cNvSpPr/>
          <p:nvPr/>
        </p:nvSpPr>
        <p:spPr>
          <a:xfrm>
            <a:off x="8286750" y="4953000"/>
            <a:ext cx="3492500" cy="190500"/>
          </a:xfrm>
          <a:prstGeom prst="rect">
            <a:avLst/>
          </a:prstGeom>
          <a:noFill/>
          <a:ln/>
        </p:spPr>
        <p:txBody>
          <a:bodyPr wrap="square" lIns="0" tIns="0" rIns="0" bIns="0" rtlCol="0" anchor="ctr"/>
          <a:lstStyle/>
          <a:p>
            <a:pPr>
              <a:lnSpc>
                <a:spcPct val="130000"/>
              </a:lnSpc>
            </a:pPr>
            <a:r>
              <a:rPr lang="en-US" sz="1000" dirty="0">
                <a:solidFill>
                  <a:srgbClr val="F8F7F4"/>
                </a:solidFill>
                <a:latin typeface="Quattrocento Sans" pitchFamily="34" charset="0"/>
                <a:ea typeface="Quattrocento Sans" pitchFamily="34" charset="-122"/>
                <a:cs typeface="Quattrocento Sans" pitchFamily="34" charset="-120"/>
              </a:rPr>
              <a:t>• Understanding gained</a:t>
            </a:r>
            <a:endParaRPr lang="en-US" sz="1600" dirty="0"/>
          </a:p>
        </p:txBody>
      </p:sp>
      <p:sp>
        <p:nvSpPr>
          <p:cNvPr id="88" name="Text 86"/>
          <p:cNvSpPr/>
          <p:nvPr/>
        </p:nvSpPr>
        <p:spPr>
          <a:xfrm>
            <a:off x="8286750" y="5175250"/>
            <a:ext cx="3492500" cy="190500"/>
          </a:xfrm>
          <a:prstGeom prst="rect">
            <a:avLst/>
          </a:prstGeom>
          <a:noFill/>
          <a:ln/>
        </p:spPr>
        <p:txBody>
          <a:bodyPr wrap="square" lIns="0" tIns="0" rIns="0" bIns="0" rtlCol="0" anchor="ctr"/>
          <a:lstStyle/>
          <a:p>
            <a:pPr>
              <a:lnSpc>
                <a:spcPct val="130000"/>
              </a:lnSpc>
            </a:pPr>
            <a:r>
              <a:rPr lang="en-US" sz="1000" dirty="0">
                <a:solidFill>
                  <a:srgbClr val="F8F7F4"/>
                </a:solidFill>
                <a:latin typeface="Quattrocento Sans" pitchFamily="34" charset="0"/>
                <a:ea typeface="Quattrocento Sans" pitchFamily="34" charset="-122"/>
                <a:cs typeface="Quattrocento Sans" pitchFamily="34" charset="-120"/>
              </a:rPr>
              <a:t>• Tasks completed</a:t>
            </a:r>
            <a:endParaRPr lang="en-US" sz="1600" dirty="0"/>
          </a:p>
        </p:txBody>
      </p:sp>
      <p:sp>
        <p:nvSpPr>
          <p:cNvPr id="89" name="Text 87"/>
          <p:cNvSpPr/>
          <p:nvPr/>
        </p:nvSpPr>
        <p:spPr>
          <a:xfrm>
            <a:off x="8286750" y="5429250"/>
            <a:ext cx="3492500" cy="190500"/>
          </a:xfrm>
          <a:prstGeom prst="rect">
            <a:avLst/>
          </a:prstGeom>
          <a:noFill/>
          <a:ln/>
        </p:spPr>
        <p:txBody>
          <a:bodyPr wrap="square" lIns="0" tIns="0" rIns="0" bIns="0" rtlCol="0" anchor="ctr"/>
          <a:lstStyle/>
          <a:p>
            <a:pPr>
              <a:lnSpc>
                <a:spcPct val="130000"/>
              </a:lnSpc>
            </a:pPr>
            <a:r>
              <a:rPr lang="en-US" sz="1000" b="1" dirty="0">
                <a:solidFill>
                  <a:srgbClr val="D9A57C"/>
                </a:solidFill>
                <a:latin typeface="Quattrocento Sans" pitchFamily="34" charset="0"/>
                <a:ea typeface="Quattrocento Sans" pitchFamily="34" charset="-122"/>
                <a:cs typeface="Quattrocento Sans" pitchFamily="34" charset="-120"/>
              </a:rPr>
              <a:t>✗ Avoid These:</a:t>
            </a:r>
            <a:endParaRPr lang="en-US" sz="1600" dirty="0"/>
          </a:p>
        </p:txBody>
      </p:sp>
      <p:sp>
        <p:nvSpPr>
          <p:cNvPr id="90" name="Text 88"/>
          <p:cNvSpPr/>
          <p:nvPr/>
        </p:nvSpPr>
        <p:spPr>
          <a:xfrm>
            <a:off x="8286750" y="5651500"/>
            <a:ext cx="3492500" cy="190500"/>
          </a:xfrm>
          <a:prstGeom prst="rect">
            <a:avLst/>
          </a:prstGeom>
          <a:noFill/>
          <a:ln/>
        </p:spPr>
        <p:txBody>
          <a:bodyPr wrap="square" lIns="0" tIns="0" rIns="0" bIns="0" rtlCol="0" anchor="ctr"/>
          <a:lstStyle/>
          <a:p>
            <a:pPr>
              <a:lnSpc>
                <a:spcPct val="130000"/>
              </a:lnSpc>
            </a:pPr>
            <a:r>
              <a:rPr lang="en-US" sz="1000" dirty="0">
                <a:solidFill>
                  <a:srgbClr val="F8F7F4"/>
                </a:solidFill>
                <a:latin typeface="Quattrocento Sans" pitchFamily="34" charset="0"/>
                <a:ea typeface="Quattrocento Sans" pitchFamily="34" charset="-122"/>
                <a:cs typeface="Quattrocento Sans" pitchFamily="34" charset="-120"/>
              </a:rPr>
              <a:t>• Hours alone</a:t>
            </a:r>
            <a:endParaRPr lang="en-US" sz="1600" dirty="0"/>
          </a:p>
        </p:txBody>
      </p:sp>
      <p:sp>
        <p:nvSpPr>
          <p:cNvPr id="91" name="Text 89"/>
          <p:cNvSpPr/>
          <p:nvPr/>
        </p:nvSpPr>
        <p:spPr>
          <a:xfrm>
            <a:off x="8286750" y="5873750"/>
            <a:ext cx="3492500" cy="190500"/>
          </a:xfrm>
          <a:prstGeom prst="rect">
            <a:avLst/>
          </a:prstGeom>
          <a:noFill/>
          <a:ln/>
        </p:spPr>
        <p:txBody>
          <a:bodyPr wrap="square" lIns="0" tIns="0" rIns="0" bIns="0" rtlCol="0" anchor="ctr"/>
          <a:lstStyle/>
          <a:p>
            <a:pPr>
              <a:lnSpc>
                <a:spcPct val="130000"/>
              </a:lnSpc>
            </a:pPr>
            <a:r>
              <a:rPr lang="en-US" sz="1000" dirty="0">
                <a:solidFill>
                  <a:srgbClr val="F8F7F4"/>
                </a:solidFill>
                <a:latin typeface="Quattrocento Sans" pitchFamily="34" charset="0"/>
                <a:ea typeface="Quattrocento Sans" pitchFamily="34" charset="-122"/>
                <a:cs typeface="Quattrocento Sans" pitchFamily="34" charset="-120"/>
              </a:rPr>
              <a:t>• Perfection</a:t>
            </a:r>
            <a:endParaRPr lang="en-US" sz="1600" dirty="0"/>
          </a:p>
        </p:txBody>
      </p:sp>
      <p:sp>
        <p:nvSpPr>
          <p:cNvPr id="92" name="Text 90"/>
          <p:cNvSpPr/>
          <p:nvPr/>
        </p:nvSpPr>
        <p:spPr>
          <a:xfrm>
            <a:off x="8286750" y="6096000"/>
            <a:ext cx="3492500" cy="190500"/>
          </a:xfrm>
          <a:prstGeom prst="rect">
            <a:avLst/>
          </a:prstGeom>
          <a:noFill/>
          <a:ln/>
        </p:spPr>
        <p:txBody>
          <a:bodyPr wrap="square" lIns="0" tIns="0" rIns="0" bIns="0" rtlCol="0" anchor="ctr"/>
          <a:lstStyle/>
          <a:p>
            <a:pPr>
              <a:lnSpc>
                <a:spcPct val="130000"/>
              </a:lnSpc>
            </a:pPr>
            <a:r>
              <a:rPr lang="en-US" sz="1000" dirty="0">
                <a:solidFill>
                  <a:srgbClr val="F8F7F4"/>
                </a:solidFill>
                <a:latin typeface="Quattrocento Sans" pitchFamily="34" charset="0"/>
                <a:ea typeface="Quattrocento Sans" pitchFamily="34" charset="-122"/>
                <a:cs typeface="Quattrocento Sans" pitchFamily="34" charset="-120"/>
              </a:rPr>
              <a:t>• Comparison with others</a:t>
            </a:r>
            <a:endParaRPr lang="en-US" sz="1600" dirty="0"/>
          </a:p>
        </p:txBody>
      </p:sp>
      <p:sp>
        <p:nvSpPr>
          <p:cNvPr id="93" name="Shape 91"/>
          <p:cNvSpPr/>
          <p:nvPr/>
        </p:nvSpPr>
        <p:spPr>
          <a:xfrm>
            <a:off x="8143875" y="6572250"/>
            <a:ext cx="3730625" cy="381000"/>
          </a:xfrm>
          <a:custGeom>
            <a:avLst/>
            <a:gdLst/>
            <a:ahLst/>
            <a:cxnLst/>
            <a:rect l="l" t="t" r="r" b="b"/>
            <a:pathLst>
              <a:path w="3730625" h="381000">
                <a:moveTo>
                  <a:pt x="31750" y="0"/>
                </a:moveTo>
                <a:lnTo>
                  <a:pt x="3667124" y="0"/>
                </a:lnTo>
                <a:cubicBezTo>
                  <a:pt x="3702195" y="0"/>
                  <a:pt x="3730625" y="28430"/>
                  <a:pt x="3730625" y="63501"/>
                </a:cubicBezTo>
                <a:lnTo>
                  <a:pt x="3730625" y="317499"/>
                </a:lnTo>
                <a:cubicBezTo>
                  <a:pt x="3730625" y="352570"/>
                  <a:pt x="3702195" y="381000"/>
                  <a:pt x="3667124" y="381000"/>
                </a:cubicBezTo>
                <a:lnTo>
                  <a:pt x="31750" y="381000"/>
                </a:lnTo>
                <a:cubicBezTo>
                  <a:pt x="14215" y="381000"/>
                  <a:pt x="0" y="366785"/>
                  <a:pt x="0" y="349250"/>
                </a:cubicBezTo>
                <a:lnTo>
                  <a:pt x="0" y="31750"/>
                </a:lnTo>
                <a:cubicBezTo>
                  <a:pt x="0" y="14227"/>
                  <a:pt x="14227" y="0"/>
                  <a:pt x="31750" y="0"/>
                </a:cubicBezTo>
                <a:close/>
              </a:path>
            </a:pathLst>
          </a:custGeom>
          <a:solidFill>
            <a:srgbClr val="5A7D7C">
              <a:alpha val="10196"/>
            </a:srgbClr>
          </a:solidFill>
          <a:ln/>
        </p:spPr>
      </p:sp>
      <p:sp>
        <p:nvSpPr>
          <p:cNvPr id="94" name="Shape 92"/>
          <p:cNvSpPr/>
          <p:nvPr/>
        </p:nvSpPr>
        <p:spPr>
          <a:xfrm>
            <a:off x="8143875" y="6572250"/>
            <a:ext cx="31750" cy="381000"/>
          </a:xfrm>
          <a:custGeom>
            <a:avLst/>
            <a:gdLst/>
            <a:ahLst/>
            <a:cxnLst/>
            <a:rect l="l" t="t" r="r" b="b"/>
            <a:pathLst>
              <a:path w="31750" h="381000">
                <a:moveTo>
                  <a:pt x="31750" y="0"/>
                </a:moveTo>
                <a:lnTo>
                  <a:pt x="31750" y="0"/>
                </a:lnTo>
                <a:lnTo>
                  <a:pt x="31750" y="381000"/>
                </a:lnTo>
                <a:lnTo>
                  <a:pt x="31750" y="381000"/>
                </a:lnTo>
                <a:cubicBezTo>
                  <a:pt x="14227" y="381000"/>
                  <a:pt x="0" y="366773"/>
                  <a:pt x="0" y="349250"/>
                </a:cubicBezTo>
                <a:lnTo>
                  <a:pt x="0" y="31750"/>
                </a:lnTo>
                <a:cubicBezTo>
                  <a:pt x="0" y="14227"/>
                  <a:pt x="14227" y="0"/>
                  <a:pt x="31750" y="0"/>
                </a:cubicBezTo>
                <a:close/>
              </a:path>
            </a:pathLst>
          </a:custGeom>
          <a:solidFill>
            <a:srgbClr val="5A7D7C"/>
          </a:solidFill>
          <a:ln/>
        </p:spPr>
      </p:sp>
      <p:sp>
        <p:nvSpPr>
          <p:cNvPr id="95" name="Shape 93"/>
          <p:cNvSpPr/>
          <p:nvPr/>
        </p:nvSpPr>
        <p:spPr>
          <a:xfrm>
            <a:off x="8286750" y="6693964"/>
            <a:ext cx="95250" cy="127000"/>
          </a:xfrm>
          <a:custGeom>
            <a:avLst/>
            <a:gdLst/>
            <a:ahLst/>
            <a:cxnLst/>
            <a:rect l="l" t="t" r="r" b="b"/>
            <a:pathLst>
              <a:path w="95250" h="127000">
                <a:moveTo>
                  <a:pt x="72653" y="95250"/>
                </a:moveTo>
                <a:cubicBezTo>
                  <a:pt x="74464" y="89719"/>
                  <a:pt x="78085" y="84708"/>
                  <a:pt x="82178" y="80392"/>
                </a:cubicBezTo>
                <a:cubicBezTo>
                  <a:pt x="90289" y="71859"/>
                  <a:pt x="95250" y="60325"/>
                  <a:pt x="95250" y="47625"/>
                </a:cubicBezTo>
                <a:cubicBezTo>
                  <a:pt x="95250" y="21332"/>
                  <a:pt x="73918" y="0"/>
                  <a:pt x="47625" y="0"/>
                </a:cubicBezTo>
                <a:cubicBezTo>
                  <a:pt x="21332" y="0"/>
                  <a:pt x="0" y="21332"/>
                  <a:pt x="0" y="47625"/>
                </a:cubicBezTo>
                <a:cubicBezTo>
                  <a:pt x="0" y="60325"/>
                  <a:pt x="4961" y="71859"/>
                  <a:pt x="13072" y="80392"/>
                </a:cubicBezTo>
                <a:cubicBezTo>
                  <a:pt x="17165" y="84708"/>
                  <a:pt x="20811" y="89719"/>
                  <a:pt x="22597" y="95250"/>
                </a:cubicBezTo>
                <a:lnTo>
                  <a:pt x="72628" y="95250"/>
                </a:lnTo>
                <a:close/>
                <a:moveTo>
                  <a:pt x="71438" y="107156"/>
                </a:moveTo>
                <a:lnTo>
                  <a:pt x="23812" y="107156"/>
                </a:lnTo>
                <a:lnTo>
                  <a:pt x="23812" y="111125"/>
                </a:lnTo>
                <a:cubicBezTo>
                  <a:pt x="23812" y="122089"/>
                  <a:pt x="32693" y="130969"/>
                  <a:pt x="43656" y="130969"/>
                </a:cubicBezTo>
                <a:lnTo>
                  <a:pt x="51594" y="130969"/>
                </a:lnTo>
                <a:cubicBezTo>
                  <a:pt x="62557" y="130969"/>
                  <a:pt x="71438" y="122089"/>
                  <a:pt x="71438" y="111125"/>
                </a:cubicBezTo>
                <a:lnTo>
                  <a:pt x="71438" y="107156"/>
                </a:lnTo>
                <a:close/>
                <a:moveTo>
                  <a:pt x="45641" y="27781"/>
                </a:moveTo>
                <a:cubicBezTo>
                  <a:pt x="35768" y="27781"/>
                  <a:pt x="27781" y="35768"/>
                  <a:pt x="27781" y="45641"/>
                </a:cubicBezTo>
                <a:cubicBezTo>
                  <a:pt x="27781" y="48940"/>
                  <a:pt x="25127" y="51594"/>
                  <a:pt x="21828" y="51594"/>
                </a:cubicBezTo>
                <a:cubicBezTo>
                  <a:pt x="18529" y="51594"/>
                  <a:pt x="15875" y="48940"/>
                  <a:pt x="15875" y="45641"/>
                </a:cubicBezTo>
                <a:cubicBezTo>
                  <a:pt x="15875" y="29195"/>
                  <a:pt x="29195" y="15875"/>
                  <a:pt x="45641" y="15875"/>
                </a:cubicBezTo>
                <a:cubicBezTo>
                  <a:pt x="48940" y="15875"/>
                  <a:pt x="51594" y="18529"/>
                  <a:pt x="51594" y="21828"/>
                </a:cubicBezTo>
                <a:cubicBezTo>
                  <a:pt x="51594" y="25127"/>
                  <a:pt x="48940" y="27781"/>
                  <a:pt x="45641" y="27781"/>
                </a:cubicBezTo>
                <a:close/>
              </a:path>
            </a:pathLst>
          </a:custGeom>
          <a:solidFill>
            <a:srgbClr val="D9A57C"/>
          </a:solidFill>
          <a:ln/>
        </p:spPr>
      </p:sp>
      <p:sp>
        <p:nvSpPr>
          <p:cNvPr id="96" name="Text 94"/>
          <p:cNvSpPr/>
          <p:nvPr/>
        </p:nvSpPr>
        <p:spPr>
          <a:xfrm>
            <a:off x="8453438" y="6667500"/>
            <a:ext cx="3389313" cy="190500"/>
          </a:xfrm>
          <a:prstGeom prst="rect">
            <a:avLst/>
          </a:prstGeom>
          <a:noFill/>
          <a:ln/>
        </p:spPr>
        <p:txBody>
          <a:bodyPr wrap="square" lIns="0" tIns="0" rIns="0" bIns="0" rtlCol="0" anchor="ctr"/>
          <a:lstStyle/>
          <a:p>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Focus lasts longer when it serves a </a:t>
            </a:r>
            <a:pPr>
              <a:lnSpc>
                <a:spcPct val="130000"/>
              </a:lnSpc>
            </a:pPr>
            <a:r>
              <a:rPr lang="en-US" sz="1000" b="1" dirty="0">
                <a:solidFill>
                  <a:srgbClr val="3D3D3D">
                    <a:alpha val="80000"/>
                  </a:srgbClr>
                </a:solidFill>
                <a:latin typeface="Quattrocento Sans" pitchFamily="34" charset="0"/>
                <a:ea typeface="Quattrocento Sans" pitchFamily="34" charset="-122"/>
                <a:cs typeface="Quattrocento Sans" pitchFamily="34" charset="-120"/>
              </a:rPr>
              <a:t>clear purpose</a:t>
            </a:r>
            <a:pPr>
              <a:lnSpc>
                <a:spcPct val="130000"/>
              </a:lnSpc>
            </a:pPr>
            <a:r>
              <a:rPr lang="en-US" sz="1000" dirty="0">
                <a:solidFill>
                  <a:srgbClr val="3D3D3D">
                    <a:alpha val="80000"/>
                  </a:srgbClr>
                </a:solidFill>
                <a:latin typeface="Quattrocento Sans" pitchFamily="34" charset="0"/>
                <a:ea typeface="Quattrocento Sans" pitchFamily="34" charset="-122"/>
                <a:cs typeface="Quattrocento Sans" pitchFamily="34" charset="-120"/>
              </a:rPr>
              <a:t>.</a:t>
            </a:r>
            <a:endParaRPr lang="en-US" sz="1600" dirty="0"/>
          </a:p>
        </p:txBody>
      </p:sp>
    </p:spTree>
  </p:cSld>
  <p:clrMapOvr>
    <a:masterClrMapping/>
  </p:clrMapOvr>
  <p:transition>
    <p:fade/>
    <p:spd val="med"/>
  </p:transition>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29736" y="329736"/>
            <a:ext cx="11598475" cy="197842"/>
          </a:xfrm>
          <a:prstGeom prst="rect">
            <a:avLst/>
          </a:prstGeom>
          <a:noFill/>
          <a:ln/>
        </p:spPr>
        <p:txBody>
          <a:bodyPr wrap="square" lIns="0" tIns="0" rIns="0" bIns="0" rtlCol="0" anchor="ctr"/>
          <a:lstStyle/>
          <a:p>
            <a:pPr>
              <a:lnSpc>
                <a:spcPct val="130000"/>
              </a:lnSpc>
            </a:pPr>
            <a:r>
              <a:rPr lang="en-US" sz="1039" b="1" spc="104" kern="0" dirty="0">
                <a:solidFill>
                  <a:srgbClr val="D9A57C"/>
                </a:solidFill>
                <a:latin typeface="Quattrocento Sans" pitchFamily="34" charset="0"/>
                <a:ea typeface="Quattrocento Sans" pitchFamily="34" charset="-122"/>
                <a:cs typeface="Quattrocento Sans" pitchFamily="34" charset="-120"/>
              </a:rPr>
              <a:t>COURSE SUMMARY</a:t>
            </a:r>
            <a:endParaRPr lang="en-US" sz="1600" dirty="0"/>
          </a:p>
        </p:txBody>
      </p:sp>
      <p:sp>
        <p:nvSpPr>
          <p:cNvPr id="3" name="Text 1"/>
          <p:cNvSpPr/>
          <p:nvPr/>
        </p:nvSpPr>
        <p:spPr>
          <a:xfrm>
            <a:off x="329736" y="560552"/>
            <a:ext cx="11680909" cy="329736"/>
          </a:xfrm>
          <a:prstGeom prst="rect">
            <a:avLst/>
          </a:prstGeom>
          <a:noFill/>
          <a:ln/>
        </p:spPr>
        <p:txBody>
          <a:bodyPr wrap="square" lIns="0" tIns="0" rIns="0" bIns="0" rtlCol="0" anchor="ctr"/>
          <a:lstStyle/>
          <a:p>
            <a:pPr>
              <a:lnSpc>
                <a:spcPct val="90000"/>
              </a:lnSpc>
            </a:pPr>
            <a:r>
              <a:rPr lang="en-US" sz="2337" b="1" dirty="0">
                <a:solidFill>
                  <a:srgbClr val="5A7D7C"/>
                </a:solidFill>
                <a:latin typeface="Liter" pitchFamily="34" charset="0"/>
                <a:ea typeface="Liter" pitchFamily="34" charset="-122"/>
                <a:cs typeface="Liter" pitchFamily="34" charset="-120"/>
              </a:rPr>
              <a:t>Your Personal Digital Focus Plan</a:t>
            </a:r>
            <a:endParaRPr lang="en-US" sz="1600" dirty="0"/>
          </a:p>
        </p:txBody>
      </p:sp>
      <p:sp>
        <p:nvSpPr>
          <p:cNvPr id="4" name="Text 2"/>
          <p:cNvSpPr/>
          <p:nvPr/>
        </p:nvSpPr>
        <p:spPr>
          <a:xfrm>
            <a:off x="329736" y="923262"/>
            <a:ext cx="11606718" cy="230815"/>
          </a:xfrm>
          <a:prstGeom prst="rect">
            <a:avLst/>
          </a:prstGeom>
          <a:noFill/>
          <a:ln/>
        </p:spPr>
        <p:txBody>
          <a:bodyPr wrap="square" lIns="0" tIns="0" rIns="0" bIns="0" rtlCol="0" anchor="ctr"/>
          <a:lstStyle/>
          <a:p>
            <a:pPr>
              <a:lnSpc>
                <a:spcPct val="130000"/>
              </a:lnSpc>
            </a:pPr>
            <a:r>
              <a:rPr lang="en-US" sz="1168" dirty="0">
                <a:solidFill>
                  <a:srgbClr val="3D3D3D">
                    <a:alpha val="70000"/>
                  </a:srgbClr>
                </a:solidFill>
                <a:latin typeface="Quattrocento Sans" pitchFamily="34" charset="0"/>
                <a:ea typeface="Quattrocento Sans" pitchFamily="34" charset="-122"/>
                <a:cs typeface="Quattrocento Sans" pitchFamily="34" charset="-120"/>
              </a:rPr>
              <a:t>Key takeaways and action steps for sustained academic focus</a:t>
            </a:r>
            <a:endParaRPr lang="en-US" sz="1600" dirty="0"/>
          </a:p>
        </p:txBody>
      </p:sp>
      <p:sp>
        <p:nvSpPr>
          <p:cNvPr id="5" name="Shape 3"/>
          <p:cNvSpPr/>
          <p:nvPr/>
        </p:nvSpPr>
        <p:spPr>
          <a:xfrm>
            <a:off x="329736" y="1302458"/>
            <a:ext cx="5687951" cy="4039270"/>
          </a:xfrm>
          <a:custGeom>
            <a:avLst/>
            <a:gdLst/>
            <a:ahLst/>
            <a:cxnLst/>
            <a:rect l="l" t="t" r="r" b="b"/>
            <a:pathLst>
              <a:path w="5687951" h="4039270">
                <a:moveTo>
                  <a:pt x="32974" y="0"/>
                </a:moveTo>
                <a:lnTo>
                  <a:pt x="5654978" y="0"/>
                </a:lnTo>
                <a:cubicBezTo>
                  <a:pt x="5673189" y="0"/>
                  <a:pt x="5687951" y="14763"/>
                  <a:pt x="5687951" y="32974"/>
                </a:cubicBezTo>
                <a:lnTo>
                  <a:pt x="5687951" y="3940348"/>
                </a:lnTo>
                <a:cubicBezTo>
                  <a:pt x="5687951" y="3994981"/>
                  <a:pt x="5643663" y="4039270"/>
                  <a:pt x="5589030" y="4039270"/>
                </a:cubicBezTo>
                <a:lnTo>
                  <a:pt x="98922" y="4039270"/>
                </a:lnTo>
                <a:cubicBezTo>
                  <a:pt x="44289" y="4039270"/>
                  <a:pt x="0" y="3994981"/>
                  <a:pt x="0" y="3940348"/>
                </a:cubicBezTo>
                <a:lnTo>
                  <a:pt x="0" y="32974"/>
                </a:lnTo>
                <a:cubicBezTo>
                  <a:pt x="0" y="14775"/>
                  <a:pt x="14775" y="0"/>
                  <a:pt x="32974" y="0"/>
                </a:cubicBezTo>
                <a:close/>
              </a:path>
            </a:pathLst>
          </a:custGeom>
          <a:solidFill>
            <a:srgbClr val="FFFFFF"/>
          </a:solidFill>
          <a:ln/>
          <a:effectLst>
            <a:outerShdw sx="100000" sy="100000" kx="0" ky="0" algn="bl" rotWithShape="0" blurRad="49460" dist="32974" dir="5400000">
              <a:srgbClr val="000000">
                <a:alpha val="10196"/>
              </a:srgbClr>
            </a:outerShdw>
          </a:effectLst>
        </p:spPr>
      </p:sp>
      <p:sp>
        <p:nvSpPr>
          <p:cNvPr id="6" name="Shape 4"/>
          <p:cNvSpPr/>
          <p:nvPr/>
        </p:nvSpPr>
        <p:spPr>
          <a:xfrm>
            <a:off x="329736" y="1302458"/>
            <a:ext cx="5687951" cy="32974"/>
          </a:xfrm>
          <a:custGeom>
            <a:avLst/>
            <a:gdLst/>
            <a:ahLst/>
            <a:cxnLst/>
            <a:rect l="l" t="t" r="r" b="b"/>
            <a:pathLst>
              <a:path w="5687951" h="32974">
                <a:moveTo>
                  <a:pt x="32974" y="0"/>
                </a:moveTo>
                <a:lnTo>
                  <a:pt x="5654978" y="0"/>
                </a:lnTo>
                <a:cubicBezTo>
                  <a:pt x="5673189" y="0"/>
                  <a:pt x="5687951" y="14763"/>
                  <a:pt x="5687951" y="32974"/>
                </a:cubicBezTo>
                <a:lnTo>
                  <a:pt x="5687951" y="32974"/>
                </a:lnTo>
                <a:lnTo>
                  <a:pt x="0" y="32974"/>
                </a:lnTo>
                <a:lnTo>
                  <a:pt x="0" y="32974"/>
                </a:lnTo>
                <a:cubicBezTo>
                  <a:pt x="0" y="14775"/>
                  <a:pt x="14775" y="0"/>
                  <a:pt x="32974" y="0"/>
                </a:cubicBezTo>
                <a:close/>
              </a:path>
            </a:pathLst>
          </a:custGeom>
          <a:solidFill>
            <a:srgbClr val="5A7D7C"/>
          </a:solidFill>
          <a:ln/>
        </p:spPr>
      </p:sp>
      <p:sp>
        <p:nvSpPr>
          <p:cNvPr id="7" name="Shape 5"/>
          <p:cNvSpPr/>
          <p:nvPr/>
        </p:nvSpPr>
        <p:spPr>
          <a:xfrm>
            <a:off x="519335" y="1500300"/>
            <a:ext cx="197842" cy="197842"/>
          </a:xfrm>
          <a:custGeom>
            <a:avLst/>
            <a:gdLst/>
            <a:ahLst/>
            <a:cxnLst/>
            <a:rect l="l" t="t" r="r" b="b"/>
            <a:pathLst>
              <a:path w="197842" h="197842">
                <a:moveTo>
                  <a:pt x="129834" y="136016"/>
                </a:moveTo>
                <a:cubicBezTo>
                  <a:pt x="167393" y="136016"/>
                  <a:pt x="197842" y="105567"/>
                  <a:pt x="197842" y="68008"/>
                </a:cubicBezTo>
                <a:cubicBezTo>
                  <a:pt x="197842" y="30449"/>
                  <a:pt x="167393" y="0"/>
                  <a:pt x="129834" y="0"/>
                </a:cubicBezTo>
                <a:cubicBezTo>
                  <a:pt x="92275" y="0"/>
                  <a:pt x="61826" y="30449"/>
                  <a:pt x="61826" y="68008"/>
                </a:cubicBezTo>
                <a:cubicBezTo>
                  <a:pt x="61826" y="75234"/>
                  <a:pt x="62946" y="82228"/>
                  <a:pt x="65033" y="88758"/>
                </a:cubicBezTo>
                <a:lnTo>
                  <a:pt x="2705" y="151086"/>
                </a:lnTo>
                <a:cubicBezTo>
                  <a:pt x="966" y="152825"/>
                  <a:pt x="0" y="155182"/>
                  <a:pt x="0" y="157655"/>
                </a:cubicBezTo>
                <a:lnTo>
                  <a:pt x="0" y="188568"/>
                </a:lnTo>
                <a:cubicBezTo>
                  <a:pt x="0" y="193707"/>
                  <a:pt x="4135" y="197842"/>
                  <a:pt x="9274" y="197842"/>
                </a:cubicBezTo>
                <a:lnTo>
                  <a:pt x="40187" y="197842"/>
                </a:lnTo>
                <a:cubicBezTo>
                  <a:pt x="45326" y="197842"/>
                  <a:pt x="49460" y="193707"/>
                  <a:pt x="49460" y="188568"/>
                </a:cubicBezTo>
                <a:lnTo>
                  <a:pt x="49460" y="173112"/>
                </a:lnTo>
                <a:lnTo>
                  <a:pt x="64917" y="173112"/>
                </a:lnTo>
                <a:cubicBezTo>
                  <a:pt x="70056" y="173112"/>
                  <a:pt x="74191" y="168977"/>
                  <a:pt x="74191" y="163838"/>
                </a:cubicBezTo>
                <a:lnTo>
                  <a:pt x="74191" y="148381"/>
                </a:lnTo>
                <a:lnTo>
                  <a:pt x="89647" y="148381"/>
                </a:lnTo>
                <a:cubicBezTo>
                  <a:pt x="92120" y="148381"/>
                  <a:pt x="94477" y="147415"/>
                  <a:pt x="96216" y="145676"/>
                </a:cubicBezTo>
                <a:lnTo>
                  <a:pt x="109083" y="132809"/>
                </a:lnTo>
                <a:cubicBezTo>
                  <a:pt x="115614" y="134896"/>
                  <a:pt x="122608" y="136016"/>
                  <a:pt x="129834" y="136016"/>
                </a:cubicBezTo>
                <a:close/>
                <a:moveTo>
                  <a:pt x="145290" y="37095"/>
                </a:moveTo>
                <a:cubicBezTo>
                  <a:pt x="153821" y="37095"/>
                  <a:pt x="160746" y="44021"/>
                  <a:pt x="160746" y="52552"/>
                </a:cubicBezTo>
                <a:cubicBezTo>
                  <a:pt x="160746" y="61082"/>
                  <a:pt x="153821" y="68008"/>
                  <a:pt x="145290" y="68008"/>
                </a:cubicBezTo>
                <a:cubicBezTo>
                  <a:pt x="136759" y="68008"/>
                  <a:pt x="129834" y="61082"/>
                  <a:pt x="129834" y="52552"/>
                </a:cubicBezTo>
                <a:cubicBezTo>
                  <a:pt x="129834" y="44021"/>
                  <a:pt x="136759" y="37095"/>
                  <a:pt x="145290" y="37095"/>
                </a:cubicBezTo>
                <a:close/>
              </a:path>
            </a:pathLst>
          </a:custGeom>
          <a:solidFill>
            <a:srgbClr val="5A7D7C"/>
          </a:solidFill>
          <a:ln/>
        </p:spPr>
      </p:sp>
      <p:sp>
        <p:nvSpPr>
          <p:cNvPr id="8" name="Text 6"/>
          <p:cNvSpPr/>
          <p:nvPr/>
        </p:nvSpPr>
        <p:spPr>
          <a:xfrm>
            <a:off x="840828" y="1483813"/>
            <a:ext cx="1203538" cy="230815"/>
          </a:xfrm>
          <a:prstGeom prst="rect">
            <a:avLst/>
          </a:prstGeom>
          <a:noFill/>
          <a:ln/>
        </p:spPr>
        <p:txBody>
          <a:bodyPr wrap="square" lIns="0" tIns="0" rIns="0" bIns="0" rtlCol="0" anchor="ctr"/>
          <a:lstStyle/>
          <a:p>
            <a:pPr>
              <a:lnSpc>
                <a:spcPct val="120000"/>
              </a:lnSpc>
            </a:pPr>
            <a:r>
              <a:rPr lang="en-US" sz="1298" b="1" dirty="0">
                <a:solidFill>
                  <a:srgbClr val="5A7D7C"/>
                </a:solidFill>
                <a:latin typeface="Liter" pitchFamily="34" charset="0"/>
                <a:ea typeface="Liter" pitchFamily="34" charset="-122"/>
                <a:cs typeface="Liter" pitchFamily="34" charset="-120"/>
              </a:rPr>
              <a:t>Key Takeaways</a:t>
            </a:r>
            <a:endParaRPr lang="en-US" sz="1600" dirty="0"/>
          </a:p>
        </p:txBody>
      </p:sp>
      <p:sp>
        <p:nvSpPr>
          <p:cNvPr id="9" name="Shape 7"/>
          <p:cNvSpPr/>
          <p:nvPr/>
        </p:nvSpPr>
        <p:spPr>
          <a:xfrm>
            <a:off x="494604" y="1813550"/>
            <a:ext cx="5358215" cy="593525"/>
          </a:xfrm>
          <a:custGeom>
            <a:avLst/>
            <a:gdLst/>
            <a:ahLst/>
            <a:cxnLst/>
            <a:rect l="l" t="t" r="r" b="b"/>
            <a:pathLst>
              <a:path w="5358215" h="593525">
                <a:moveTo>
                  <a:pt x="65947" y="0"/>
                </a:moveTo>
                <a:lnTo>
                  <a:pt x="5292268" y="0"/>
                </a:lnTo>
                <a:cubicBezTo>
                  <a:pt x="5328690" y="0"/>
                  <a:pt x="5358215" y="29525"/>
                  <a:pt x="5358215" y="65947"/>
                </a:cubicBezTo>
                <a:lnTo>
                  <a:pt x="5358215" y="527579"/>
                </a:lnTo>
                <a:cubicBezTo>
                  <a:pt x="5358215" y="564000"/>
                  <a:pt x="5328690" y="593525"/>
                  <a:pt x="5292268" y="593525"/>
                </a:cubicBezTo>
                <a:lnTo>
                  <a:pt x="65947" y="593525"/>
                </a:lnTo>
                <a:cubicBezTo>
                  <a:pt x="29525" y="593525"/>
                  <a:pt x="0" y="564000"/>
                  <a:pt x="0" y="527579"/>
                </a:cubicBezTo>
                <a:lnTo>
                  <a:pt x="0" y="65947"/>
                </a:lnTo>
                <a:cubicBezTo>
                  <a:pt x="0" y="29550"/>
                  <a:pt x="29550" y="0"/>
                  <a:pt x="65947" y="0"/>
                </a:cubicBezTo>
                <a:close/>
              </a:path>
            </a:pathLst>
          </a:custGeom>
          <a:solidFill>
            <a:srgbClr val="5A7D7C">
              <a:alpha val="10196"/>
            </a:srgbClr>
          </a:solidFill>
          <a:ln/>
        </p:spPr>
      </p:sp>
      <p:sp>
        <p:nvSpPr>
          <p:cNvPr id="10" name="Shape 8"/>
          <p:cNvSpPr/>
          <p:nvPr/>
        </p:nvSpPr>
        <p:spPr>
          <a:xfrm>
            <a:off x="593525" y="1912471"/>
            <a:ext cx="263789" cy="263789"/>
          </a:xfrm>
          <a:custGeom>
            <a:avLst/>
            <a:gdLst/>
            <a:ahLst/>
            <a:cxnLst/>
            <a:rect l="l" t="t" r="r" b="b"/>
            <a:pathLst>
              <a:path w="263789" h="263789">
                <a:moveTo>
                  <a:pt x="131895" y="0"/>
                </a:moveTo>
                <a:lnTo>
                  <a:pt x="131895" y="0"/>
                </a:lnTo>
                <a:cubicBezTo>
                  <a:pt x="204689" y="0"/>
                  <a:pt x="263789" y="59100"/>
                  <a:pt x="263789" y="131895"/>
                </a:cubicBezTo>
                <a:lnTo>
                  <a:pt x="263789" y="131895"/>
                </a:lnTo>
                <a:cubicBezTo>
                  <a:pt x="263789" y="204689"/>
                  <a:pt x="204689" y="263789"/>
                  <a:pt x="131895" y="263789"/>
                </a:cubicBezTo>
                <a:lnTo>
                  <a:pt x="131895" y="263789"/>
                </a:lnTo>
                <a:cubicBezTo>
                  <a:pt x="59100" y="263789"/>
                  <a:pt x="0" y="204689"/>
                  <a:pt x="0" y="131895"/>
                </a:cubicBezTo>
                <a:lnTo>
                  <a:pt x="0" y="131895"/>
                </a:lnTo>
                <a:cubicBezTo>
                  <a:pt x="0" y="59100"/>
                  <a:pt x="59100" y="0"/>
                  <a:pt x="131895" y="0"/>
                </a:cubicBezTo>
                <a:close/>
              </a:path>
            </a:pathLst>
          </a:custGeom>
          <a:solidFill>
            <a:srgbClr val="5A7D7C"/>
          </a:solidFill>
          <a:ln/>
        </p:spPr>
      </p:sp>
      <p:sp>
        <p:nvSpPr>
          <p:cNvPr id="11" name="Text 9"/>
          <p:cNvSpPr/>
          <p:nvPr/>
        </p:nvSpPr>
        <p:spPr>
          <a:xfrm>
            <a:off x="564673" y="1912471"/>
            <a:ext cx="321493" cy="263789"/>
          </a:xfrm>
          <a:prstGeom prst="rect">
            <a:avLst/>
          </a:prstGeom>
          <a:noFill/>
          <a:ln/>
        </p:spPr>
        <p:txBody>
          <a:bodyPr wrap="square" lIns="0" tIns="0" rIns="0" bIns="0" rtlCol="0" anchor="ctr"/>
          <a:lstStyle/>
          <a:p>
            <a:pPr algn="ctr">
              <a:lnSpc>
                <a:spcPct val="120000"/>
              </a:lnSpc>
            </a:pPr>
            <a:r>
              <a:rPr lang="en-US" sz="909"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12" name="Text 10"/>
          <p:cNvSpPr/>
          <p:nvPr/>
        </p:nvSpPr>
        <p:spPr>
          <a:xfrm>
            <a:off x="956235" y="1912471"/>
            <a:ext cx="4031026" cy="197842"/>
          </a:xfrm>
          <a:prstGeom prst="rect">
            <a:avLst/>
          </a:prstGeom>
          <a:noFill/>
          <a:ln/>
        </p:spPr>
        <p:txBody>
          <a:bodyPr wrap="square" lIns="0" tIns="0" rIns="0" bIns="0" rtlCol="0" anchor="ctr"/>
          <a:lstStyle/>
          <a:p>
            <a:pPr>
              <a:lnSpc>
                <a:spcPct val="130000"/>
              </a:lnSpc>
            </a:pPr>
            <a:r>
              <a:rPr lang="en-US" sz="1039" b="1" dirty="0">
                <a:solidFill>
                  <a:srgbClr val="5A7D7C"/>
                </a:solidFill>
                <a:latin typeface="Quattrocento Sans" pitchFamily="34" charset="0"/>
                <a:ea typeface="Quattrocento Sans" pitchFamily="34" charset="-122"/>
                <a:cs typeface="Quattrocento Sans" pitchFamily="34" charset="-120"/>
              </a:rPr>
              <a:t>Technology Isn't the Enemy</a:t>
            </a:r>
            <a:endParaRPr lang="en-US" sz="1600" dirty="0"/>
          </a:p>
        </p:txBody>
      </p:sp>
      <p:sp>
        <p:nvSpPr>
          <p:cNvPr id="13" name="Text 11"/>
          <p:cNvSpPr/>
          <p:nvPr/>
        </p:nvSpPr>
        <p:spPr>
          <a:xfrm>
            <a:off x="956235" y="2110312"/>
            <a:ext cx="4031026"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Uncontrolled use is. Digital distraction happens when we lose control.</a:t>
            </a:r>
            <a:endParaRPr lang="en-US" sz="1600" dirty="0"/>
          </a:p>
        </p:txBody>
      </p:sp>
      <p:sp>
        <p:nvSpPr>
          <p:cNvPr id="14" name="Shape 12"/>
          <p:cNvSpPr/>
          <p:nvPr/>
        </p:nvSpPr>
        <p:spPr>
          <a:xfrm>
            <a:off x="494604" y="2505996"/>
            <a:ext cx="5358215" cy="593525"/>
          </a:xfrm>
          <a:custGeom>
            <a:avLst/>
            <a:gdLst/>
            <a:ahLst/>
            <a:cxnLst/>
            <a:rect l="l" t="t" r="r" b="b"/>
            <a:pathLst>
              <a:path w="5358215" h="593525">
                <a:moveTo>
                  <a:pt x="65947" y="0"/>
                </a:moveTo>
                <a:lnTo>
                  <a:pt x="5292268" y="0"/>
                </a:lnTo>
                <a:cubicBezTo>
                  <a:pt x="5328690" y="0"/>
                  <a:pt x="5358215" y="29525"/>
                  <a:pt x="5358215" y="65947"/>
                </a:cubicBezTo>
                <a:lnTo>
                  <a:pt x="5358215" y="527579"/>
                </a:lnTo>
                <a:cubicBezTo>
                  <a:pt x="5358215" y="564000"/>
                  <a:pt x="5328690" y="593525"/>
                  <a:pt x="5292268" y="593525"/>
                </a:cubicBezTo>
                <a:lnTo>
                  <a:pt x="65947" y="593525"/>
                </a:lnTo>
                <a:cubicBezTo>
                  <a:pt x="29525" y="593525"/>
                  <a:pt x="0" y="564000"/>
                  <a:pt x="0" y="527579"/>
                </a:cubicBezTo>
                <a:lnTo>
                  <a:pt x="0" y="65947"/>
                </a:lnTo>
                <a:cubicBezTo>
                  <a:pt x="0" y="29550"/>
                  <a:pt x="29550" y="0"/>
                  <a:pt x="65947" y="0"/>
                </a:cubicBezTo>
                <a:close/>
              </a:path>
            </a:pathLst>
          </a:custGeom>
          <a:solidFill>
            <a:srgbClr val="5A7D7C">
              <a:alpha val="10196"/>
            </a:srgbClr>
          </a:solidFill>
          <a:ln/>
        </p:spPr>
      </p:sp>
      <p:sp>
        <p:nvSpPr>
          <p:cNvPr id="15" name="Shape 13"/>
          <p:cNvSpPr/>
          <p:nvPr/>
        </p:nvSpPr>
        <p:spPr>
          <a:xfrm>
            <a:off x="593525" y="2604917"/>
            <a:ext cx="263789" cy="263789"/>
          </a:xfrm>
          <a:custGeom>
            <a:avLst/>
            <a:gdLst/>
            <a:ahLst/>
            <a:cxnLst/>
            <a:rect l="l" t="t" r="r" b="b"/>
            <a:pathLst>
              <a:path w="263789" h="263789">
                <a:moveTo>
                  <a:pt x="131895" y="0"/>
                </a:moveTo>
                <a:lnTo>
                  <a:pt x="131895" y="0"/>
                </a:lnTo>
                <a:cubicBezTo>
                  <a:pt x="204689" y="0"/>
                  <a:pt x="263789" y="59100"/>
                  <a:pt x="263789" y="131895"/>
                </a:cubicBezTo>
                <a:lnTo>
                  <a:pt x="263789" y="131895"/>
                </a:lnTo>
                <a:cubicBezTo>
                  <a:pt x="263789" y="204689"/>
                  <a:pt x="204689" y="263789"/>
                  <a:pt x="131895" y="263789"/>
                </a:cubicBezTo>
                <a:lnTo>
                  <a:pt x="131895" y="263789"/>
                </a:lnTo>
                <a:cubicBezTo>
                  <a:pt x="59100" y="263789"/>
                  <a:pt x="0" y="204689"/>
                  <a:pt x="0" y="131895"/>
                </a:cubicBezTo>
                <a:lnTo>
                  <a:pt x="0" y="131895"/>
                </a:lnTo>
                <a:cubicBezTo>
                  <a:pt x="0" y="59100"/>
                  <a:pt x="59100" y="0"/>
                  <a:pt x="131895" y="0"/>
                </a:cubicBezTo>
                <a:close/>
              </a:path>
            </a:pathLst>
          </a:custGeom>
          <a:solidFill>
            <a:srgbClr val="5A7D7C"/>
          </a:solidFill>
          <a:ln/>
        </p:spPr>
      </p:sp>
      <p:sp>
        <p:nvSpPr>
          <p:cNvPr id="16" name="Text 14"/>
          <p:cNvSpPr/>
          <p:nvPr/>
        </p:nvSpPr>
        <p:spPr>
          <a:xfrm>
            <a:off x="564673" y="2604917"/>
            <a:ext cx="321493" cy="263789"/>
          </a:xfrm>
          <a:prstGeom prst="rect">
            <a:avLst/>
          </a:prstGeom>
          <a:noFill/>
          <a:ln/>
        </p:spPr>
        <p:txBody>
          <a:bodyPr wrap="square" lIns="0" tIns="0" rIns="0" bIns="0" rtlCol="0" anchor="ctr"/>
          <a:lstStyle/>
          <a:p>
            <a:pPr algn="ctr">
              <a:lnSpc>
                <a:spcPct val="120000"/>
              </a:lnSpc>
            </a:pPr>
            <a:r>
              <a:rPr lang="en-US" sz="909"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17" name="Text 15"/>
          <p:cNvSpPr/>
          <p:nvPr/>
        </p:nvSpPr>
        <p:spPr>
          <a:xfrm>
            <a:off x="956235" y="2604917"/>
            <a:ext cx="4047513" cy="197842"/>
          </a:xfrm>
          <a:prstGeom prst="rect">
            <a:avLst/>
          </a:prstGeom>
          <a:noFill/>
          <a:ln/>
        </p:spPr>
        <p:txBody>
          <a:bodyPr wrap="square" lIns="0" tIns="0" rIns="0" bIns="0" rtlCol="0" anchor="ctr"/>
          <a:lstStyle/>
          <a:p>
            <a:pPr>
              <a:lnSpc>
                <a:spcPct val="130000"/>
              </a:lnSpc>
            </a:pPr>
            <a:r>
              <a:rPr lang="en-US" sz="1039" b="1" dirty="0">
                <a:solidFill>
                  <a:srgbClr val="5A7D7C"/>
                </a:solidFill>
                <a:latin typeface="Quattrocento Sans" pitchFamily="34" charset="0"/>
                <a:ea typeface="Quattrocento Sans" pitchFamily="34" charset="-122"/>
                <a:cs typeface="Quattrocento Sans" pitchFamily="34" charset="-120"/>
              </a:rPr>
              <a:t>Focus Is a Skill</a:t>
            </a:r>
            <a:endParaRPr lang="en-US" sz="1600" dirty="0"/>
          </a:p>
        </p:txBody>
      </p:sp>
      <p:sp>
        <p:nvSpPr>
          <p:cNvPr id="18" name="Text 16"/>
          <p:cNvSpPr/>
          <p:nvPr/>
        </p:nvSpPr>
        <p:spPr>
          <a:xfrm>
            <a:off x="956235" y="2802759"/>
            <a:ext cx="4047513"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It can be trained, strengthened, and improved over time with practice.</a:t>
            </a:r>
            <a:endParaRPr lang="en-US" sz="1600" dirty="0"/>
          </a:p>
        </p:txBody>
      </p:sp>
      <p:sp>
        <p:nvSpPr>
          <p:cNvPr id="19" name="Shape 17"/>
          <p:cNvSpPr/>
          <p:nvPr/>
        </p:nvSpPr>
        <p:spPr>
          <a:xfrm>
            <a:off x="494604" y="3198442"/>
            <a:ext cx="5358215" cy="593525"/>
          </a:xfrm>
          <a:custGeom>
            <a:avLst/>
            <a:gdLst/>
            <a:ahLst/>
            <a:cxnLst/>
            <a:rect l="l" t="t" r="r" b="b"/>
            <a:pathLst>
              <a:path w="5358215" h="593525">
                <a:moveTo>
                  <a:pt x="65947" y="0"/>
                </a:moveTo>
                <a:lnTo>
                  <a:pt x="5292268" y="0"/>
                </a:lnTo>
                <a:cubicBezTo>
                  <a:pt x="5328690" y="0"/>
                  <a:pt x="5358215" y="29525"/>
                  <a:pt x="5358215" y="65947"/>
                </a:cubicBezTo>
                <a:lnTo>
                  <a:pt x="5358215" y="527579"/>
                </a:lnTo>
                <a:cubicBezTo>
                  <a:pt x="5358215" y="564000"/>
                  <a:pt x="5328690" y="593525"/>
                  <a:pt x="5292268" y="593525"/>
                </a:cubicBezTo>
                <a:lnTo>
                  <a:pt x="65947" y="593525"/>
                </a:lnTo>
                <a:cubicBezTo>
                  <a:pt x="29525" y="593525"/>
                  <a:pt x="0" y="564000"/>
                  <a:pt x="0" y="527579"/>
                </a:cubicBezTo>
                <a:lnTo>
                  <a:pt x="0" y="65947"/>
                </a:lnTo>
                <a:cubicBezTo>
                  <a:pt x="0" y="29550"/>
                  <a:pt x="29550" y="0"/>
                  <a:pt x="65947" y="0"/>
                </a:cubicBezTo>
                <a:close/>
              </a:path>
            </a:pathLst>
          </a:custGeom>
          <a:solidFill>
            <a:srgbClr val="5A7D7C">
              <a:alpha val="10196"/>
            </a:srgbClr>
          </a:solidFill>
          <a:ln/>
        </p:spPr>
      </p:sp>
      <p:sp>
        <p:nvSpPr>
          <p:cNvPr id="20" name="Shape 18"/>
          <p:cNvSpPr/>
          <p:nvPr/>
        </p:nvSpPr>
        <p:spPr>
          <a:xfrm>
            <a:off x="593525" y="3297363"/>
            <a:ext cx="263789" cy="263789"/>
          </a:xfrm>
          <a:custGeom>
            <a:avLst/>
            <a:gdLst/>
            <a:ahLst/>
            <a:cxnLst/>
            <a:rect l="l" t="t" r="r" b="b"/>
            <a:pathLst>
              <a:path w="263789" h="263789">
                <a:moveTo>
                  <a:pt x="131895" y="0"/>
                </a:moveTo>
                <a:lnTo>
                  <a:pt x="131895" y="0"/>
                </a:lnTo>
                <a:cubicBezTo>
                  <a:pt x="204689" y="0"/>
                  <a:pt x="263789" y="59100"/>
                  <a:pt x="263789" y="131895"/>
                </a:cubicBezTo>
                <a:lnTo>
                  <a:pt x="263789" y="131895"/>
                </a:lnTo>
                <a:cubicBezTo>
                  <a:pt x="263789" y="204689"/>
                  <a:pt x="204689" y="263789"/>
                  <a:pt x="131895" y="263789"/>
                </a:cubicBezTo>
                <a:lnTo>
                  <a:pt x="131895" y="263789"/>
                </a:lnTo>
                <a:cubicBezTo>
                  <a:pt x="59100" y="263789"/>
                  <a:pt x="0" y="204689"/>
                  <a:pt x="0" y="131895"/>
                </a:cubicBezTo>
                <a:lnTo>
                  <a:pt x="0" y="131895"/>
                </a:lnTo>
                <a:cubicBezTo>
                  <a:pt x="0" y="59100"/>
                  <a:pt x="59100" y="0"/>
                  <a:pt x="131895" y="0"/>
                </a:cubicBezTo>
                <a:close/>
              </a:path>
            </a:pathLst>
          </a:custGeom>
          <a:solidFill>
            <a:srgbClr val="5A7D7C"/>
          </a:solidFill>
          <a:ln/>
        </p:spPr>
      </p:sp>
      <p:sp>
        <p:nvSpPr>
          <p:cNvPr id="21" name="Text 19"/>
          <p:cNvSpPr/>
          <p:nvPr/>
        </p:nvSpPr>
        <p:spPr>
          <a:xfrm>
            <a:off x="564673" y="3297363"/>
            <a:ext cx="321493" cy="263789"/>
          </a:xfrm>
          <a:prstGeom prst="rect">
            <a:avLst/>
          </a:prstGeom>
          <a:noFill/>
          <a:ln/>
        </p:spPr>
        <p:txBody>
          <a:bodyPr wrap="square" lIns="0" tIns="0" rIns="0" bIns="0" rtlCol="0" anchor="ctr"/>
          <a:lstStyle/>
          <a:p>
            <a:pPr algn="ctr">
              <a:lnSpc>
                <a:spcPct val="120000"/>
              </a:lnSpc>
            </a:pPr>
            <a:r>
              <a:rPr lang="en-US" sz="909"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22" name="Text 20"/>
          <p:cNvSpPr/>
          <p:nvPr/>
        </p:nvSpPr>
        <p:spPr>
          <a:xfrm>
            <a:off x="956235" y="3297363"/>
            <a:ext cx="3915619" cy="197842"/>
          </a:xfrm>
          <a:prstGeom prst="rect">
            <a:avLst/>
          </a:prstGeom>
          <a:noFill/>
          <a:ln/>
        </p:spPr>
        <p:txBody>
          <a:bodyPr wrap="square" lIns="0" tIns="0" rIns="0" bIns="0" rtlCol="0" anchor="ctr"/>
          <a:lstStyle/>
          <a:p>
            <a:pPr>
              <a:lnSpc>
                <a:spcPct val="130000"/>
              </a:lnSpc>
            </a:pPr>
            <a:r>
              <a:rPr lang="en-US" sz="1039" b="1" dirty="0">
                <a:solidFill>
                  <a:srgbClr val="5A7D7C"/>
                </a:solidFill>
                <a:latin typeface="Quattrocento Sans" pitchFamily="34" charset="0"/>
                <a:ea typeface="Quattrocento Sans" pitchFamily="34" charset="-122"/>
                <a:cs typeface="Quattrocento Sans" pitchFamily="34" charset="-120"/>
              </a:rPr>
              <a:t>Discipline Beats Motivation</a:t>
            </a:r>
            <a:endParaRPr lang="en-US" sz="1600" dirty="0"/>
          </a:p>
        </p:txBody>
      </p:sp>
      <p:sp>
        <p:nvSpPr>
          <p:cNvPr id="23" name="Text 21"/>
          <p:cNvSpPr/>
          <p:nvPr/>
        </p:nvSpPr>
        <p:spPr>
          <a:xfrm>
            <a:off x="956235" y="3495205"/>
            <a:ext cx="3915619"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Discipline depends on systems and habits, not fluctuating emotions.</a:t>
            </a:r>
            <a:endParaRPr lang="en-US" sz="1600" dirty="0"/>
          </a:p>
        </p:txBody>
      </p:sp>
      <p:sp>
        <p:nvSpPr>
          <p:cNvPr id="24" name="Shape 22"/>
          <p:cNvSpPr/>
          <p:nvPr/>
        </p:nvSpPr>
        <p:spPr>
          <a:xfrm>
            <a:off x="494604" y="3890888"/>
            <a:ext cx="5358215" cy="593525"/>
          </a:xfrm>
          <a:custGeom>
            <a:avLst/>
            <a:gdLst/>
            <a:ahLst/>
            <a:cxnLst/>
            <a:rect l="l" t="t" r="r" b="b"/>
            <a:pathLst>
              <a:path w="5358215" h="593525">
                <a:moveTo>
                  <a:pt x="65947" y="0"/>
                </a:moveTo>
                <a:lnTo>
                  <a:pt x="5292268" y="0"/>
                </a:lnTo>
                <a:cubicBezTo>
                  <a:pt x="5328690" y="0"/>
                  <a:pt x="5358215" y="29525"/>
                  <a:pt x="5358215" y="65947"/>
                </a:cubicBezTo>
                <a:lnTo>
                  <a:pt x="5358215" y="527579"/>
                </a:lnTo>
                <a:cubicBezTo>
                  <a:pt x="5358215" y="564000"/>
                  <a:pt x="5328690" y="593525"/>
                  <a:pt x="5292268" y="593525"/>
                </a:cubicBezTo>
                <a:lnTo>
                  <a:pt x="65947" y="593525"/>
                </a:lnTo>
                <a:cubicBezTo>
                  <a:pt x="29525" y="593525"/>
                  <a:pt x="0" y="564000"/>
                  <a:pt x="0" y="527579"/>
                </a:cubicBezTo>
                <a:lnTo>
                  <a:pt x="0" y="65947"/>
                </a:lnTo>
                <a:cubicBezTo>
                  <a:pt x="0" y="29550"/>
                  <a:pt x="29550" y="0"/>
                  <a:pt x="65947" y="0"/>
                </a:cubicBezTo>
                <a:close/>
              </a:path>
            </a:pathLst>
          </a:custGeom>
          <a:solidFill>
            <a:srgbClr val="5A7D7C">
              <a:alpha val="10196"/>
            </a:srgbClr>
          </a:solidFill>
          <a:ln/>
        </p:spPr>
      </p:sp>
      <p:sp>
        <p:nvSpPr>
          <p:cNvPr id="25" name="Shape 23"/>
          <p:cNvSpPr/>
          <p:nvPr/>
        </p:nvSpPr>
        <p:spPr>
          <a:xfrm>
            <a:off x="593525" y="3989809"/>
            <a:ext cx="263789" cy="263789"/>
          </a:xfrm>
          <a:custGeom>
            <a:avLst/>
            <a:gdLst/>
            <a:ahLst/>
            <a:cxnLst/>
            <a:rect l="l" t="t" r="r" b="b"/>
            <a:pathLst>
              <a:path w="263789" h="263789">
                <a:moveTo>
                  <a:pt x="131895" y="0"/>
                </a:moveTo>
                <a:lnTo>
                  <a:pt x="131895" y="0"/>
                </a:lnTo>
                <a:cubicBezTo>
                  <a:pt x="204689" y="0"/>
                  <a:pt x="263789" y="59100"/>
                  <a:pt x="263789" y="131895"/>
                </a:cubicBezTo>
                <a:lnTo>
                  <a:pt x="263789" y="131895"/>
                </a:lnTo>
                <a:cubicBezTo>
                  <a:pt x="263789" y="204689"/>
                  <a:pt x="204689" y="263789"/>
                  <a:pt x="131895" y="263789"/>
                </a:cubicBezTo>
                <a:lnTo>
                  <a:pt x="131895" y="263789"/>
                </a:lnTo>
                <a:cubicBezTo>
                  <a:pt x="59100" y="263789"/>
                  <a:pt x="0" y="204689"/>
                  <a:pt x="0" y="131895"/>
                </a:cubicBezTo>
                <a:lnTo>
                  <a:pt x="0" y="131895"/>
                </a:lnTo>
                <a:cubicBezTo>
                  <a:pt x="0" y="59100"/>
                  <a:pt x="59100" y="0"/>
                  <a:pt x="131895" y="0"/>
                </a:cubicBezTo>
                <a:close/>
              </a:path>
            </a:pathLst>
          </a:custGeom>
          <a:solidFill>
            <a:srgbClr val="5A7D7C"/>
          </a:solidFill>
          <a:ln/>
        </p:spPr>
      </p:sp>
      <p:sp>
        <p:nvSpPr>
          <p:cNvPr id="26" name="Text 24"/>
          <p:cNvSpPr/>
          <p:nvPr/>
        </p:nvSpPr>
        <p:spPr>
          <a:xfrm>
            <a:off x="564673" y="3989809"/>
            <a:ext cx="321493" cy="263789"/>
          </a:xfrm>
          <a:prstGeom prst="rect">
            <a:avLst/>
          </a:prstGeom>
          <a:noFill/>
          <a:ln/>
        </p:spPr>
        <p:txBody>
          <a:bodyPr wrap="square" lIns="0" tIns="0" rIns="0" bIns="0" rtlCol="0" anchor="ctr"/>
          <a:lstStyle/>
          <a:p>
            <a:pPr algn="ctr">
              <a:lnSpc>
                <a:spcPct val="120000"/>
              </a:lnSpc>
            </a:pPr>
            <a:r>
              <a:rPr lang="en-US" sz="909" b="1" dirty="0">
                <a:solidFill>
                  <a:srgbClr val="FFFFFF"/>
                </a:solidFill>
                <a:latin typeface="Quattrocento Sans" pitchFamily="34" charset="0"/>
                <a:ea typeface="Quattrocento Sans" pitchFamily="34" charset="-122"/>
                <a:cs typeface="Quattrocento Sans" pitchFamily="34" charset="-120"/>
              </a:rPr>
              <a:t>4</a:t>
            </a:r>
            <a:endParaRPr lang="en-US" sz="1600" dirty="0"/>
          </a:p>
        </p:txBody>
      </p:sp>
      <p:sp>
        <p:nvSpPr>
          <p:cNvPr id="27" name="Text 25"/>
          <p:cNvSpPr/>
          <p:nvPr/>
        </p:nvSpPr>
        <p:spPr>
          <a:xfrm>
            <a:off x="956235" y="3989809"/>
            <a:ext cx="3965079" cy="197842"/>
          </a:xfrm>
          <a:prstGeom prst="rect">
            <a:avLst/>
          </a:prstGeom>
          <a:noFill/>
          <a:ln/>
        </p:spPr>
        <p:txBody>
          <a:bodyPr wrap="square" lIns="0" tIns="0" rIns="0" bIns="0" rtlCol="0" anchor="ctr"/>
          <a:lstStyle/>
          <a:p>
            <a:pPr>
              <a:lnSpc>
                <a:spcPct val="130000"/>
              </a:lnSpc>
            </a:pPr>
            <a:r>
              <a:rPr lang="en-US" sz="1039" b="1" dirty="0">
                <a:solidFill>
                  <a:srgbClr val="5A7D7C"/>
                </a:solidFill>
                <a:latin typeface="Quattrocento Sans" pitchFamily="34" charset="0"/>
                <a:ea typeface="Quattrocento Sans" pitchFamily="34" charset="-122"/>
                <a:cs typeface="Quattrocento Sans" pitchFamily="34" charset="-120"/>
              </a:rPr>
              <a:t>Environment Shapes Behavior</a:t>
            </a:r>
            <a:endParaRPr lang="en-US" sz="1600" dirty="0"/>
          </a:p>
        </p:txBody>
      </p:sp>
      <p:sp>
        <p:nvSpPr>
          <p:cNvPr id="28" name="Text 26"/>
          <p:cNvSpPr/>
          <p:nvPr/>
        </p:nvSpPr>
        <p:spPr>
          <a:xfrm>
            <a:off x="956235" y="4187651"/>
            <a:ext cx="3965079"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Design your space to support focus rather than relying on willpower.</a:t>
            </a:r>
            <a:endParaRPr lang="en-US" sz="1600" dirty="0"/>
          </a:p>
        </p:txBody>
      </p:sp>
      <p:sp>
        <p:nvSpPr>
          <p:cNvPr id="29" name="Shape 27"/>
          <p:cNvSpPr/>
          <p:nvPr/>
        </p:nvSpPr>
        <p:spPr>
          <a:xfrm>
            <a:off x="494604" y="4583335"/>
            <a:ext cx="5358215" cy="593525"/>
          </a:xfrm>
          <a:custGeom>
            <a:avLst/>
            <a:gdLst/>
            <a:ahLst/>
            <a:cxnLst/>
            <a:rect l="l" t="t" r="r" b="b"/>
            <a:pathLst>
              <a:path w="5358215" h="593525">
                <a:moveTo>
                  <a:pt x="65947" y="0"/>
                </a:moveTo>
                <a:lnTo>
                  <a:pt x="5292268" y="0"/>
                </a:lnTo>
                <a:cubicBezTo>
                  <a:pt x="5328690" y="0"/>
                  <a:pt x="5358215" y="29525"/>
                  <a:pt x="5358215" y="65947"/>
                </a:cubicBezTo>
                <a:lnTo>
                  <a:pt x="5358215" y="527579"/>
                </a:lnTo>
                <a:cubicBezTo>
                  <a:pt x="5358215" y="564000"/>
                  <a:pt x="5328690" y="593525"/>
                  <a:pt x="5292268" y="593525"/>
                </a:cubicBezTo>
                <a:lnTo>
                  <a:pt x="65947" y="593525"/>
                </a:lnTo>
                <a:cubicBezTo>
                  <a:pt x="29525" y="593525"/>
                  <a:pt x="0" y="564000"/>
                  <a:pt x="0" y="527579"/>
                </a:cubicBezTo>
                <a:lnTo>
                  <a:pt x="0" y="65947"/>
                </a:lnTo>
                <a:cubicBezTo>
                  <a:pt x="0" y="29550"/>
                  <a:pt x="29550" y="0"/>
                  <a:pt x="65947" y="0"/>
                </a:cubicBezTo>
                <a:close/>
              </a:path>
            </a:pathLst>
          </a:custGeom>
          <a:solidFill>
            <a:srgbClr val="5A7D7C">
              <a:alpha val="10196"/>
            </a:srgbClr>
          </a:solidFill>
          <a:ln/>
        </p:spPr>
      </p:sp>
      <p:sp>
        <p:nvSpPr>
          <p:cNvPr id="30" name="Shape 28"/>
          <p:cNvSpPr/>
          <p:nvPr/>
        </p:nvSpPr>
        <p:spPr>
          <a:xfrm>
            <a:off x="593525" y="4682256"/>
            <a:ext cx="263789" cy="263789"/>
          </a:xfrm>
          <a:custGeom>
            <a:avLst/>
            <a:gdLst/>
            <a:ahLst/>
            <a:cxnLst/>
            <a:rect l="l" t="t" r="r" b="b"/>
            <a:pathLst>
              <a:path w="263789" h="263789">
                <a:moveTo>
                  <a:pt x="131895" y="0"/>
                </a:moveTo>
                <a:lnTo>
                  <a:pt x="131895" y="0"/>
                </a:lnTo>
                <a:cubicBezTo>
                  <a:pt x="204689" y="0"/>
                  <a:pt x="263789" y="59100"/>
                  <a:pt x="263789" y="131895"/>
                </a:cubicBezTo>
                <a:lnTo>
                  <a:pt x="263789" y="131895"/>
                </a:lnTo>
                <a:cubicBezTo>
                  <a:pt x="263789" y="204689"/>
                  <a:pt x="204689" y="263789"/>
                  <a:pt x="131895" y="263789"/>
                </a:cubicBezTo>
                <a:lnTo>
                  <a:pt x="131895" y="263789"/>
                </a:lnTo>
                <a:cubicBezTo>
                  <a:pt x="59100" y="263789"/>
                  <a:pt x="0" y="204689"/>
                  <a:pt x="0" y="131895"/>
                </a:cubicBezTo>
                <a:lnTo>
                  <a:pt x="0" y="131895"/>
                </a:lnTo>
                <a:cubicBezTo>
                  <a:pt x="0" y="59100"/>
                  <a:pt x="59100" y="0"/>
                  <a:pt x="131895" y="0"/>
                </a:cubicBezTo>
                <a:close/>
              </a:path>
            </a:pathLst>
          </a:custGeom>
          <a:solidFill>
            <a:srgbClr val="5A7D7C"/>
          </a:solidFill>
          <a:ln/>
        </p:spPr>
      </p:sp>
      <p:sp>
        <p:nvSpPr>
          <p:cNvPr id="31" name="Text 29"/>
          <p:cNvSpPr/>
          <p:nvPr/>
        </p:nvSpPr>
        <p:spPr>
          <a:xfrm>
            <a:off x="564673" y="4682256"/>
            <a:ext cx="321493" cy="263789"/>
          </a:xfrm>
          <a:prstGeom prst="rect">
            <a:avLst/>
          </a:prstGeom>
          <a:noFill/>
          <a:ln/>
        </p:spPr>
        <p:txBody>
          <a:bodyPr wrap="square" lIns="0" tIns="0" rIns="0" bIns="0" rtlCol="0" anchor="ctr"/>
          <a:lstStyle/>
          <a:p>
            <a:pPr algn="ctr">
              <a:lnSpc>
                <a:spcPct val="120000"/>
              </a:lnSpc>
            </a:pPr>
            <a:r>
              <a:rPr lang="en-US" sz="909" b="1" dirty="0">
                <a:solidFill>
                  <a:srgbClr val="FFFFFF"/>
                </a:solidFill>
                <a:latin typeface="Quattrocento Sans" pitchFamily="34" charset="0"/>
                <a:ea typeface="Quattrocento Sans" pitchFamily="34" charset="-122"/>
                <a:cs typeface="Quattrocento Sans" pitchFamily="34" charset="-120"/>
              </a:rPr>
              <a:t>5</a:t>
            </a:r>
            <a:endParaRPr lang="en-US" sz="1600" dirty="0"/>
          </a:p>
        </p:txBody>
      </p:sp>
      <p:sp>
        <p:nvSpPr>
          <p:cNvPr id="32" name="Text 30"/>
          <p:cNvSpPr/>
          <p:nvPr/>
        </p:nvSpPr>
        <p:spPr>
          <a:xfrm>
            <a:off x="956235" y="4682256"/>
            <a:ext cx="4822394" cy="197842"/>
          </a:xfrm>
          <a:prstGeom prst="rect">
            <a:avLst/>
          </a:prstGeom>
          <a:noFill/>
          <a:ln/>
        </p:spPr>
        <p:txBody>
          <a:bodyPr wrap="square" lIns="0" tIns="0" rIns="0" bIns="0" rtlCol="0" anchor="ctr"/>
          <a:lstStyle/>
          <a:p>
            <a:pPr>
              <a:lnSpc>
                <a:spcPct val="130000"/>
              </a:lnSpc>
            </a:pPr>
            <a:r>
              <a:rPr lang="en-US" sz="1039" b="1" dirty="0">
                <a:solidFill>
                  <a:srgbClr val="5A7D7C"/>
                </a:solidFill>
                <a:latin typeface="Quattrocento Sans" pitchFamily="34" charset="0"/>
                <a:ea typeface="Quattrocento Sans" pitchFamily="34" charset="-122"/>
                <a:cs typeface="Quattrocento Sans" pitchFamily="34" charset="-120"/>
              </a:rPr>
              <a:t>Goals Give Focus Meaning</a:t>
            </a:r>
            <a:endParaRPr lang="en-US" sz="1600" dirty="0"/>
          </a:p>
        </p:txBody>
      </p:sp>
      <p:sp>
        <p:nvSpPr>
          <p:cNvPr id="33" name="Text 31"/>
          <p:cNvSpPr/>
          <p:nvPr/>
        </p:nvSpPr>
        <p:spPr>
          <a:xfrm>
            <a:off x="956235" y="4880097"/>
            <a:ext cx="4822394"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When daily effort connects to long-term outcomes, discipline becomes meaningful.</a:t>
            </a:r>
            <a:endParaRPr lang="en-US" sz="1600" dirty="0"/>
          </a:p>
        </p:txBody>
      </p:sp>
      <p:sp>
        <p:nvSpPr>
          <p:cNvPr id="34" name="Shape 32"/>
          <p:cNvSpPr/>
          <p:nvPr/>
        </p:nvSpPr>
        <p:spPr>
          <a:xfrm>
            <a:off x="6178864" y="1302458"/>
            <a:ext cx="5687951" cy="4237112"/>
          </a:xfrm>
          <a:custGeom>
            <a:avLst/>
            <a:gdLst/>
            <a:ahLst/>
            <a:cxnLst/>
            <a:rect l="l" t="t" r="r" b="b"/>
            <a:pathLst>
              <a:path w="5687951" h="4237112">
                <a:moveTo>
                  <a:pt x="32974" y="0"/>
                </a:moveTo>
                <a:lnTo>
                  <a:pt x="5654978" y="0"/>
                </a:lnTo>
                <a:cubicBezTo>
                  <a:pt x="5673189" y="0"/>
                  <a:pt x="5687951" y="14763"/>
                  <a:pt x="5687951" y="32974"/>
                </a:cubicBezTo>
                <a:lnTo>
                  <a:pt x="5687951" y="4138175"/>
                </a:lnTo>
                <a:cubicBezTo>
                  <a:pt x="5687951" y="4192816"/>
                  <a:pt x="5643656" y="4237112"/>
                  <a:pt x="5589015" y="4237112"/>
                </a:cubicBezTo>
                <a:lnTo>
                  <a:pt x="98937" y="4237112"/>
                </a:lnTo>
                <a:cubicBezTo>
                  <a:pt x="44295" y="4237112"/>
                  <a:pt x="0" y="4192816"/>
                  <a:pt x="0" y="4138175"/>
                </a:cubicBezTo>
                <a:lnTo>
                  <a:pt x="0" y="32974"/>
                </a:lnTo>
                <a:cubicBezTo>
                  <a:pt x="0" y="14763"/>
                  <a:pt x="14763" y="0"/>
                  <a:pt x="32974" y="0"/>
                </a:cubicBezTo>
                <a:close/>
              </a:path>
            </a:pathLst>
          </a:custGeom>
          <a:solidFill>
            <a:srgbClr val="FFFFFF"/>
          </a:solidFill>
          <a:ln/>
          <a:effectLst>
            <a:outerShdw sx="100000" sy="100000" kx="0" ky="0" algn="bl" rotWithShape="0" blurRad="49460" dist="32974" dir="5400000">
              <a:srgbClr val="000000">
                <a:alpha val="10196"/>
              </a:srgbClr>
            </a:outerShdw>
          </a:effectLst>
        </p:spPr>
      </p:sp>
      <p:sp>
        <p:nvSpPr>
          <p:cNvPr id="35" name="Shape 33"/>
          <p:cNvSpPr/>
          <p:nvPr/>
        </p:nvSpPr>
        <p:spPr>
          <a:xfrm>
            <a:off x="6178864" y="1302458"/>
            <a:ext cx="5687951" cy="32974"/>
          </a:xfrm>
          <a:custGeom>
            <a:avLst/>
            <a:gdLst/>
            <a:ahLst/>
            <a:cxnLst/>
            <a:rect l="l" t="t" r="r" b="b"/>
            <a:pathLst>
              <a:path w="5687951" h="32974">
                <a:moveTo>
                  <a:pt x="32974" y="0"/>
                </a:moveTo>
                <a:lnTo>
                  <a:pt x="5654978" y="0"/>
                </a:lnTo>
                <a:cubicBezTo>
                  <a:pt x="5673189" y="0"/>
                  <a:pt x="5687951" y="14763"/>
                  <a:pt x="5687951" y="32974"/>
                </a:cubicBezTo>
                <a:lnTo>
                  <a:pt x="5687951" y="32974"/>
                </a:lnTo>
                <a:lnTo>
                  <a:pt x="0" y="32974"/>
                </a:lnTo>
                <a:lnTo>
                  <a:pt x="0" y="32974"/>
                </a:lnTo>
                <a:cubicBezTo>
                  <a:pt x="0" y="14775"/>
                  <a:pt x="14775" y="0"/>
                  <a:pt x="32974" y="0"/>
                </a:cubicBezTo>
                <a:close/>
              </a:path>
            </a:pathLst>
          </a:custGeom>
          <a:solidFill>
            <a:srgbClr val="D9A57C"/>
          </a:solidFill>
          <a:ln/>
        </p:spPr>
      </p:sp>
      <p:sp>
        <p:nvSpPr>
          <p:cNvPr id="36" name="Shape 34"/>
          <p:cNvSpPr/>
          <p:nvPr/>
        </p:nvSpPr>
        <p:spPr>
          <a:xfrm>
            <a:off x="6368462" y="1500300"/>
            <a:ext cx="197842" cy="197842"/>
          </a:xfrm>
          <a:custGeom>
            <a:avLst/>
            <a:gdLst/>
            <a:ahLst/>
            <a:cxnLst/>
            <a:rect l="l" t="t" r="r" b="b"/>
            <a:pathLst>
              <a:path w="197842" h="197842">
                <a:moveTo>
                  <a:pt x="49460" y="123651"/>
                </a:moveTo>
                <a:lnTo>
                  <a:pt x="9467" y="123651"/>
                </a:lnTo>
                <a:cubicBezTo>
                  <a:pt x="-155" y="123651"/>
                  <a:pt x="-6067" y="113179"/>
                  <a:pt x="-1121" y="104910"/>
                </a:cubicBezTo>
                <a:lnTo>
                  <a:pt x="19320" y="70829"/>
                </a:lnTo>
                <a:cubicBezTo>
                  <a:pt x="22682" y="65226"/>
                  <a:pt x="28710" y="61826"/>
                  <a:pt x="35241" y="61826"/>
                </a:cubicBezTo>
                <a:lnTo>
                  <a:pt x="71949" y="61826"/>
                </a:lnTo>
                <a:cubicBezTo>
                  <a:pt x="101355" y="12017"/>
                  <a:pt x="145213" y="9506"/>
                  <a:pt x="174541" y="13795"/>
                </a:cubicBezTo>
                <a:cubicBezTo>
                  <a:pt x="179487" y="14529"/>
                  <a:pt x="183351" y="18393"/>
                  <a:pt x="184047" y="23301"/>
                </a:cubicBezTo>
                <a:cubicBezTo>
                  <a:pt x="188336" y="52629"/>
                  <a:pt x="185824" y="96487"/>
                  <a:pt x="136016" y="125892"/>
                </a:cubicBezTo>
                <a:lnTo>
                  <a:pt x="136016" y="162601"/>
                </a:lnTo>
                <a:cubicBezTo>
                  <a:pt x="136016" y="169132"/>
                  <a:pt x="132616" y="175160"/>
                  <a:pt x="127013" y="178521"/>
                </a:cubicBezTo>
                <a:lnTo>
                  <a:pt x="92932" y="198962"/>
                </a:lnTo>
                <a:cubicBezTo>
                  <a:pt x="84701" y="203908"/>
                  <a:pt x="74191" y="197958"/>
                  <a:pt x="74191" y="188375"/>
                </a:cubicBezTo>
                <a:lnTo>
                  <a:pt x="74191" y="148381"/>
                </a:lnTo>
                <a:cubicBezTo>
                  <a:pt x="74191" y="134741"/>
                  <a:pt x="63101" y="123651"/>
                  <a:pt x="49460" y="123651"/>
                </a:cubicBezTo>
                <a:lnTo>
                  <a:pt x="49422" y="123651"/>
                </a:lnTo>
                <a:close/>
                <a:moveTo>
                  <a:pt x="154564" y="61826"/>
                </a:moveTo>
                <a:cubicBezTo>
                  <a:pt x="154564" y="51589"/>
                  <a:pt x="146253" y="43278"/>
                  <a:pt x="136016" y="43278"/>
                </a:cubicBezTo>
                <a:cubicBezTo>
                  <a:pt x="125779" y="43278"/>
                  <a:pt x="117469" y="51589"/>
                  <a:pt x="117469" y="61826"/>
                </a:cubicBezTo>
                <a:cubicBezTo>
                  <a:pt x="117469" y="72062"/>
                  <a:pt x="125779" y="80373"/>
                  <a:pt x="136016" y="80373"/>
                </a:cubicBezTo>
                <a:cubicBezTo>
                  <a:pt x="146253" y="80373"/>
                  <a:pt x="154564" y="72062"/>
                  <a:pt x="154564" y="61826"/>
                </a:cubicBezTo>
                <a:close/>
              </a:path>
            </a:pathLst>
          </a:custGeom>
          <a:solidFill>
            <a:srgbClr val="D9A57C"/>
          </a:solidFill>
          <a:ln/>
        </p:spPr>
      </p:sp>
      <p:sp>
        <p:nvSpPr>
          <p:cNvPr id="37" name="Text 35"/>
          <p:cNvSpPr/>
          <p:nvPr/>
        </p:nvSpPr>
        <p:spPr>
          <a:xfrm>
            <a:off x="6689955" y="1483813"/>
            <a:ext cx="1277728" cy="230815"/>
          </a:xfrm>
          <a:prstGeom prst="rect">
            <a:avLst/>
          </a:prstGeom>
          <a:noFill/>
          <a:ln/>
        </p:spPr>
        <p:txBody>
          <a:bodyPr wrap="square" lIns="0" tIns="0" rIns="0" bIns="0" rtlCol="0" anchor="ctr"/>
          <a:lstStyle/>
          <a:p>
            <a:pPr>
              <a:lnSpc>
                <a:spcPct val="120000"/>
              </a:lnSpc>
            </a:pPr>
            <a:r>
              <a:rPr lang="en-US" sz="1298" b="1" dirty="0">
                <a:solidFill>
                  <a:srgbClr val="5A7D7C"/>
                </a:solidFill>
                <a:latin typeface="Liter" pitchFamily="34" charset="0"/>
                <a:ea typeface="Liter" pitchFamily="34" charset="-122"/>
                <a:cs typeface="Liter" pitchFamily="34" charset="-120"/>
              </a:rPr>
              <a:t>Your Action Plan</a:t>
            </a:r>
            <a:endParaRPr lang="en-US" sz="1600" dirty="0"/>
          </a:p>
        </p:txBody>
      </p:sp>
      <p:sp>
        <p:nvSpPr>
          <p:cNvPr id="38" name="Shape 36"/>
          <p:cNvSpPr/>
          <p:nvPr/>
        </p:nvSpPr>
        <p:spPr>
          <a:xfrm>
            <a:off x="6360219" y="1813550"/>
            <a:ext cx="5341728" cy="1121103"/>
          </a:xfrm>
          <a:custGeom>
            <a:avLst/>
            <a:gdLst/>
            <a:ahLst/>
            <a:cxnLst/>
            <a:rect l="l" t="t" r="r" b="b"/>
            <a:pathLst>
              <a:path w="5341728" h="1121103">
                <a:moveTo>
                  <a:pt x="32974" y="0"/>
                </a:moveTo>
                <a:lnTo>
                  <a:pt x="5275785" y="0"/>
                </a:lnTo>
                <a:cubicBezTo>
                  <a:pt x="5312204" y="0"/>
                  <a:pt x="5341728" y="29524"/>
                  <a:pt x="5341728" y="65943"/>
                </a:cubicBezTo>
                <a:lnTo>
                  <a:pt x="5341728" y="1055160"/>
                </a:lnTo>
                <a:cubicBezTo>
                  <a:pt x="5341728" y="1091580"/>
                  <a:pt x="5312204" y="1121103"/>
                  <a:pt x="5275785" y="1121103"/>
                </a:cubicBezTo>
                <a:lnTo>
                  <a:pt x="32974" y="1121103"/>
                </a:lnTo>
                <a:cubicBezTo>
                  <a:pt x="14763" y="1121103"/>
                  <a:pt x="0" y="1106341"/>
                  <a:pt x="0" y="1088130"/>
                </a:cubicBezTo>
                <a:lnTo>
                  <a:pt x="0" y="32974"/>
                </a:lnTo>
                <a:cubicBezTo>
                  <a:pt x="0" y="14775"/>
                  <a:pt x="14775" y="0"/>
                  <a:pt x="32974" y="0"/>
                </a:cubicBezTo>
                <a:close/>
              </a:path>
            </a:pathLst>
          </a:custGeom>
          <a:solidFill>
            <a:srgbClr val="D9A57C">
              <a:alpha val="10196"/>
            </a:srgbClr>
          </a:solidFill>
          <a:ln/>
        </p:spPr>
      </p:sp>
      <p:sp>
        <p:nvSpPr>
          <p:cNvPr id="39" name="Shape 37"/>
          <p:cNvSpPr/>
          <p:nvPr/>
        </p:nvSpPr>
        <p:spPr>
          <a:xfrm>
            <a:off x="6360219" y="1813550"/>
            <a:ext cx="32974" cy="1121103"/>
          </a:xfrm>
          <a:custGeom>
            <a:avLst/>
            <a:gdLst/>
            <a:ahLst/>
            <a:cxnLst/>
            <a:rect l="l" t="t" r="r" b="b"/>
            <a:pathLst>
              <a:path w="32974" h="1121103">
                <a:moveTo>
                  <a:pt x="32974" y="0"/>
                </a:moveTo>
                <a:lnTo>
                  <a:pt x="32974" y="0"/>
                </a:lnTo>
                <a:lnTo>
                  <a:pt x="32974" y="1121103"/>
                </a:lnTo>
                <a:lnTo>
                  <a:pt x="32974" y="1121103"/>
                </a:lnTo>
                <a:cubicBezTo>
                  <a:pt x="14763" y="1121103"/>
                  <a:pt x="0" y="1106341"/>
                  <a:pt x="0" y="1088130"/>
                </a:cubicBezTo>
                <a:lnTo>
                  <a:pt x="0" y="32974"/>
                </a:lnTo>
                <a:cubicBezTo>
                  <a:pt x="0" y="14775"/>
                  <a:pt x="14775" y="0"/>
                  <a:pt x="32974" y="0"/>
                </a:cubicBezTo>
                <a:close/>
              </a:path>
            </a:pathLst>
          </a:custGeom>
          <a:solidFill>
            <a:srgbClr val="D9A57C"/>
          </a:solidFill>
          <a:ln/>
        </p:spPr>
      </p:sp>
      <p:sp>
        <p:nvSpPr>
          <p:cNvPr id="40" name="Shape 38"/>
          <p:cNvSpPr/>
          <p:nvPr/>
        </p:nvSpPr>
        <p:spPr>
          <a:xfrm>
            <a:off x="6492113" y="1945444"/>
            <a:ext cx="131895" cy="131895"/>
          </a:xfrm>
          <a:custGeom>
            <a:avLst/>
            <a:gdLst/>
            <a:ahLst/>
            <a:cxnLst/>
            <a:rect l="l" t="t" r="r" b="b"/>
            <a:pathLst>
              <a:path w="131895" h="131895">
                <a:moveTo>
                  <a:pt x="107164" y="53582"/>
                </a:moveTo>
                <a:cubicBezTo>
                  <a:pt x="107164" y="65406"/>
                  <a:pt x="103326" y="76329"/>
                  <a:pt x="96860" y="85190"/>
                </a:cubicBezTo>
                <a:lnTo>
                  <a:pt x="129473" y="117829"/>
                </a:lnTo>
                <a:cubicBezTo>
                  <a:pt x="132693" y="121049"/>
                  <a:pt x="132693" y="126279"/>
                  <a:pt x="129473" y="129499"/>
                </a:cubicBezTo>
                <a:cubicBezTo>
                  <a:pt x="126253" y="132719"/>
                  <a:pt x="121024" y="132719"/>
                  <a:pt x="117803" y="129499"/>
                </a:cubicBezTo>
                <a:lnTo>
                  <a:pt x="85190" y="96860"/>
                </a:lnTo>
                <a:cubicBezTo>
                  <a:pt x="76329" y="103326"/>
                  <a:pt x="65406" y="107164"/>
                  <a:pt x="53582" y="107164"/>
                </a:cubicBezTo>
                <a:cubicBezTo>
                  <a:pt x="23983" y="107164"/>
                  <a:pt x="0" y="83181"/>
                  <a:pt x="0" y="53582"/>
                </a:cubicBezTo>
                <a:cubicBezTo>
                  <a:pt x="0" y="23983"/>
                  <a:pt x="23983" y="0"/>
                  <a:pt x="53582" y="0"/>
                </a:cubicBezTo>
                <a:cubicBezTo>
                  <a:pt x="83181" y="0"/>
                  <a:pt x="107164" y="23983"/>
                  <a:pt x="107164" y="53582"/>
                </a:cubicBezTo>
                <a:close/>
                <a:moveTo>
                  <a:pt x="53582" y="90677"/>
                </a:moveTo>
                <a:cubicBezTo>
                  <a:pt x="74056" y="90677"/>
                  <a:pt x="90677" y="74056"/>
                  <a:pt x="90677" y="53582"/>
                </a:cubicBezTo>
                <a:cubicBezTo>
                  <a:pt x="90677" y="33109"/>
                  <a:pt x="74056" y="16487"/>
                  <a:pt x="53582" y="16487"/>
                </a:cubicBezTo>
                <a:cubicBezTo>
                  <a:pt x="33109" y="16487"/>
                  <a:pt x="16487" y="33109"/>
                  <a:pt x="16487" y="53582"/>
                </a:cubicBezTo>
                <a:cubicBezTo>
                  <a:pt x="16487" y="74056"/>
                  <a:pt x="33109" y="90677"/>
                  <a:pt x="53582" y="90677"/>
                </a:cubicBezTo>
                <a:close/>
              </a:path>
            </a:pathLst>
          </a:custGeom>
          <a:solidFill>
            <a:srgbClr val="D9A57C"/>
          </a:solidFill>
          <a:ln/>
        </p:spPr>
      </p:sp>
      <p:sp>
        <p:nvSpPr>
          <p:cNvPr id="41" name="Text 39"/>
          <p:cNvSpPr/>
          <p:nvPr/>
        </p:nvSpPr>
        <p:spPr>
          <a:xfrm>
            <a:off x="6706442" y="1912471"/>
            <a:ext cx="667716" cy="197842"/>
          </a:xfrm>
          <a:prstGeom prst="rect">
            <a:avLst/>
          </a:prstGeom>
          <a:noFill/>
          <a:ln/>
        </p:spPr>
        <p:txBody>
          <a:bodyPr wrap="square" lIns="0" tIns="0" rIns="0" bIns="0" rtlCol="0" anchor="ctr"/>
          <a:lstStyle/>
          <a:p>
            <a:pPr>
              <a:lnSpc>
                <a:spcPct val="130000"/>
              </a:lnSpc>
            </a:pPr>
            <a:r>
              <a:rPr lang="en-US" sz="1039" b="1" dirty="0">
                <a:solidFill>
                  <a:srgbClr val="5A7D7C"/>
                </a:solidFill>
                <a:latin typeface="Quattrocento Sans" pitchFamily="34" charset="0"/>
                <a:ea typeface="Quattrocento Sans" pitchFamily="34" charset="-122"/>
                <a:cs typeface="Quattrocento Sans" pitchFamily="34" charset="-120"/>
              </a:rPr>
              <a:t>This Week</a:t>
            </a:r>
            <a:endParaRPr lang="en-US" sz="1600" dirty="0"/>
          </a:p>
        </p:txBody>
      </p:sp>
      <p:sp>
        <p:nvSpPr>
          <p:cNvPr id="42" name="Text 40"/>
          <p:cNvSpPr/>
          <p:nvPr/>
        </p:nvSpPr>
        <p:spPr>
          <a:xfrm>
            <a:off x="6475626" y="2176260"/>
            <a:ext cx="5193347"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 Complete the Distraction Audit Exercise</a:t>
            </a:r>
            <a:endParaRPr lang="en-US" sz="1600" dirty="0"/>
          </a:p>
        </p:txBody>
      </p:sp>
      <p:sp>
        <p:nvSpPr>
          <p:cNvPr id="43" name="Text 41"/>
          <p:cNvSpPr/>
          <p:nvPr/>
        </p:nvSpPr>
        <p:spPr>
          <a:xfrm>
            <a:off x="6475626" y="2407075"/>
            <a:ext cx="5193347"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 Identify your top 3 distraction triggers</a:t>
            </a:r>
            <a:endParaRPr lang="en-US" sz="1600" dirty="0"/>
          </a:p>
        </p:txBody>
      </p:sp>
      <p:sp>
        <p:nvSpPr>
          <p:cNvPr id="44" name="Text 42"/>
          <p:cNvSpPr/>
          <p:nvPr/>
        </p:nvSpPr>
        <p:spPr>
          <a:xfrm>
            <a:off x="6475626" y="2637890"/>
            <a:ext cx="5193347"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 Try one focus technique (Pomodoro or Study Blocks)</a:t>
            </a:r>
            <a:endParaRPr lang="en-US" sz="1600" dirty="0"/>
          </a:p>
        </p:txBody>
      </p:sp>
      <p:sp>
        <p:nvSpPr>
          <p:cNvPr id="45" name="Shape 43"/>
          <p:cNvSpPr/>
          <p:nvPr/>
        </p:nvSpPr>
        <p:spPr>
          <a:xfrm>
            <a:off x="6360219" y="3033574"/>
            <a:ext cx="5341728" cy="1121103"/>
          </a:xfrm>
          <a:custGeom>
            <a:avLst/>
            <a:gdLst/>
            <a:ahLst/>
            <a:cxnLst/>
            <a:rect l="l" t="t" r="r" b="b"/>
            <a:pathLst>
              <a:path w="5341728" h="1121103">
                <a:moveTo>
                  <a:pt x="32974" y="0"/>
                </a:moveTo>
                <a:lnTo>
                  <a:pt x="5275785" y="0"/>
                </a:lnTo>
                <a:cubicBezTo>
                  <a:pt x="5312204" y="0"/>
                  <a:pt x="5341728" y="29524"/>
                  <a:pt x="5341728" y="65943"/>
                </a:cubicBezTo>
                <a:lnTo>
                  <a:pt x="5341728" y="1055160"/>
                </a:lnTo>
                <a:cubicBezTo>
                  <a:pt x="5341728" y="1091580"/>
                  <a:pt x="5312204" y="1121103"/>
                  <a:pt x="5275785" y="1121103"/>
                </a:cubicBezTo>
                <a:lnTo>
                  <a:pt x="32974" y="1121103"/>
                </a:lnTo>
                <a:cubicBezTo>
                  <a:pt x="14763" y="1121103"/>
                  <a:pt x="0" y="1106341"/>
                  <a:pt x="0" y="1088130"/>
                </a:cubicBezTo>
                <a:lnTo>
                  <a:pt x="0" y="32974"/>
                </a:lnTo>
                <a:cubicBezTo>
                  <a:pt x="0" y="14775"/>
                  <a:pt x="14775" y="0"/>
                  <a:pt x="32974" y="0"/>
                </a:cubicBezTo>
                <a:close/>
              </a:path>
            </a:pathLst>
          </a:custGeom>
          <a:solidFill>
            <a:srgbClr val="C8B8A6">
              <a:alpha val="10196"/>
            </a:srgbClr>
          </a:solidFill>
          <a:ln/>
        </p:spPr>
      </p:sp>
      <p:sp>
        <p:nvSpPr>
          <p:cNvPr id="46" name="Shape 44"/>
          <p:cNvSpPr/>
          <p:nvPr/>
        </p:nvSpPr>
        <p:spPr>
          <a:xfrm>
            <a:off x="6360219" y="3033574"/>
            <a:ext cx="32974" cy="1121103"/>
          </a:xfrm>
          <a:custGeom>
            <a:avLst/>
            <a:gdLst/>
            <a:ahLst/>
            <a:cxnLst/>
            <a:rect l="l" t="t" r="r" b="b"/>
            <a:pathLst>
              <a:path w="32974" h="1121103">
                <a:moveTo>
                  <a:pt x="32974" y="0"/>
                </a:moveTo>
                <a:lnTo>
                  <a:pt x="32974" y="0"/>
                </a:lnTo>
                <a:lnTo>
                  <a:pt x="32974" y="1121103"/>
                </a:lnTo>
                <a:lnTo>
                  <a:pt x="32974" y="1121103"/>
                </a:lnTo>
                <a:cubicBezTo>
                  <a:pt x="14763" y="1121103"/>
                  <a:pt x="0" y="1106341"/>
                  <a:pt x="0" y="1088130"/>
                </a:cubicBezTo>
                <a:lnTo>
                  <a:pt x="0" y="32974"/>
                </a:lnTo>
                <a:cubicBezTo>
                  <a:pt x="0" y="14775"/>
                  <a:pt x="14775" y="0"/>
                  <a:pt x="32974" y="0"/>
                </a:cubicBezTo>
                <a:close/>
              </a:path>
            </a:pathLst>
          </a:custGeom>
          <a:solidFill>
            <a:srgbClr val="C8B8A6"/>
          </a:solidFill>
          <a:ln/>
        </p:spPr>
      </p:sp>
      <p:sp>
        <p:nvSpPr>
          <p:cNvPr id="47" name="Shape 45"/>
          <p:cNvSpPr/>
          <p:nvPr/>
        </p:nvSpPr>
        <p:spPr>
          <a:xfrm>
            <a:off x="6475626" y="3165469"/>
            <a:ext cx="164868" cy="131895"/>
          </a:xfrm>
          <a:custGeom>
            <a:avLst/>
            <a:gdLst/>
            <a:ahLst/>
            <a:cxnLst/>
            <a:rect l="l" t="t" r="r" b="b"/>
            <a:pathLst>
              <a:path w="164868" h="131895">
                <a:moveTo>
                  <a:pt x="107139" y="54226"/>
                </a:moveTo>
                <a:cubicBezTo>
                  <a:pt x="110281" y="53376"/>
                  <a:pt x="113579" y="54870"/>
                  <a:pt x="114996" y="57781"/>
                </a:cubicBezTo>
                <a:lnTo>
                  <a:pt x="119787" y="67467"/>
                </a:lnTo>
                <a:cubicBezTo>
                  <a:pt x="122440" y="67828"/>
                  <a:pt x="125042" y="68549"/>
                  <a:pt x="127489" y="69554"/>
                </a:cubicBezTo>
                <a:lnTo>
                  <a:pt x="136506" y="63552"/>
                </a:lnTo>
                <a:cubicBezTo>
                  <a:pt x="139211" y="61748"/>
                  <a:pt x="142791" y="62109"/>
                  <a:pt x="145084" y="64402"/>
                </a:cubicBezTo>
                <a:lnTo>
                  <a:pt x="150030" y="69348"/>
                </a:lnTo>
                <a:cubicBezTo>
                  <a:pt x="152323" y="71640"/>
                  <a:pt x="152683" y="75247"/>
                  <a:pt x="150880" y="77926"/>
                </a:cubicBezTo>
                <a:lnTo>
                  <a:pt x="144878" y="86916"/>
                </a:lnTo>
                <a:cubicBezTo>
                  <a:pt x="145367" y="88127"/>
                  <a:pt x="145805" y="89389"/>
                  <a:pt x="146166" y="90703"/>
                </a:cubicBezTo>
                <a:cubicBezTo>
                  <a:pt x="146527" y="92017"/>
                  <a:pt x="146758" y="93305"/>
                  <a:pt x="146939" y="94619"/>
                </a:cubicBezTo>
                <a:lnTo>
                  <a:pt x="156651" y="99410"/>
                </a:lnTo>
                <a:cubicBezTo>
                  <a:pt x="159561" y="100853"/>
                  <a:pt x="161056" y="104150"/>
                  <a:pt x="160205" y="107267"/>
                </a:cubicBezTo>
                <a:lnTo>
                  <a:pt x="158402" y="114017"/>
                </a:lnTo>
                <a:cubicBezTo>
                  <a:pt x="157552" y="117134"/>
                  <a:pt x="154641" y="119246"/>
                  <a:pt x="151395" y="119040"/>
                </a:cubicBezTo>
                <a:lnTo>
                  <a:pt x="140576" y="118344"/>
                </a:lnTo>
                <a:cubicBezTo>
                  <a:pt x="138953" y="120431"/>
                  <a:pt x="137072" y="122363"/>
                  <a:pt x="134934" y="124012"/>
                </a:cubicBezTo>
                <a:lnTo>
                  <a:pt x="135630" y="134805"/>
                </a:lnTo>
                <a:cubicBezTo>
                  <a:pt x="135836" y="138051"/>
                  <a:pt x="133724" y="140988"/>
                  <a:pt x="130606" y="141812"/>
                </a:cubicBezTo>
                <a:lnTo>
                  <a:pt x="123857" y="143616"/>
                </a:lnTo>
                <a:cubicBezTo>
                  <a:pt x="120714" y="144466"/>
                  <a:pt x="117443" y="142972"/>
                  <a:pt x="116000" y="140061"/>
                </a:cubicBezTo>
                <a:lnTo>
                  <a:pt x="111209" y="130375"/>
                </a:lnTo>
                <a:cubicBezTo>
                  <a:pt x="108555" y="130014"/>
                  <a:pt x="105954" y="129293"/>
                  <a:pt x="103506" y="128288"/>
                </a:cubicBezTo>
                <a:lnTo>
                  <a:pt x="94490" y="134290"/>
                </a:lnTo>
                <a:cubicBezTo>
                  <a:pt x="91785" y="136094"/>
                  <a:pt x="88204" y="135733"/>
                  <a:pt x="85912" y="133440"/>
                </a:cubicBezTo>
                <a:lnTo>
                  <a:pt x="80966" y="128494"/>
                </a:lnTo>
                <a:cubicBezTo>
                  <a:pt x="78673" y="126201"/>
                  <a:pt x="78312" y="122621"/>
                  <a:pt x="80116" y="119916"/>
                </a:cubicBezTo>
                <a:lnTo>
                  <a:pt x="86118" y="110900"/>
                </a:lnTo>
                <a:cubicBezTo>
                  <a:pt x="85628" y="109689"/>
                  <a:pt x="85190" y="108427"/>
                  <a:pt x="84830" y="107113"/>
                </a:cubicBezTo>
                <a:cubicBezTo>
                  <a:pt x="84469" y="105799"/>
                  <a:pt x="84237" y="104485"/>
                  <a:pt x="84057" y="103197"/>
                </a:cubicBezTo>
                <a:lnTo>
                  <a:pt x="74345" y="98406"/>
                </a:lnTo>
                <a:cubicBezTo>
                  <a:pt x="71434" y="96963"/>
                  <a:pt x="69966" y="93666"/>
                  <a:pt x="70790" y="90549"/>
                </a:cubicBezTo>
                <a:lnTo>
                  <a:pt x="72594" y="83799"/>
                </a:lnTo>
                <a:cubicBezTo>
                  <a:pt x="73444" y="80682"/>
                  <a:pt x="76355" y="78570"/>
                  <a:pt x="79600" y="78776"/>
                </a:cubicBezTo>
                <a:lnTo>
                  <a:pt x="90394" y="79472"/>
                </a:lnTo>
                <a:cubicBezTo>
                  <a:pt x="92017" y="77385"/>
                  <a:pt x="93898" y="75453"/>
                  <a:pt x="96036" y="73804"/>
                </a:cubicBezTo>
                <a:lnTo>
                  <a:pt x="95340" y="63036"/>
                </a:lnTo>
                <a:cubicBezTo>
                  <a:pt x="95134" y="59790"/>
                  <a:pt x="97246" y="56854"/>
                  <a:pt x="100363" y="56029"/>
                </a:cubicBezTo>
                <a:lnTo>
                  <a:pt x="107113" y="54226"/>
                </a:lnTo>
                <a:close/>
                <a:moveTo>
                  <a:pt x="115511" y="87586"/>
                </a:moveTo>
                <a:cubicBezTo>
                  <a:pt x="109255" y="87593"/>
                  <a:pt x="104182" y="92678"/>
                  <a:pt x="104189" y="98934"/>
                </a:cubicBezTo>
                <a:cubicBezTo>
                  <a:pt x="104196" y="105190"/>
                  <a:pt x="109281" y="110263"/>
                  <a:pt x="115537" y="110256"/>
                </a:cubicBezTo>
                <a:cubicBezTo>
                  <a:pt x="121792" y="110248"/>
                  <a:pt x="126865" y="105164"/>
                  <a:pt x="126858" y="98908"/>
                </a:cubicBezTo>
                <a:cubicBezTo>
                  <a:pt x="126851" y="92652"/>
                  <a:pt x="121767" y="87579"/>
                  <a:pt x="115511" y="87586"/>
                </a:cubicBezTo>
                <a:close/>
                <a:moveTo>
                  <a:pt x="57936" y="-11721"/>
                </a:moveTo>
                <a:lnTo>
                  <a:pt x="64685" y="-9918"/>
                </a:lnTo>
                <a:cubicBezTo>
                  <a:pt x="67802" y="-9068"/>
                  <a:pt x="69914" y="-6131"/>
                  <a:pt x="69708" y="-2911"/>
                </a:cubicBezTo>
                <a:lnTo>
                  <a:pt x="69013" y="7857"/>
                </a:lnTo>
                <a:cubicBezTo>
                  <a:pt x="71151" y="9506"/>
                  <a:pt x="73031" y="11412"/>
                  <a:pt x="74654" y="13524"/>
                </a:cubicBezTo>
                <a:lnTo>
                  <a:pt x="85474" y="12829"/>
                </a:lnTo>
                <a:cubicBezTo>
                  <a:pt x="88694" y="12623"/>
                  <a:pt x="91631" y="14735"/>
                  <a:pt x="92481" y="17852"/>
                </a:cubicBezTo>
                <a:lnTo>
                  <a:pt x="94284" y="24601"/>
                </a:lnTo>
                <a:cubicBezTo>
                  <a:pt x="95108" y="27718"/>
                  <a:pt x="93640" y="31016"/>
                  <a:pt x="90729" y="32458"/>
                </a:cubicBezTo>
                <a:lnTo>
                  <a:pt x="81017" y="37250"/>
                </a:lnTo>
                <a:cubicBezTo>
                  <a:pt x="80837" y="38564"/>
                  <a:pt x="80579" y="39877"/>
                  <a:pt x="80244" y="41166"/>
                </a:cubicBezTo>
                <a:cubicBezTo>
                  <a:pt x="79910" y="42454"/>
                  <a:pt x="79446" y="43742"/>
                  <a:pt x="78956" y="44952"/>
                </a:cubicBezTo>
                <a:lnTo>
                  <a:pt x="84959" y="53969"/>
                </a:lnTo>
                <a:cubicBezTo>
                  <a:pt x="86762" y="56673"/>
                  <a:pt x="86401" y="60254"/>
                  <a:pt x="84109" y="62547"/>
                </a:cubicBezTo>
                <a:lnTo>
                  <a:pt x="79162" y="67493"/>
                </a:lnTo>
                <a:cubicBezTo>
                  <a:pt x="76870" y="69786"/>
                  <a:pt x="73289" y="70146"/>
                  <a:pt x="70584" y="68343"/>
                </a:cubicBezTo>
                <a:lnTo>
                  <a:pt x="61568" y="62341"/>
                </a:lnTo>
                <a:cubicBezTo>
                  <a:pt x="59121" y="63345"/>
                  <a:pt x="56519" y="64067"/>
                  <a:pt x="53866" y="64427"/>
                </a:cubicBezTo>
                <a:lnTo>
                  <a:pt x="49074" y="74113"/>
                </a:lnTo>
                <a:cubicBezTo>
                  <a:pt x="47631" y="77024"/>
                  <a:pt x="44334" y="78493"/>
                  <a:pt x="41217" y="77668"/>
                </a:cubicBezTo>
                <a:lnTo>
                  <a:pt x="34468" y="75865"/>
                </a:lnTo>
                <a:cubicBezTo>
                  <a:pt x="31325" y="75015"/>
                  <a:pt x="29238" y="72078"/>
                  <a:pt x="29444" y="68858"/>
                </a:cubicBezTo>
                <a:lnTo>
                  <a:pt x="30140" y="58065"/>
                </a:lnTo>
                <a:cubicBezTo>
                  <a:pt x="28002" y="56416"/>
                  <a:pt x="26121" y="54510"/>
                  <a:pt x="24498" y="52397"/>
                </a:cubicBezTo>
                <a:lnTo>
                  <a:pt x="13679" y="53093"/>
                </a:lnTo>
                <a:cubicBezTo>
                  <a:pt x="10459" y="53299"/>
                  <a:pt x="7522" y="51186"/>
                  <a:pt x="6672" y="48069"/>
                </a:cubicBezTo>
                <a:lnTo>
                  <a:pt x="4869" y="41320"/>
                </a:lnTo>
                <a:cubicBezTo>
                  <a:pt x="4044" y="38203"/>
                  <a:pt x="5513" y="34906"/>
                  <a:pt x="8424" y="33463"/>
                </a:cubicBezTo>
                <a:lnTo>
                  <a:pt x="18135" y="28672"/>
                </a:lnTo>
                <a:cubicBezTo>
                  <a:pt x="18316" y="27358"/>
                  <a:pt x="18573" y="26070"/>
                  <a:pt x="18908" y="24756"/>
                </a:cubicBezTo>
                <a:cubicBezTo>
                  <a:pt x="19269" y="23442"/>
                  <a:pt x="19681" y="22180"/>
                  <a:pt x="20196" y="20969"/>
                </a:cubicBezTo>
                <a:lnTo>
                  <a:pt x="14194" y="11979"/>
                </a:lnTo>
                <a:cubicBezTo>
                  <a:pt x="12391" y="9274"/>
                  <a:pt x="12752" y="5693"/>
                  <a:pt x="15044" y="3400"/>
                </a:cubicBezTo>
                <a:lnTo>
                  <a:pt x="19990" y="-1546"/>
                </a:lnTo>
                <a:cubicBezTo>
                  <a:pt x="22283" y="-3838"/>
                  <a:pt x="25864" y="-4199"/>
                  <a:pt x="28569" y="-2396"/>
                </a:cubicBezTo>
                <a:lnTo>
                  <a:pt x="37585" y="3606"/>
                </a:lnTo>
                <a:cubicBezTo>
                  <a:pt x="40032" y="2602"/>
                  <a:pt x="42634" y="1881"/>
                  <a:pt x="45287" y="1520"/>
                </a:cubicBezTo>
                <a:lnTo>
                  <a:pt x="50079" y="-8166"/>
                </a:lnTo>
                <a:cubicBezTo>
                  <a:pt x="51521" y="-11077"/>
                  <a:pt x="54793" y="-12545"/>
                  <a:pt x="57936" y="-11721"/>
                </a:cubicBezTo>
                <a:close/>
                <a:moveTo>
                  <a:pt x="49563" y="21639"/>
                </a:moveTo>
                <a:cubicBezTo>
                  <a:pt x="43308" y="21639"/>
                  <a:pt x="38229" y="26718"/>
                  <a:pt x="38229" y="32974"/>
                </a:cubicBezTo>
                <a:cubicBezTo>
                  <a:pt x="38229" y="39229"/>
                  <a:pt x="43308" y="44308"/>
                  <a:pt x="49563" y="44308"/>
                </a:cubicBezTo>
                <a:cubicBezTo>
                  <a:pt x="55819" y="44308"/>
                  <a:pt x="60898" y="39229"/>
                  <a:pt x="60898" y="32974"/>
                </a:cubicBezTo>
                <a:cubicBezTo>
                  <a:pt x="60898" y="26718"/>
                  <a:pt x="55819" y="21639"/>
                  <a:pt x="49563" y="21639"/>
                </a:cubicBezTo>
                <a:close/>
              </a:path>
            </a:pathLst>
          </a:custGeom>
          <a:solidFill>
            <a:srgbClr val="C8B8A6"/>
          </a:solidFill>
          <a:ln/>
        </p:spPr>
      </p:sp>
      <p:sp>
        <p:nvSpPr>
          <p:cNvPr id="48" name="Text 46"/>
          <p:cNvSpPr/>
          <p:nvPr/>
        </p:nvSpPr>
        <p:spPr>
          <a:xfrm>
            <a:off x="6706442" y="3132495"/>
            <a:ext cx="700690" cy="197842"/>
          </a:xfrm>
          <a:prstGeom prst="rect">
            <a:avLst/>
          </a:prstGeom>
          <a:noFill/>
          <a:ln/>
        </p:spPr>
        <p:txBody>
          <a:bodyPr wrap="square" lIns="0" tIns="0" rIns="0" bIns="0" rtlCol="0" anchor="ctr"/>
          <a:lstStyle/>
          <a:p>
            <a:pPr>
              <a:lnSpc>
                <a:spcPct val="130000"/>
              </a:lnSpc>
            </a:pPr>
            <a:r>
              <a:rPr lang="en-US" sz="1039" b="1" dirty="0">
                <a:solidFill>
                  <a:srgbClr val="5A7D7C"/>
                </a:solidFill>
                <a:latin typeface="Quattrocento Sans" pitchFamily="34" charset="0"/>
                <a:ea typeface="Quattrocento Sans" pitchFamily="34" charset="-122"/>
                <a:cs typeface="Quattrocento Sans" pitchFamily="34" charset="-120"/>
              </a:rPr>
              <a:t>This Month</a:t>
            </a:r>
            <a:endParaRPr lang="en-US" sz="1600" dirty="0"/>
          </a:p>
        </p:txBody>
      </p:sp>
      <p:sp>
        <p:nvSpPr>
          <p:cNvPr id="49" name="Text 47"/>
          <p:cNvSpPr/>
          <p:nvPr/>
        </p:nvSpPr>
        <p:spPr>
          <a:xfrm>
            <a:off x="6475626" y="3396284"/>
            <a:ext cx="5193347"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 Implement 3 environmental changes</a:t>
            </a:r>
            <a:endParaRPr lang="en-US" sz="1600" dirty="0"/>
          </a:p>
        </p:txBody>
      </p:sp>
      <p:sp>
        <p:nvSpPr>
          <p:cNvPr id="50" name="Text 48"/>
          <p:cNvSpPr/>
          <p:nvPr/>
        </p:nvSpPr>
        <p:spPr>
          <a:xfrm>
            <a:off x="6475626" y="3627099"/>
            <a:ext cx="5193347"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 Set up digital boundaries (notifications, app placement)</a:t>
            </a:r>
            <a:endParaRPr lang="en-US" sz="1600" dirty="0"/>
          </a:p>
        </p:txBody>
      </p:sp>
      <p:sp>
        <p:nvSpPr>
          <p:cNvPr id="51" name="Text 49"/>
          <p:cNvSpPr/>
          <p:nvPr/>
        </p:nvSpPr>
        <p:spPr>
          <a:xfrm>
            <a:off x="6475626" y="3857915"/>
            <a:ext cx="5193347"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 Create a weekly planning routine</a:t>
            </a:r>
            <a:endParaRPr lang="en-US" sz="1600" dirty="0"/>
          </a:p>
        </p:txBody>
      </p:sp>
      <p:sp>
        <p:nvSpPr>
          <p:cNvPr id="52" name="Shape 50"/>
          <p:cNvSpPr/>
          <p:nvPr/>
        </p:nvSpPr>
        <p:spPr>
          <a:xfrm>
            <a:off x="6360219" y="4253598"/>
            <a:ext cx="5341728" cy="1121103"/>
          </a:xfrm>
          <a:custGeom>
            <a:avLst/>
            <a:gdLst/>
            <a:ahLst/>
            <a:cxnLst/>
            <a:rect l="l" t="t" r="r" b="b"/>
            <a:pathLst>
              <a:path w="5341728" h="1121103">
                <a:moveTo>
                  <a:pt x="32974" y="0"/>
                </a:moveTo>
                <a:lnTo>
                  <a:pt x="5275785" y="0"/>
                </a:lnTo>
                <a:cubicBezTo>
                  <a:pt x="5312204" y="0"/>
                  <a:pt x="5341728" y="29524"/>
                  <a:pt x="5341728" y="65943"/>
                </a:cubicBezTo>
                <a:lnTo>
                  <a:pt x="5341728" y="1055160"/>
                </a:lnTo>
                <a:cubicBezTo>
                  <a:pt x="5341728" y="1091580"/>
                  <a:pt x="5312204" y="1121103"/>
                  <a:pt x="5275785" y="1121103"/>
                </a:cubicBezTo>
                <a:lnTo>
                  <a:pt x="32974" y="1121103"/>
                </a:lnTo>
                <a:cubicBezTo>
                  <a:pt x="14763" y="1121103"/>
                  <a:pt x="0" y="1106341"/>
                  <a:pt x="0" y="1088130"/>
                </a:cubicBezTo>
                <a:lnTo>
                  <a:pt x="0" y="32974"/>
                </a:lnTo>
                <a:cubicBezTo>
                  <a:pt x="0" y="14775"/>
                  <a:pt x="14775" y="0"/>
                  <a:pt x="32974" y="0"/>
                </a:cubicBezTo>
                <a:close/>
              </a:path>
            </a:pathLst>
          </a:custGeom>
          <a:solidFill>
            <a:srgbClr val="5A7D7C">
              <a:alpha val="10196"/>
            </a:srgbClr>
          </a:solidFill>
          <a:ln/>
        </p:spPr>
      </p:sp>
      <p:sp>
        <p:nvSpPr>
          <p:cNvPr id="53" name="Shape 51"/>
          <p:cNvSpPr/>
          <p:nvPr/>
        </p:nvSpPr>
        <p:spPr>
          <a:xfrm>
            <a:off x="6360219" y="4253598"/>
            <a:ext cx="32974" cy="1121103"/>
          </a:xfrm>
          <a:custGeom>
            <a:avLst/>
            <a:gdLst/>
            <a:ahLst/>
            <a:cxnLst/>
            <a:rect l="l" t="t" r="r" b="b"/>
            <a:pathLst>
              <a:path w="32974" h="1121103">
                <a:moveTo>
                  <a:pt x="32974" y="0"/>
                </a:moveTo>
                <a:lnTo>
                  <a:pt x="32974" y="0"/>
                </a:lnTo>
                <a:lnTo>
                  <a:pt x="32974" y="1121103"/>
                </a:lnTo>
                <a:lnTo>
                  <a:pt x="32974" y="1121103"/>
                </a:lnTo>
                <a:cubicBezTo>
                  <a:pt x="14763" y="1121103"/>
                  <a:pt x="0" y="1106341"/>
                  <a:pt x="0" y="1088130"/>
                </a:cubicBezTo>
                <a:lnTo>
                  <a:pt x="0" y="32974"/>
                </a:lnTo>
                <a:cubicBezTo>
                  <a:pt x="0" y="14775"/>
                  <a:pt x="14775" y="0"/>
                  <a:pt x="32974" y="0"/>
                </a:cubicBezTo>
                <a:close/>
              </a:path>
            </a:pathLst>
          </a:custGeom>
          <a:solidFill>
            <a:srgbClr val="5A7D7C"/>
          </a:solidFill>
          <a:ln/>
        </p:spPr>
      </p:sp>
      <p:sp>
        <p:nvSpPr>
          <p:cNvPr id="54" name="Shape 52"/>
          <p:cNvSpPr/>
          <p:nvPr/>
        </p:nvSpPr>
        <p:spPr>
          <a:xfrm>
            <a:off x="6483870" y="4385493"/>
            <a:ext cx="148381" cy="131895"/>
          </a:xfrm>
          <a:custGeom>
            <a:avLst/>
            <a:gdLst/>
            <a:ahLst/>
            <a:cxnLst/>
            <a:rect l="l" t="t" r="r" b="b"/>
            <a:pathLst>
              <a:path w="148381" h="131895">
                <a:moveTo>
                  <a:pt x="79729" y="-4869"/>
                </a:moveTo>
                <a:cubicBezTo>
                  <a:pt x="78673" y="-6930"/>
                  <a:pt x="76535" y="-8243"/>
                  <a:pt x="74216" y="-8243"/>
                </a:cubicBezTo>
                <a:cubicBezTo>
                  <a:pt x="71898" y="-8243"/>
                  <a:pt x="69760" y="-6930"/>
                  <a:pt x="68704" y="-4869"/>
                </a:cubicBezTo>
                <a:lnTo>
                  <a:pt x="49744" y="32278"/>
                </a:lnTo>
                <a:lnTo>
                  <a:pt x="8553" y="38821"/>
                </a:lnTo>
                <a:cubicBezTo>
                  <a:pt x="6260" y="39182"/>
                  <a:pt x="4354" y="40805"/>
                  <a:pt x="3632" y="43020"/>
                </a:cubicBezTo>
                <a:cubicBezTo>
                  <a:pt x="2911" y="45236"/>
                  <a:pt x="3503" y="47657"/>
                  <a:pt x="5126" y="49306"/>
                </a:cubicBezTo>
                <a:lnTo>
                  <a:pt x="34597" y="78802"/>
                </a:lnTo>
                <a:lnTo>
                  <a:pt x="28105" y="119993"/>
                </a:lnTo>
                <a:cubicBezTo>
                  <a:pt x="27744" y="122286"/>
                  <a:pt x="28697" y="124604"/>
                  <a:pt x="30578" y="125970"/>
                </a:cubicBezTo>
                <a:cubicBezTo>
                  <a:pt x="32458" y="127335"/>
                  <a:pt x="34931" y="127541"/>
                  <a:pt x="37018" y="126485"/>
                </a:cubicBezTo>
                <a:lnTo>
                  <a:pt x="74216" y="107576"/>
                </a:lnTo>
                <a:lnTo>
                  <a:pt x="111389" y="126485"/>
                </a:lnTo>
                <a:cubicBezTo>
                  <a:pt x="113450" y="127541"/>
                  <a:pt x="115949" y="127335"/>
                  <a:pt x="117829" y="125970"/>
                </a:cubicBezTo>
                <a:cubicBezTo>
                  <a:pt x="119710" y="124604"/>
                  <a:pt x="120663" y="122312"/>
                  <a:pt x="120302" y="119993"/>
                </a:cubicBezTo>
                <a:lnTo>
                  <a:pt x="113785" y="78802"/>
                </a:lnTo>
                <a:lnTo>
                  <a:pt x="143255" y="49306"/>
                </a:lnTo>
                <a:cubicBezTo>
                  <a:pt x="144904" y="47657"/>
                  <a:pt x="145470" y="45236"/>
                  <a:pt x="144749" y="43020"/>
                </a:cubicBezTo>
                <a:cubicBezTo>
                  <a:pt x="144028" y="40805"/>
                  <a:pt x="142147" y="39182"/>
                  <a:pt x="139829" y="38821"/>
                </a:cubicBezTo>
                <a:lnTo>
                  <a:pt x="98663" y="32278"/>
                </a:lnTo>
                <a:lnTo>
                  <a:pt x="79729" y="-4869"/>
                </a:lnTo>
                <a:close/>
              </a:path>
            </a:pathLst>
          </a:custGeom>
          <a:solidFill>
            <a:srgbClr val="5A7D7C"/>
          </a:solidFill>
          <a:ln/>
        </p:spPr>
      </p:sp>
      <p:sp>
        <p:nvSpPr>
          <p:cNvPr id="55" name="Text 53"/>
          <p:cNvSpPr/>
          <p:nvPr/>
        </p:nvSpPr>
        <p:spPr>
          <a:xfrm>
            <a:off x="6706442" y="4352519"/>
            <a:ext cx="865558" cy="197842"/>
          </a:xfrm>
          <a:prstGeom prst="rect">
            <a:avLst/>
          </a:prstGeom>
          <a:noFill/>
          <a:ln/>
        </p:spPr>
        <p:txBody>
          <a:bodyPr wrap="square" lIns="0" tIns="0" rIns="0" bIns="0" rtlCol="0" anchor="ctr"/>
          <a:lstStyle/>
          <a:p>
            <a:pPr>
              <a:lnSpc>
                <a:spcPct val="130000"/>
              </a:lnSpc>
            </a:pPr>
            <a:r>
              <a:rPr lang="en-US" sz="1039" b="1" dirty="0">
                <a:solidFill>
                  <a:srgbClr val="5A7D7C"/>
                </a:solidFill>
                <a:latin typeface="Quattrocento Sans" pitchFamily="34" charset="0"/>
                <a:ea typeface="Quattrocento Sans" pitchFamily="34" charset="-122"/>
                <a:cs typeface="Quattrocento Sans" pitchFamily="34" charset="-120"/>
              </a:rPr>
              <a:t>This Semester</a:t>
            </a:r>
            <a:endParaRPr lang="en-US" sz="1600" dirty="0"/>
          </a:p>
        </p:txBody>
      </p:sp>
      <p:sp>
        <p:nvSpPr>
          <p:cNvPr id="56" name="Text 54"/>
          <p:cNvSpPr/>
          <p:nvPr/>
        </p:nvSpPr>
        <p:spPr>
          <a:xfrm>
            <a:off x="6475626" y="4616308"/>
            <a:ext cx="5193347"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 Build consistent study habits using the Habit Loop</a:t>
            </a:r>
            <a:endParaRPr lang="en-US" sz="1600" dirty="0"/>
          </a:p>
        </p:txBody>
      </p:sp>
      <p:sp>
        <p:nvSpPr>
          <p:cNvPr id="57" name="Text 55"/>
          <p:cNvSpPr/>
          <p:nvPr/>
        </p:nvSpPr>
        <p:spPr>
          <a:xfrm>
            <a:off x="6475626" y="4847124"/>
            <a:ext cx="5193347"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 Align daily activities with long-term academic goals</a:t>
            </a:r>
            <a:endParaRPr lang="en-US" sz="1600" dirty="0"/>
          </a:p>
        </p:txBody>
      </p:sp>
      <p:sp>
        <p:nvSpPr>
          <p:cNvPr id="58" name="Text 56"/>
          <p:cNvSpPr/>
          <p:nvPr/>
        </p:nvSpPr>
        <p:spPr>
          <a:xfrm>
            <a:off x="6475626" y="5077939"/>
            <a:ext cx="5193347" cy="197842"/>
          </a:xfrm>
          <a:prstGeom prst="rect">
            <a:avLst/>
          </a:prstGeom>
          <a:noFill/>
          <a:ln/>
        </p:spPr>
        <p:txBody>
          <a:bodyPr wrap="square" lIns="0" tIns="0" rIns="0" bIns="0" rtlCol="0" anchor="ctr"/>
          <a:lstStyle/>
          <a:p>
            <a:pPr>
              <a:lnSpc>
                <a:spcPct val="130000"/>
              </a:lnSpc>
            </a:pPr>
            <a:r>
              <a:rPr lang="en-US" sz="1039" dirty="0">
                <a:solidFill>
                  <a:srgbClr val="3D3D3D">
                    <a:alpha val="80000"/>
                  </a:srgbClr>
                </a:solidFill>
                <a:latin typeface="Quattrocento Sans" pitchFamily="34" charset="0"/>
                <a:ea typeface="Quattrocento Sans" pitchFamily="34" charset="-122"/>
                <a:cs typeface="Quattrocento Sans" pitchFamily="34" charset="-120"/>
              </a:rPr>
              <a:t>• Track progress and adjust your system</a:t>
            </a:r>
            <a:endParaRPr lang="en-US" sz="1600" dirty="0"/>
          </a:p>
        </p:txBody>
      </p:sp>
      <p:sp>
        <p:nvSpPr>
          <p:cNvPr id="59" name="Shape 57"/>
          <p:cNvSpPr/>
          <p:nvPr/>
        </p:nvSpPr>
        <p:spPr>
          <a:xfrm>
            <a:off x="6178864" y="5671465"/>
            <a:ext cx="5687951" cy="989209"/>
          </a:xfrm>
          <a:custGeom>
            <a:avLst/>
            <a:gdLst/>
            <a:ahLst/>
            <a:cxnLst/>
            <a:rect l="l" t="t" r="r" b="b"/>
            <a:pathLst>
              <a:path w="5687951" h="989209">
                <a:moveTo>
                  <a:pt x="98921" y="0"/>
                </a:moveTo>
                <a:lnTo>
                  <a:pt x="5589030" y="0"/>
                </a:lnTo>
                <a:cubicBezTo>
                  <a:pt x="5643663" y="0"/>
                  <a:pt x="5687951" y="44288"/>
                  <a:pt x="5687951" y="98921"/>
                </a:cubicBezTo>
                <a:lnTo>
                  <a:pt x="5687951" y="890288"/>
                </a:lnTo>
                <a:cubicBezTo>
                  <a:pt x="5687951" y="944921"/>
                  <a:pt x="5643663" y="989209"/>
                  <a:pt x="5589030" y="989209"/>
                </a:cubicBezTo>
                <a:lnTo>
                  <a:pt x="98921" y="989209"/>
                </a:lnTo>
                <a:cubicBezTo>
                  <a:pt x="44288" y="989209"/>
                  <a:pt x="0" y="944921"/>
                  <a:pt x="0" y="890288"/>
                </a:cubicBezTo>
                <a:lnTo>
                  <a:pt x="0" y="98921"/>
                </a:lnTo>
                <a:cubicBezTo>
                  <a:pt x="0" y="44288"/>
                  <a:pt x="44288" y="0"/>
                  <a:pt x="98921" y="0"/>
                </a:cubicBezTo>
                <a:close/>
              </a:path>
            </a:pathLst>
          </a:custGeom>
          <a:solidFill>
            <a:srgbClr val="5A7D7C"/>
          </a:solidFill>
          <a:ln/>
        </p:spPr>
      </p:sp>
      <p:sp>
        <p:nvSpPr>
          <p:cNvPr id="60" name="Shape 58"/>
          <p:cNvSpPr/>
          <p:nvPr/>
        </p:nvSpPr>
        <p:spPr>
          <a:xfrm>
            <a:off x="6347854" y="6067148"/>
            <a:ext cx="148381" cy="197842"/>
          </a:xfrm>
          <a:custGeom>
            <a:avLst/>
            <a:gdLst/>
            <a:ahLst/>
            <a:cxnLst/>
            <a:rect l="l" t="t" r="r" b="b"/>
            <a:pathLst>
              <a:path w="148381" h="197842">
                <a:moveTo>
                  <a:pt x="113179" y="148381"/>
                </a:moveTo>
                <a:cubicBezTo>
                  <a:pt x="116000" y="139764"/>
                  <a:pt x="121642" y="131959"/>
                  <a:pt x="128018" y="125235"/>
                </a:cubicBezTo>
                <a:cubicBezTo>
                  <a:pt x="140653" y="111943"/>
                  <a:pt x="148381" y="93975"/>
                  <a:pt x="148381" y="74191"/>
                </a:cubicBezTo>
                <a:cubicBezTo>
                  <a:pt x="148381" y="33231"/>
                  <a:pt x="115150" y="0"/>
                  <a:pt x="74191" y="0"/>
                </a:cubicBezTo>
                <a:cubicBezTo>
                  <a:pt x="33231" y="0"/>
                  <a:pt x="0" y="33231"/>
                  <a:pt x="0" y="74191"/>
                </a:cubicBezTo>
                <a:cubicBezTo>
                  <a:pt x="0" y="93975"/>
                  <a:pt x="7728" y="111943"/>
                  <a:pt x="20364" y="125235"/>
                </a:cubicBezTo>
                <a:cubicBezTo>
                  <a:pt x="26740" y="131959"/>
                  <a:pt x="32420" y="139764"/>
                  <a:pt x="35202" y="148381"/>
                </a:cubicBezTo>
                <a:lnTo>
                  <a:pt x="113141" y="148381"/>
                </a:lnTo>
                <a:close/>
                <a:moveTo>
                  <a:pt x="111286" y="166929"/>
                </a:moveTo>
                <a:lnTo>
                  <a:pt x="37095" y="166929"/>
                </a:lnTo>
                <a:lnTo>
                  <a:pt x="37095" y="173112"/>
                </a:lnTo>
                <a:cubicBezTo>
                  <a:pt x="37095" y="190191"/>
                  <a:pt x="50929" y="204024"/>
                  <a:pt x="68008" y="204024"/>
                </a:cubicBezTo>
                <a:lnTo>
                  <a:pt x="80373" y="204024"/>
                </a:lnTo>
                <a:cubicBezTo>
                  <a:pt x="97453" y="204024"/>
                  <a:pt x="111286" y="190191"/>
                  <a:pt x="111286" y="173112"/>
                </a:cubicBezTo>
                <a:lnTo>
                  <a:pt x="111286" y="166929"/>
                </a:lnTo>
                <a:close/>
                <a:moveTo>
                  <a:pt x="71099" y="43278"/>
                </a:moveTo>
                <a:cubicBezTo>
                  <a:pt x="55720" y="43278"/>
                  <a:pt x="43278" y="55720"/>
                  <a:pt x="43278" y="71099"/>
                </a:cubicBezTo>
                <a:cubicBezTo>
                  <a:pt x="43278" y="76239"/>
                  <a:pt x="39143" y="80373"/>
                  <a:pt x="34004" y="80373"/>
                </a:cubicBezTo>
                <a:cubicBezTo>
                  <a:pt x="28865" y="80373"/>
                  <a:pt x="24730" y="76239"/>
                  <a:pt x="24730" y="71099"/>
                </a:cubicBezTo>
                <a:cubicBezTo>
                  <a:pt x="24730" y="45480"/>
                  <a:pt x="45480" y="24730"/>
                  <a:pt x="71099" y="24730"/>
                </a:cubicBezTo>
                <a:cubicBezTo>
                  <a:pt x="76239" y="24730"/>
                  <a:pt x="80373" y="28865"/>
                  <a:pt x="80373" y="34004"/>
                </a:cubicBezTo>
                <a:cubicBezTo>
                  <a:pt x="80373" y="39143"/>
                  <a:pt x="76239" y="43278"/>
                  <a:pt x="71099" y="43278"/>
                </a:cubicBezTo>
                <a:close/>
              </a:path>
            </a:pathLst>
          </a:custGeom>
          <a:solidFill>
            <a:srgbClr val="D9A57C"/>
          </a:solidFill>
          <a:ln/>
        </p:spPr>
      </p:sp>
      <p:sp>
        <p:nvSpPr>
          <p:cNvPr id="61" name="Text 59"/>
          <p:cNvSpPr/>
          <p:nvPr/>
        </p:nvSpPr>
        <p:spPr>
          <a:xfrm>
            <a:off x="6596615" y="5836333"/>
            <a:ext cx="5176860" cy="230815"/>
          </a:xfrm>
          <a:prstGeom prst="rect">
            <a:avLst/>
          </a:prstGeom>
          <a:noFill/>
          <a:ln/>
        </p:spPr>
        <p:txBody>
          <a:bodyPr wrap="square" lIns="0" tIns="0" rIns="0" bIns="0" rtlCol="0" anchor="ctr"/>
          <a:lstStyle/>
          <a:p>
            <a:pPr>
              <a:lnSpc>
                <a:spcPct val="130000"/>
              </a:lnSpc>
            </a:pPr>
            <a:r>
              <a:rPr lang="en-US" sz="1168" b="1" dirty="0">
                <a:solidFill>
                  <a:srgbClr val="F8F7F4"/>
                </a:solidFill>
                <a:latin typeface="Quattrocento Sans" pitchFamily="34" charset="0"/>
                <a:ea typeface="Quattrocento Sans" pitchFamily="34" charset="-122"/>
                <a:cs typeface="Quattrocento Sans" pitchFamily="34" charset="-120"/>
              </a:rPr>
              <a:t>Remember</a:t>
            </a:r>
            <a:endParaRPr lang="en-US" sz="1600" dirty="0"/>
          </a:p>
        </p:txBody>
      </p:sp>
      <p:sp>
        <p:nvSpPr>
          <p:cNvPr id="62" name="Text 60"/>
          <p:cNvSpPr/>
          <p:nvPr/>
        </p:nvSpPr>
        <p:spPr>
          <a:xfrm>
            <a:off x="6596615" y="6100122"/>
            <a:ext cx="5168617" cy="395684"/>
          </a:xfrm>
          <a:prstGeom prst="rect">
            <a:avLst/>
          </a:prstGeom>
          <a:noFill/>
          <a:ln/>
        </p:spPr>
        <p:txBody>
          <a:bodyPr wrap="square" lIns="0" tIns="0" rIns="0" bIns="0" rtlCol="0" anchor="ctr"/>
          <a:lstStyle/>
          <a:p>
            <a:pPr>
              <a:lnSpc>
                <a:spcPct val="130000"/>
              </a:lnSpc>
            </a:pPr>
            <a:r>
              <a:rPr lang="en-US" sz="1039" dirty="0">
                <a:solidFill>
                  <a:srgbClr val="F8F7F4"/>
                </a:solidFill>
                <a:latin typeface="Quattrocento Sans" pitchFamily="34" charset="0"/>
                <a:ea typeface="Quattrocento Sans" pitchFamily="34" charset="-122"/>
                <a:cs typeface="Quattrocento Sans" pitchFamily="34" charset="-120"/>
              </a:rPr>
              <a:t>Small changes in how you use technology can create </a:t>
            </a:r>
            <a:pPr>
              <a:lnSpc>
                <a:spcPct val="130000"/>
              </a:lnSpc>
            </a:pPr>
            <a:r>
              <a:rPr lang="en-US" sz="1039" b="1" dirty="0">
                <a:solidFill>
                  <a:srgbClr val="F8F7F4"/>
                </a:solidFill>
                <a:latin typeface="Quattrocento Sans" pitchFamily="34" charset="0"/>
                <a:ea typeface="Quattrocento Sans" pitchFamily="34" charset="-122"/>
                <a:cs typeface="Quattrocento Sans" pitchFamily="34" charset="-120"/>
              </a:rPr>
              <a:t>profound improvements</a:t>
            </a:r>
            <a:pPr>
              <a:lnSpc>
                <a:spcPct val="130000"/>
              </a:lnSpc>
            </a:pPr>
            <a:r>
              <a:rPr lang="en-US" sz="1039" dirty="0">
                <a:solidFill>
                  <a:srgbClr val="F8F7F4"/>
                </a:solidFill>
                <a:latin typeface="Quattrocento Sans" pitchFamily="34" charset="0"/>
                <a:ea typeface="Quattrocento Sans" pitchFamily="34" charset="-122"/>
                <a:cs typeface="Quattrocento Sans" pitchFamily="34" charset="-120"/>
              </a:rPr>
              <a:t> in your academic focus and learning outcomes. Start with </a:t>
            </a:r>
            <a:pPr>
              <a:lnSpc>
                <a:spcPct val="130000"/>
              </a:lnSpc>
            </a:pPr>
            <a:r>
              <a:rPr lang="en-US" sz="1039" b="1" dirty="0">
                <a:solidFill>
                  <a:srgbClr val="F8F7F4"/>
                </a:solidFill>
                <a:latin typeface="Quattrocento Sans" pitchFamily="34" charset="0"/>
                <a:ea typeface="Quattrocento Sans" pitchFamily="34" charset="-122"/>
                <a:cs typeface="Quattrocento Sans" pitchFamily="34" charset="-120"/>
              </a:rPr>
              <a:t>one technique today</a:t>
            </a:r>
            <a:pPr>
              <a:lnSpc>
                <a:spcPct val="130000"/>
              </a:lnSpc>
            </a:pPr>
            <a:r>
              <a:rPr lang="en-US" sz="1039" dirty="0">
                <a:solidFill>
                  <a:srgbClr val="F8F7F4"/>
                </a:solidFill>
                <a:latin typeface="Quattrocento Sans" pitchFamily="34" charset="0"/>
                <a:ea typeface="Quattrocento Sans" pitchFamily="34" charset="-122"/>
                <a:cs typeface="Quattrocento Sans" pitchFamily="34" charset="-120"/>
              </a:rPr>
              <a:t>.</a:t>
            </a:r>
            <a:endParaRPr lang="en-US" sz="1600" dirty="0"/>
          </a:p>
        </p:txBody>
      </p:sp>
    </p:spTree>
  </p:cSld>
  <p:clrMapOvr>
    <a:masterClrMapping/>
  </p:clrMapOvr>
  <p:transition>
    <p:fade/>
    <p:spd val="med"/>
  </p:transition>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5A7D7C"/>
        </a:solidFill>
      </p:bgPr>
    </p:bg>
    <p:spTree>
      <p:nvGrpSpPr>
        <p:cNvPr id="1" name=""/>
        <p:cNvGrpSpPr/>
        <p:nvPr/>
      </p:nvGrpSpPr>
      <p:grpSpPr>
        <a:xfrm>
          <a:off x="0" y="0"/>
          <a:ext cx="0" cy="0"/>
          <a:chOff x="0" y="0"/>
          <a:chExt cx="0" cy="0"/>
        </a:xfrm>
      </p:grpSpPr>
      <p:pic>
        <p:nvPicPr>
          <p:cNvPr id="2" name="Image 0" descr="https://kimi-web-img.moonshot.cn/img/thumbs.dreamstime.com/1776e12b05459db249fc7fc31d26e16ac2bfbc3b.jpg">    </p:cNvPr>
          <p:cNvPicPr>
            <a:picLocks noChangeAspect="1"/>
          </p:cNvPicPr>
          <p:nvPr/>
        </p:nvPicPr>
        <p:blipFill>
          <a:blip r:embed="rId1">
            <a:alphaModFix amt="30000"/>
          </a:blip>
          <a:srcRect l="111" r="111" t="0" b="0"/>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5A7D7C">
                  <a:alpha val="95000"/>
                </a:srgbClr>
              </a:gs>
              <a:gs pos="50000">
                <a:srgbClr val="5A7D7C">
                  <a:alpha val="90000"/>
                </a:srgbClr>
              </a:gs>
              <a:gs pos="100000">
                <a:srgbClr val="5A7D7C">
                  <a:alpha val="85000"/>
                </a:srgbClr>
              </a:gs>
            </a:gsLst>
            <a:lin ang="2700000" scaled="1"/>
          </a:gradFill>
          <a:ln/>
        </p:spPr>
      </p:sp>
      <p:sp>
        <p:nvSpPr>
          <p:cNvPr id="4" name="Shape 1"/>
          <p:cNvSpPr/>
          <p:nvPr/>
        </p:nvSpPr>
        <p:spPr>
          <a:xfrm>
            <a:off x="5810250" y="476250"/>
            <a:ext cx="571500" cy="571500"/>
          </a:xfrm>
          <a:custGeom>
            <a:avLst/>
            <a:gdLst/>
            <a:ahLst/>
            <a:cxnLst/>
            <a:rect l="l" t="t" r="r" b="b"/>
            <a:pathLst>
              <a:path w="571500" h="571500">
                <a:moveTo>
                  <a:pt x="133945" y="62508"/>
                </a:moveTo>
                <a:cubicBezTo>
                  <a:pt x="133945" y="28017"/>
                  <a:pt x="161962" y="0"/>
                  <a:pt x="196453" y="0"/>
                </a:cubicBezTo>
                <a:lnTo>
                  <a:pt x="223242" y="0"/>
                </a:lnTo>
                <a:cubicBezTo>
                  <a:pt x="242999" y="0"/>
                  <a:pt x="258961" y="15962"/>
                  <a:pt x="258961" y="35719"/>
                </a:cubicBezTo>
                <a:lnTo>
                  <a:pt x="258961" y="535781"/>
                </a:lnTo>
                <a:cubicBezTo>
                  <a:pt x="258961" y="555538"/>
                  <a:pt x="242999" y="571500"/>
                  <a:pt x="223242" y="571500"/>
                </a:cubicBezTo>
                <a:lnTo>
                  <a:pt x="187523" y="571500"/>
                </a:lnTo>
                <a:cubicBezTo>
                  <a:pt x="154260" y="571500"/>
                  <a:pt x="126243" y="548729"/>
                  <a:pt x="118318" y="517922"/>
                </a:cubicBezTo>
                <a:cubicBezTo>
                  <a:pt x="117537" y="517922"/>
                  <a:pt x="116867" y="517922"/>
                  <a:pt x="116086" y="517922"/>
                </a:cubicBezTo>
                <a:cubicBezTo>
                  <a:pt x="66749" y="517922"/>
                  <a:pt x="26789" y="477962"/>
                  <a:pt x="26789" y="428625"/>
                </a:cubicBezTo>
                <a:cubicBezTo>
                  <a:pt x="26789" y="408533"/>
                  <a:pt x="33486" y="390004"/>
                  <a:pt x="44648" y="375047"/>
                </a:cubicBezTo>
                <a:cubicBezTo>
                  <a:pt x="22994" y="358750"/>
                  <a:pt x="8930" y="332854"/>
                  <a:pt x="8930" y="303609"/>
                </a:cubicBezTo>
                <a:cubicBezTo>
                  <a:pt x="8930" y="269118"/>
                  <a:pt x="28575" y="239092"/>
                  <a:pt x="57150" y="224247"/>
                </a:cubicBezTo>
                <a:cubicBezTo>
                  <a:pt x="49225" y="210852"/>
                  <a:pt x="44648" y="195225"/>
                  <a:pt x="44648" y="178594"/>
                </a:cubicBezTo>
                <a:cubicBezTo>
                  <a:pt x="44648" y="129257"/>
                  <a:pt x="84609" y="89297"/>
                  <a:pt x="133945" y="89297"/>
                </a:cubicBezTo>
                <a:lnTo>
                  <a:pt x="133945" y="62508"/>
                </a:lnTo>
                <a:close/>
                <a:moveTo>
                  <a:pt x="437555" y="62508"/>
                </a:moveTo>
                <a:lnTo>
                  <a:pt x="437555" y="89297"/>
                </a:lnTo>
                <a:cubicBezTo>
                  <a:pt x="486891" y="89297"/>
                  <a:pt x="526852" y="129257"/>
                  <a:pt x="526852" y="178594"/>
                </a:cubicBezTo>
                <a:cubicBezTo>
                  <a:pt x="526852" y="195337"/>
                  <a:pt x="522275" y="210964"/>
                  <a:pt x="514350" y="224247"/>
                </a:cubicBezTo>
                <a:cubicBezTo>
                  <a:pt x="543037" y="239092"/>
                  <a:pt x="562570" y="269007"/>
                  <a:pt x="562570" y="303609"/>
                </a:cubicBezTo>
                <a:cubicBezTo>
                  <a:pt x="562570" y="332854"/>
                  <a:pt x="548506" y="358750"/>
                  <a:pt x="526852" y="375047"/>
                </a:cubicBezTo>
                <a:cubicBezTo>
                  <a:pt x="538014" y="390004"/>
                  <a:pt x="544711" y="408533"/>
                  <a:pt x="544711" y="428625"/>
                </a:cubicBezTo>
                <a:cubicBezTo>
                  <a:pt x="544711" y="477962"/>
                  <a:pt x="504751" y="517922"/>
                  <a:pt x="455414" y="517922"/>
                </a:cubicBezTo>
                <a:cubicBezTo>
                  <a:pt x="454633" y="517922"/>
                  <a:pt x="453963" y="517922"/>
                  <a:pt x="453182" y="517922"/>
                </a:cubicBezTo>
                <a:cubicBezTo>
                  <a:pt x="445257" y="548729"/>
                  <a:pt x="417240" y="571500"/>
                  <a:pt x="383977" y="571500"/>
                </a:cubicBezTo>
                <a:lnTo>
                  <a:pt x="348258" y="571500"/>
                </a:lnTo>
                <a:cubicBezTo>
                  <a:pt x="328501" y="571500"/>
                  <a:pt x="312539" y="555538"/>
                  <a:pt x="312539" y="535781"/>
                </a:cubicBezTo>
                <a:lnTo>
                  <a:pt x="312539" y="35719"/>
                </a:lnTo>
                <a:cubicBezTo>
                  <a:pt x="312539" y="15962"/>
                  <a:pt x="328501" y="0"/>
                  <a:pt x="348258" y="0"/>
                </a:cubicBezTo>
                <a:lnTo>
                  <a:pt x="375047" y="0"/>
                </a:lnTo>
                <a:cubicBezTo>
                  <a:pt x="409538" y="0"/>
                  <a:pt x="437555" y="28017"/>
                  <a:pt x="437555" y="62508"/>
                </a:cubicBezTo>
                <a:close/>
              </a:path>
            </a:pathLst>
          </a:custGeom>
          <a:solidFill>
            <a:srgbClr val="D9A57C"/>
          </a:solidFill>
          <a:ln/>
        </p:spPr>
      </p:sp>
      <p:sp>
        <p:nvSpPr>
          <p:cNvPr id="5" name="Text 2"/>
          <p:cNvSpPr/>
          <p:nvPr/>
        </p:nvSpPr>
        <p:spPr>
          <a:xfrm>
            <a:off x="2295525" y="1276350"/>
            <a:ext cx="7600950" cy="714375"/>
          </a:xfrm>
          <a:prstGeom prst="rect">
            <a:avLst/>
          </a:prstGeom>
          <a:noFill/>
          <a:ln/>
        </p:spPr>
        <p:txBody>
          <a:bodyPr wrap="square" lIns="0" tIns="0" rIns="0" bIns="0" rtlCol="0" anchor="ctr"/>
          <a:lstStyle/>
          <a:p>
            <a:pPr algn="ctr">
              <a:lnSpc>
                <a:spcPct val="100000"/>
              </a:lnSpc>
            </a:pPr>
            <a:r>
              <a:rPr lang="en-US" sz="4500" b="1" dirty="0">
                <a:solidFill>
                  <a:srgbClr val="F8F7F4"/>
                </a:solidFill>
                <a:latin typeface="Liter" pitchFamily="34" charset="0"/>
                <a:ea typeface="Liter" pitchFamily="34" charset="-122"/>
                <a:cs typeface="Liter" pitchFamily="34" charset="-120"/>
              </a:rPr>
              <a:t>Reclaim Your Focus</a:t>
            </a:r>
            <a:endParaRPr lang="en-US" sz="1600" dirty="0"/>
          </a:p>
        </p:txBody>
      </p:sp>
      <p:sp>
        <p:nvSpPr>
          <p:cNvPr id="6" name="Text 3"/>
          <p:cNvSpPr/>
          <p:nvPr/>
        </p:nvSpPr>
        <p:spPr>
          <a:xfrm>
            <a:off x="2381250" y="2219325"/>
            <a:ext cx="7429500" cy="1114425"/>
          </a:xfrm>
          <a:prstGeom prst="rect">
            <a:avLst/>
          </a:prstGeom>
          <a:noFill/>
          <a:ln/>
        </p:spPr>
        <p:txBody>
          <a:bodyPr wrap="square" lIns="0" tIns="0" rIns="0" bIns="0" rtlCol="0" anchor="ctr"/>
          <a:lstStyle/>
          <a:p>
            <a:pPr algn="ctr">
              <a:lnSpc>
                <a:spcPct val="140000"/>
              </a:lnSpc>
            </a:pPr>
            <a:r>
              <a:rPr lang="en-US" sz="1800" dirty="0">
                <a:solidFill>
                  <a:srgbClr val="F8F7F4">
                    <a:alpha val="90000"/>
                  </a:srgbClr>
                </a:solidFill>
                <a:latin typeface="Quattrocento Sans" pitchFamily="34" charset="0"/>
                <a:ea typeface="Quattrocento Sans" pitchFamily="34" charset="-122"/>
                <a:cs typeface="Quattrocento Sans" pitchFamily="34" charset="-120"/>
              </a:rPr>
              <a:t>You now have the knowledge and tools to master your digital environment. The journey to sustained academic focus begins with a single intentional choice.</a:t>
            </a:r>
            <a:endParaRPr lang="en-US" sz="1600" dirty="0"/>
          </a:p>
        </p:txBody>
      </p:sp>
      <p:sp>
        <p:nvSpPr>
          <p:cNvPr id="7" name="Shape 4"/>
          <p:cNvSpPr/>
          <p:nvPr/>
        </p:nvSpPr>
        <p:spPr>
          <a:xfrm>
            <a:off x="2627709" y="3943350"/>
            <a:ext cx="2105025" cy="1485900"/>
          </a:xfrm>
          <a:custGeom>
            <a:avLst/>
            <a:gdLst/>
            <a:ahLst/>
            <a:cxnLst/>
            <a:rect l="l" t="t" r="r" b="b"/>
            <a:pathLst>
              <a:path w="2105025" h="1485900">
                <a:moveTo>
                  <a:pt x="114295" y="0"/>
                </a:moveTo>
                <a:lnTo>
                  <a:pt x="1990730" y="0"/>
                </a:lnTo>
                <a:cubicBezTo>
                  <a:pt x="2053811" y="0"/>
                  <a:pt x="2105025" y="51214"/>
                  <a:pt x="2105025" y="114295"/>
                </a:cubicBezTo>
                <a:lnTo>
                  <a:pt x="2105025" y="1371605"/>
                </a:lnTo>
                <a:cubicBezTo>
                  <a:pt x="2105025" y="1434686"/>
                  <a:pt x="2053811" y="1485900"/>
                  <a:pt x="1990730" y="1485900"/>
                </a:cubicBezTo>
                <a:lnTo>
                  <a:pt x="114295" y="1485900"/>
                </a:lnTo>
                <a:cubicBezTo>
                  <a:pt x="51214" y="1485900"/>
                  <a:pt x="0" y="1434686"/>
                  <a:pt x="0" y="1371605"/>
                </a:cubicBezTo>
                <a:lnTo>
                  <a:pt x="0" y="114295"/>
                </a:lnTo>
                <a:cubicBezTo>
                  <a:pt x="0" y="51214"/>
                  <a:pt x="51214" y="0"/>
                  <a:pt x="114295" y="0"/>
                </a:cubicBezTo>
                <a:close/>
              </a:path>
            </a:pathLst>
          </a:custGeom>
          <a:solidFill>
            <a:srgbClr val="F8F7F4">
              <a:alpha val="10196"/>
            </a:srgbClr>
          </a:solidFill>
          <a:ln/>
        </p:spPr>
      </p:sp>
      <p:sp>
        <p:nvSpPr>
          <p:cNvPr id="8" name="Shape 5"/>
          <p:cNvSpPr/>
          <p:nvPr/>
        </p:nvSpPr>
        <p:spPr>
          <a:xfrm>
            <a:off x="3489325" y="4171950"/>
            <a:ext cx="385763" cy="342900"/>
          </a:xfrm>
          <a:custGeom>
            <a:avLst/>
            <a:gdLst/>
            <a:ahLst/>
            <a:cxnLst/>
            <a:rect l="l" t="t" r="r" b="b"/>
            <a:pathLst>
              <a:path w="385763" h="342900">
                <a:moveTo>
                  <a:pt x="192881" y="21431"/>
                </a:moveTo>
                <a:cubicBezTo>
                  <a:pt x="138767" y="21431"/>
                  <a:pt x="95436" y="46077"/>
                  <a:pt x="63892" y="75411"/>
                </a:cubicBezTo>
                <a:cubicBezTo>
                  <a:pt x="32549" y="104544"/>
                  <a:pt x="11586" y="139303"/>
                  <a:pt x="1607" y="163212"/>
                </a:cubicBezTo>
                <a:cubicBezTo>
                  <a:pt x="-603" y="168503"/>
                  <a:pt x="-603" y="174397"/>
                  <a:pt x="1607" y="179688"/>
                </a:cubicBezTo>
                <a:cubicBezTo>
                  <a:pt x="11586" y="203597"/>
                  <a:pt x="32549" y="238423"/>
                  <a:pt x="63892" y="267489"/>
                </a:cubicBezTo>
                <a:cubicBezTo>
                  <a:pt x="95436" y="296756"/>
                  <a:pt x="138767" y="321469"/>
                  <a:pt x="192881" y="321469"/>
                </a:cubicBezTo>
                <a:cubicBezTo>
                  <a:pt x="246995" y="321469"/>
                  <a:pt x="290326" y="296823"/>
                  <a:pt x="321871" y="267489"/>
                </a:cubicBezTo>
                <a:cubicBezTo>
                  <a:pt x="353214" y="238356"/>
                  <a:pt x="374176" y="203597"/>
                  <a:pt x="384155" y="179688"/>
                </a:cubicBezTo>
                <a:cubicBezTo>
                  <a:pt x="386365" y="174397"/>
                  <a:pt x="386365" y="168503"/>
                  <a:pt x="384155" y="163212"/>
                </a:cubicBezTo>
                <a:cubicBezTo>
                  <a:pt x="374176" y="139303"/>
                  <a:pt x="353214" y="104477"/>
                  <a:pt x="321871" y="75411"/>
                </a:cubicBezTo>
                <a:cubicBezTo>
                  <a:pt x="290326" y="46144"/>
                  <a:pt x="246995" y="21431"/>
                  <a:pt x="192881" y="21431"/>
                </a:cubicBezTo>
                <a:close/>
                <a:moveTo>
                  <a:pt x="96441" y="171450"/>
                </a:moveTo>
                <a:cubicBezTo>
                  <a:pt x="96441" y="118223"/>
                  <a:pt x="139654" y="75009"/>
                  <a:pt x="192881" y="75009"/>
                </a:cubicBezTo>
                <a:cubicBezTo>
                  <a:pt x="246108" y="75009"/>
                  <a:pt x="289322" y="118223"/>
                  <a:pt x="289322" y="171450"/>
                </a:cubicBezTo>
                <a:cubicBezTo>
                  <a:pt x="289322" y="224677"/>
                  <a:pt x="246108" y="267891"/>
                  <a:pt x="192881" y="267891"/>
                </a:cubicBezTo>
                <a:cubicBezTo>
                  <a:pt x="139654" y="267891"/>
                  <a:pt x="96441" y="224677"/>
                  <a:pt x="96441" y="171450"/>
                </a:cubicBezTo>
                <a:close/>
                <a:moveTo>
                  <a:pt x="192881" y="128588"/>
                </a:moveTo>
                <a:cubicBezTo>
                  <a:pt x="192881" y="152229"/>
                  <a:pt x="173660" y="171450"/>
                  <a:pt x="150019" y="171450"/>
                </a:cubicBezTo>
                <a:cubicBezTo>
                  <a:pt x="142317" y="171450"/>
                  <a:pt x="135084" y="169441"/>
                  <a:pt x="128788" y="165824"/>
                </a:cubicBezTo>
                <a:cubicBezTo>
                  <a:pt x="128119" y="173124"/>
                  <a:pt x="128721" y="180625"/>
                  <a:pt x="130731" y="188059"/>
                </a:cubicBezTo>
                <a:cubicBezTo>
                  <a:pt x="139906" y="222349"/>
                  <a:pt x="175200" y="242709"/>
                  <a:pt x="209490" y="233534"/>
                </a:cubicBezTo>
                <a:cubicBezTo>
                  <a:pt x="243780" y="224358"/>
                  <a:pt x="264140" y="189064"/>
                  <a:pt x="254965" y="154774"/>
                </a:cubicBezTo>
                <a:cubicBezTo>
                  <a:pt x="246794" y="124167"/>
                  <a:pt x="217795" y="104678"/>
                  <a:pt x="187256" y="107357"/>
                </a:cubicBezTo>
                <a:cubicBezTo>
                  <a:pt x="190805" y="113586"/>
                  <a:pt x="192881" y="120819"/>
                  <a:pt x="192881" y="128588"/>
                </a:cubicBezTo>
                <a:close/>
              </a:path>
            </a:pathLst>
          </a:custGeom>
          <a:solidFill>
            <a:srgbClr val="D9A57C"/>
          </a:solidFill>
          <a:ln/>
        </p:spPr>
      </p:sp>
      <p:sp>
        <p:nvSpPr>
          <p:cNvPr id="9" name="Text 6"/>
          <p:cNvSpPr/>
          <p:nvPr/>
        </p:nvSpPr>
        <p:spPr>
          <a:xfrm>
            <a:off x="2808684" y="4629150"/>
            <a:ext cx="1743075" cy="266700"/>
          </a:xfrm>
          <a:prstGeom prst="rect">
            <a:avLst/>
          </a:prstGeom>
          <a:noFill/>
          <a:ln/>
        </p:spPr>
        <p:txBody>
          <a:bodyPr wrap="square" lIns="0" tIns="0" rIns="0" bIns="0" rtlCol="0" anchor="ctr"/>
          <a:lstStyle/>
          <a:p>
            <a:pPr algn="ctr">
              <a:lnSpc>
                <a:spcPct val="120000"/>
              </a:lnSpc>
            </a:pPr>
            <a:r>
              <a:rPr lang="en-US" sz="1500" b="1" dirty="0">
                <a:solidFill>
                  <a:srgbClr val="F8F7F4"/>
                </a:solidFill>
                <a:latin typeface="Quattrocento Sans" pitchFamily="34" charset="0"/>
                <a:ea typeface="Quattrocento Sans" pitchFamily="34" charset="-122"/>
                <a:cs typeface="Quattrocento Sans" pitchFamily="34" charset="-120"/>
              </a:rPr>
              <a:t>Aware</a:t>
            </a:r>
            <a:endParaRPr lang="en-US" sz="1600" dirty="0"/>
          </a:p>
        </p:txBody>
      </p:sp>
      <p:sp>
        <p:nvSpPr>
          <p:cNvPr id="10" name="Text 7"/>
          <p:cNvSpPr/>
          <p:nvPr/>
        </p:nvSpPr>
        <p:spPr>
          <a:xfrm>
            <a:off x="2818209" y="4972050"/>
            <a:ext cx="1724025" cy="228600"/>
          </a:xfrm>
          <a:prstGeom prst="rect">
            <a:avLst/>
          </a:prstGeom>
          <a:noFill/>
          <a:ln/>
        </p:spPr>
        <p:txBody>
          <a:bodyPr wrap="square" lIns="0" tIns="0" rIns="0" bIns="0" rtlCol="0" anchor="ctr"/>
          <a:lstStyle/>
          <a:p>
            <a:pPr algn="ctr">
              <a:lnSpc>
                <a:spcPct val="130000"/>
              </a:lnSpc>
            </a:pPr>
            <a:r>
              <a:rPr lang="en-US" sz="1200" dirty="0">
                <a:solidFill>
                  <a:srgbClr val="F8F7F4">
                    <a:alpha val="80000"/>
                  </a:srgbClr>
                </a:solidFill>
                <a:latin typeface="Quattrocento Sans" pitchFamily="34" charset="0"/>
                <a:ea typeface="Quattrocento Sans" pitchFamily="34" charset="-122"/>
                <a:cs typeface="Quattrocento Sans" pitchFamily="34" charset="-120"/>
              </a:rPr>
              <a:t>Understand your triggers</a:t>
            </a:r>
            <a:endParaRPr lang="en-US" sz="1600" dirty="0"/>
          </a:p>
        </p:txBody>
      </p:sp>
      <p:sp>
        <p:nvSpPr>
          <p:cNvPr id="11" name="Shape 8"/>
          <p:cNvSpPr/>
          <p:nvPr/>
        </p:nvSpPr>
        <p:spPr>
          <a:xfrm>
            <a:off x="5041503" y="3943350"/>
            <a:ext cx="2105025" cy="1485900"/>
          </a:xfrm>
          <a:custGeom>
            <a:avLst/>
            <a:gdLst/>
            <a:ahLst/>
            <a:cxnLst/>
            <a:rect l="l" t="t" r="r" b="b"/>
            <a:pathLst>
              <a:path w="2105025" h="1485900">
                <a:moveTo>
                  <a:pt x="114295" y="0"/>
                </a:moveTo>
                <a:lnTo>
                  <a:pt x="1990730" y="0"/>
                </a:lnTo>
                <a:cubicBezTo>
                  <a:pt x="2053811" y="0"/>
                  <a:pt x="2105025" y="51214"/>
                  <a:pt x="2105025" y="114295"/>
                </a:cubicBezTo>
                <a:lnTo>
                  <a:pt x="2105025" y="1371605"/>
                </a:lnTo>
                <a:cubicBezTo>
                  <a:pt x="2105025" y="1434686"/>
                  <a:pt x="2053811" y="1485900"/>
                  <a:pt x="1990730" y="1485900"/>
                </a:cubicBezTo>
                <a:lnTo>
                  <a:pt x="114295" y="1485900"/>
                </a:lnTo>
                <a:cubicBezTo>
                  <a:pt x="51214" y="1485900"/>
                  <a:pt x="0" y="1434686"/>
                  <a:pt x="0" y="1371605"/>
                </a:cubicBezTo>
                <a:lnTo>
                  <a:pt x="0" y="114295"/>
                </a:lnTo>
                <a:cubicBezTo>
                  <a:pt x="0" y="51214"/>
                  <a:pt x="51214" y="0"/>
                  <a:pt x="114295" y="0"/>
                </a:cubicBezTo>
                <a:close/>
              </a:path>
            </a:pathLst>
          </a:custGeom>
          <a:solidFill>
            <a:srgbClr val="F8F7F4">
              <a:alpha val="10196"/>
            </a:srgbClr>
          </a:solidFill>
          <a:ln/>
        </p:spPr>
      </p:sp>
      <p:sp>
        <p:nvSpPr>
          <p:cNvPr id="12" name="Shape 9"/>
          <p:cNvSpPr/>
          <p:nvPr/>
        </p:nvSpPr>
        <p:spPr>
          <a:xfrm>
            <a:off x="5903119" y="4171950"/>
            <a:ext cx="385763" cy="342900"/>
          </a:xfrm>
          <a:custGeom>
            <a:avLst/>
            <a:gdLst/>
            <a:ahLst/>
            <a:cxnLst/>
            <a:rect l="l" t="t" r="r" b="b"/>
            <a:pathLst>
              <a:path w="385763" h="342900">
                <a:moveTo>
                  <a:pt x="150086" y="65030"/>
                </a:moveTo>
                <a:lnTo>
                  <a:pt x="150086" y="98249"/>
                </a:lnTo>
                <a:lnTo>
                  <a:pt x="150421" y="98584"/>
                </a:lnTo>
                <a:cubicBezTo>
                  <a:pt x="154774" y="43398"/>
                  <a:pt x="200918" y="0"/>
                  <a:pt x="257242" y="0"/>
                </a:cubicBezTo>
                <a:cubicBezTo>
                  <a:pt x="270703" y="0"/>
                  <a:pt x="283629" y="2478"/>
                  <a:pt x="295483" y="7032"/>
                </a:cubicBezTo>
                <a:cubicBezTo>
                  <a:pt x="302181" y="9577"/>
                  <a:pt x="303386" y="18083"/>
                  <a:pt x="298363" y="23173"/>
                </a:cubicBezTo>
                <a:lnTo>
                  <a:pt x="238958" y="82577"/>
                </a:lnTo>
                <a:cubicBezTo>
                  <a:pt x="236949" y="84586"/>
                  <a:pt x="235811" y="87332"/>
                  <a:pt x="235811" y="90145"/>
                </a:cubicBezTo>
                <a:lnTo>
                  <a:pt x="235811" y="117872"/>
                </a:lnTo>
                <a:cubicBezTo>
                  <a:pt x="235811" y="123765"/>
                  <a:pt x="240633" y="128588"/>
                  <a:pt x="246526" y="128588"/>
                </a:cubicBezTo>
                <a:lnTo>
                  <a:pt x="274253" y="128588"/>
                </a:lnTo>
                <a:cubicBezTo>
                  <a:pt x="277066" y="128588"/>
                  <a:pt x="279812" y="127449"/>
                  <a:pt x="281821" y="125440"/>
                </a:cubicBezTo>
                <a:lnTo>
                  <a:pt x="341226" y="66035"/>
                </a:lnTo>
                <a:cubicBezTo>
                  <a:pt x="346316" y="60945"/>
                  <a:pt x="354821" y="62218"/>
                  <a:pt x="357366" y="68915"/>
                </a:cubicBezTo>
                <a:cubicBezTo>
                  <a:pt x="361920" y="80769"/>
                  <a:pt x="364398" y="93695"/>
                  <a:pt x="364398" y="107156"/>
                </a:cubicBezTo>
                <a:cubicBezTo>
                  <a:pt x="364398" y="147742"/>
                  <a:pt x="341828" y="183103"/>
                  <a:pt x="308476" y="201253"/>
                </a:cubicBezTo>
                <a:lnTo>
                  <a:pt x="363059" y="255836"/>
                </a:lnTo>
                <a:cubicBezTo>
                  <a:pt x="375583" y="268359"/>
                  <a:pt x="375583" y="288719"/>
                  <a:pt x="363059" y="301310"/>
                </a:cubicBezTo>
                <a:lnTo>
                  <a:pt x="322808" y="341561"/>
                </a:lnTo>
                <a:cubicBezTo>
                  <a:pt x="310284" y="354084"/>
                  <a:pt x="289925" y="354084"/>
                  <a:pt x="277334" y="341561"/>
                </a:cubicBezTo>
                <a:lnTo>
                  <a:pt x="192948" y="257175"/>
                </a:lnTo>
                <a:cubicBezTo>
                  <a:pt x="174598" y="238824"/>
                  <a:pt x="170445" y="211701"/>
                  <a:pt x="180558" y="189332"/>
                </a:cubicBezTo>
                <a:lnTo>
                  <a:pt x="119814" y="128588"/>
                </a:lnTo>
                <a:lnTo>
                  <a:pt x="86596" y="128588"/>
                </a:lnTo>
                <a:cubicBezTo>
                  <a:pt x="79430" y="128588"/>
                  <a:pt x="72732" y="125038"/>
                  <a:pt x="68781" y="119077"/>
                </a:cubicBezTo>
                <a:lnTo>
                  <a:pt x="15672" y="39447"/>
                </a:lnTo>
                <a:cubicBezTo>
                  <a:pt x="12859" y="35228"/>
                  <a:pt x="13395" y="29535"/>
                  <a:pt x="17011" y="25918"/>
                </a:cubicBezTo>
                <a:lnTo>
                  <a:pt x="47417" y="-4487"/>
                </a:lnTo>
                <a:cubicBezTo>
                  <a:pt x="51033" y="-8104"/>
                  <a:pt x="56659" y="-8639"/>
                  <a:pt x="60945" y="-5827"/>
                </a:cubicBezTo>
                <a:lnTo>
                  <a:pt x="140576" y="47216"/>
                </a:lnTo>
                <a:cubicBezTo>
                  <a:pt x="146536" y="51167"/>
                  <a:pt x="150086" y="57864"/>
                  <a:pt x="150086" y="65030"/>
                </a:cubicBezTo>
                <a:close/>
                <a:moveTo>
                  <a:pt x="144393" y="198641"/>
                </a:moveTo>
                <a:cubicBezTo>
                  <a:pt x="140174" y="223421"/>
                  <a:pt x="146000" y="249607"/>
                  <a:pt x="162074" y="270570"/>
                </a:cubicBezTo>
                <a:lnTo>
                  <a:pt x="98450" y="334127"/>
                </a:lnTo>
                <a:cubicBezTo>
                  <a:pt x="79630" y="352946"/>
                  <a:pt x="49091" y="352946"/>
                  <a:pt x="30272" y="334127"/>
                </a:cubicBezTo>
                <a:cubicBezTo>
                  <a:pt x="11452" y="315307"/>
                  <a:pt x="11452" y="284768"/>
                  <a:pt x="30272" y="265948"/>
                </a:cubicBezTo>
                <a:lnTo>
                  <a:pt x="120953" y="175267"/>
                </a:lnTo>
                <a:lnTo>
                  <a:pt x="144393" y="198708"/>
                </a:lnTo>
                <a:close/>
              </a:path>
            </a:pathLst>
          </a:custGeom>
          <a:solidFill>
            <a:srgbClr val="D9A57C"/>
          </a:solidFill>
          <a:ln/>
        </p:spPr>
      </p:sp>
      <p:sp>
        <p:nvSpPr>
          <p:cNvPr id="13" name="Text 10"/>
          <p:cNvSpPr/>
          <p:nvPr/>
        </p:nvSpPr>
        <p:spPr>
          <a:xfrm>
            <a:off x="5222478" y="4629150"/>
            <a:ext cx="1743075" cy="266700"/>
          </a:xfrm>
          <a:prstGeom prst="rect">
            <a:avLst/>
          </a:prstGeom>
          <a:noFill/>
          <a:ln/>
        </p:spPr>
        <p:txBody>
          <a:bodyPr wrap="square" lIns="0" tIns="0" rIns="0" bIns="0" rtlCol="0" anchor="ctr"/>
          <a:lstStyle/>
          <a:p>
            <a:pPr algn="ctr">
              <a:lnSpc>
                <a:spcPct val="120000"/>
              </a:lnSpc>
            </a:pPr>
            <a:r>
              <a:rPr lang="en-US" sz="1500" b="1" dirty="0">
                <a:solidFill>
                  <a:srgbClr val="F8F7F4"/>
                </a:solidFill>
                <a:latin typeface="Quattrocento Sans" pitchFamily="34" charset="0"/>
                <a:ea typeface="Quattrocento Sans" pitchFamily="34" charset="-122"/>
                <a:cs typeface="Quattrocento Sans" pitchFamily="34" charset="-120"/>
              </a:rPr>
              <a:t>Equipped</a:t>
            </a:r>
            <a:endParaRPr lang="en-US" sz="1600" dirty="0"/>
          </a:p>
        </p:txBody>
      </p:sp>
      <p:sp>
        <p:nvSpPr>
          <p:cNvPr id="14" name="Text 11"/>
          <p:cNvSpPr/>
          <p:nvPr/>
        </p:nvSpPr>
        <p:spPr>
          <a:xfrm>
            <a:off x="5232003" y="4972050"/>
            <a:ext cx="1724025" cy="228600"/>
          </a:xfrm>
          <a:prstGeom prst="rect">
            <a:avLst/>
          </a:prstGeom>
          <a:noFill/>
          <a:ln/>
        </p:spPr>
        <p:txBody>
          <a:bodyPr wrap="square" lIns="0" tIns="0" rIns="0" bIns="0" rtlCol="0" anchor="ctr"/>
          <a:lstStyle/>
          <a:p>
            <a:pPr algn="ctr">
              <a:lnSpc>
                <a:spcPct val="130000"/>
              </a:lnSpc>
            </a:pPr>
            <a:r>
              <a:rPr lang="en-US" sz="1200" dirty="0">
                <a:solidFill>
                  <a:srgbClr val="F8F7F4">
                    <a:alpha val="80000"/>
                  </a:srgbClr>
                </a:solidFill>
                <a:latin typeface="Quattrocento Sans" pitchFamily="34" charset="0"/>
                <a:ea typeface="Quattrocento Sans" pitchFamily="34" charset="-122"/>
                <a:cs typeface="Quattrocento Sans" pitchFamily="34" charset="-120"/>
              </a:rPr>
              <a:t>Apply proven techniques</a:t>
            </a:r>
            <a:endParaRPr lang="en-US" sz="1600" dirty="0"/>
          </a:p>
        </p:txBody>
      </p:sp>
      <p:sp>
        <p:nvSpPr>
          <p:cNvPr id="15" name="Shape 12"/>
          <p:cNvSpPr/>
          <p:nvPr/>
        </p:nvSpPr>
        <p:spPr>
          <a:xfrm>
            <a:off x="7455297" y="3943350"/>
            <a:ext cx="2105025" cy="1485900"/>
          </a:xfrm>
          <a:custGeom>
            <a:avLst/>
            <a:gdLst/>
            <a:ahLst/>
            <a:cxnLst/>
            <a:rect l="l" t="t" r="r" b="b"/>
            <a:pathLst>
              <a:path w="2105025" h="1485900">
                <a:moveTo>
                  <a:pt x="114295" y="0"/>
                </a:moveTo>
                <a:lnTo>
                  <a:pt x="1990730" y="0"/>
                </a:lnTo>
                <a:cubicBezTo>
                  <a:pt x="2053811" y="0"/>
                  <a:pt x="2105025" y="51214"/>
                  <a:pt x="2105025" y="114295"/>
                </a:cubicBezTo>
                <a:lnTo>
                  <a:pt x="2105025" y="1371605"/>
                </a:lnTo>
                <a:cubicBezTo>
                  <a:pt x="2105025" y="1434686"/>
                  <a:pt x="2053811" y="1485900"/>
                  <a:pt x="1990730" y="1485900"/>
                </a:cubicBezTo>
                <a:lnTo>
                  <a:pt x="114295" y="1485900"/>
                </a:lnTo>
                <a:cubicBezTo>
                  <a:pt x="51214" y="1485900"/>
                  <a:pt x="0" y="1434686"/>
                  <a:pt x="0" y="1371605"/>
                </a:cubicBezTo>
                <a:lnTo>
                  <a:pt x="0" y="114295"/>
                </a:lnTo>
                <a:cubicBezTo>
                  <a:pt x="0" y="51214"/>
                  <a:pt x="51214" y="0"/>
                  <a:pt x="114295" y="0"/>
                </a:cubicBezTo>
                <a:close/>
              </a:path>
            </a:pathLst>
          </a:custGeom>
          <a:solidFill>
            <a:srgbClr val="F8F7F4">
              <a:alpha val="10196"/>
            </a:srgbClr>
          </a:solidFill>
          <a:ln/>
        </p:spPr>
      </p:sp>
      <p:sp>
        <p:nvSpPr>
          <p:cNvPr id="16" name="Shape 13"/>
          <p:cNvSpPr/>
          <p:nvPr/>
        </p:nvSpPr>
        <p:spPr>
          <a:xfrm>
            <a:off x="8381206" y="4171950"/>
            <a:ext cx="257175" cy="342900"/>
          </a:xfrm>
          <a:custGeom>
            <a:avLst/>
            <a:gdLst/>
            <a:ahLst/>
            <a:cxnLst/>
            <a:rect l="l" t="t" r="r" b="b"/>
            <a:pathLst>
              <a:path w="257175" h="342900">
                <a:moveTo>
                  <a:pt x="107156" y="0"/>
                </a:moveTo>
                <a:cubicBezTo>
                  <a:pt x="119010" y="0"/>
                  <a:pt x="128588" y="9577"/>
                  <a:pt x="128588" y="21431"/>
                </a:cubicBezTo>
                <a:lnTo>
                  <a:pt x="128588" y="96441"/>
                </a:lnTo>
                <a:lnTo>
                  <a:pt x="85725" y="96441"/>
                </a:lnTo>
                <a:lnTo>
                  <a:pt x="85725" y="21431"/>
                </a:lnTo>
                <a:cubicBezTo>
                  <a:pt x="85725" y="9577"/>
                  <a:pt x="95302" y="0"/>
                  <a:pt x="107156" y="0"/>
                </a:cubicBezTo>
                <a:close/>
                <a:moveTo>
                  <a:pt x="21431" y="42863"/>
                </a:moveTo>
                <a:cubicBezTo>
                  <a:pt x="21431" y="31008"/>
                  <a:pt x="31008" y="21431"/>
                  <a:pt x="42863" y="21431"/>
                </a:cubicBezTo>
                <a:cubicBezTo>
                  <a:pt x="54717" y="21431"/>
                  <a:pt x="64294" y="31008"/>
                  <a:pt x="64294" y="42863"/>
                </a:cubicBezTo>
                <a:lnTo>
                  <a:pt x="64294" y="96441"/>
                </a:lnTo>
                <a:lnTo>
                  <a:pt x="21431" y="96441"/>
                </a:lnTo>
                <a:lnTo>
                  <a:pt x="21431" y="42863"/>
                </a:lnTo>
                <a:close/>
                <a:moveTo>
                  <a:pt x="150019" y="42863"/>
                </a:moveTo>
                <a:cubicBezTo>
                  <a:pt x="150019" y="31008"/>
                  <a:pt x="159596" y="21431"/>
                  <a:pt x="171450" y="21431"/>
                </a:cubicBezTo>
                <a:cubicBezTo>
                  <a:pt x="183304" y="21431"/>
                  <a:pt x="192881" y="31008"/>
                  <a:pt x="192881" y="42863"/>
                </a:cubicBezTo>
                <a:lnTo>
                  <a:pt x="192881" y="107156"/>
                </a:lnTo>
                <a:cubicBezTo>
                  <a:pt x="192881" y="119010"/>
                  <a:pt x="183304" y="128588"/>
                  <a:pt x="171450" y="128588"/>
                </a:cubicBezTo>
                <a:cubicBezTo>
                  <a:pt x="159596" y="128588"/>
                  <a:pt x="150019" y="119010"/>
                  <a:pt x="150019" y="107156"/>
                </a:cubicBezTo>
                <a:lnTo>
                  <a:pt x="150019" y="42863"/>
                </a:lnTo>
                <a:close/>
                <a:moveTo>
                  <a:pt x="214313" y="85725"/>
                </a:moveTo>
                <a:cubicBezTo>
                  <a:pt x="214313" y="73871"/>
                  <a:pt x="223890" y="64294"/>
                  <a:pt x="235744" y="64294"/>
                </a:cubicBezTo>
                <a:cubicBezTo>
                  <a:pt x="247598" y="64294"/>
                  <a:pt x="257175" y="73871"/>
                  <a:pt x="257175" y="85725"/>
                </a:cubicBezTo>
                <a:lnTo>
                  <a:pt x="257175" y="128588"/>
                </a:lnTo>
                <a:cubicBezTo>
                  <a:pt x="257175" y="140442"/>
                  <a:pt x="247598" y="150019"/>
                  <a:pt x="235744" y="150019"/>
                </a:cubicBezTo>
                <a:cubicBezTo>
                  <a:pt x="223890" y="150019"/>
                  <a:pt x="214313" y="140442"/>
                  <a:pt x="214313" y="128588"/>
                </a:cubicBezTo>
                <a:lnTo>
                  <a:pt x="214313" y="85725"/>
                </a:lnTo>
                <a:close/>
                <a:moveTo>
                  <a:pt x="150019" y="144661"/>
                </a:moveTo>
                <a:lnTo>
                  <a:pt x="150019" y="144259"/>
                </a:lnTo>
                <a:cubicBezTo>
                  <a:pt x="156314" y="147876"/>
                  <a:pt x="163614" y="150019"/>
                  <a:pt x="171450" y="150019"/>
                </a:cubicBezTo>
                <a:cubicBezTo>
                  <a:pt x="180290" y="150019"/>
                  <a:pt x="188461" y="147340"/>
                  <a:pt x="195292" y="142786"/>
                </a:cubicBezTo>
                <a:cubicBezTo>
                  <a:pt x="201119" y="159462"/>
                  <a:pt x="217058" y="171450"/>
                  <a:pt x="235744" y="171450"/>
                </a:cubicBezTo>
                <a:cubicBezTo>
                  <a:pt x="243580" y="171450"/>
                  <a:pt x="250880" y="169374"/>
                  <a:pt x="257175" y="165690"/>
                </a:cubicBezTo>
                <a:lnTo>
                  <a:pt x="257175" y="171450"/>
                </a:lnTo>
                <a:cubicBezTo>
                  <a:pt x="257175" y="206477"/>
                  <a:pt x="240365" y="237619"/>
                  <a:pt x="214313" y="257175"/>
                </a:cubicBezTo>
                <a:lnTo>
                  <a:pt x="214313" y="321469"/>
                </a:lnTo>
                <a:cubicBezTo>
                  <a:pt x="214313" y="333323"/>
                  <a:pt x="204735" y="342900"/>
                  <a:pt x="192881" y="342900"/>
                </a:cubicBezTo>
                <a:lnTo>
                  <a:pt x="85725" y="342900"/>
                </a:lnTo>
                <a:cubicBezTo>
                  <a:pt x="73871" y="342900"/>
                  <a:pt x="64294" y="333323"/>
                  <a:pt x="64294" y="321469"/>
                </a:cubicBezTo>
                <a:lnTo>
                  <a:pt x="64294" y="268962"/>
                </a:lnTo>
                <a:cubicBezTo>
                  <a:pt x="52707" y="263671"/>
                  <a:pt x="42059" y="256371"/>
                  <a:pt x="32884" y="247196"/>
                </a:cubicBezTo>
                <a:lnTo>
                  <a:pt x="25115" y="239427"/>
                </a:lnTo>
                <a:cubicBezTo>
                  <a:pt x="9041" y="223354"/>
                  <a:pt x="0" y="201521"/>
                  <a:pt x="0" y="178817"/>
                </a:cubicBezTo>
                <a:lnTo>
                  <a:pt x="0" y="160734"/>
                </a:lnTo>
                <a:cubicBezTo>
                  <a:pt x="0" y="137093"/>
                  <a:pt x="19221" y="117872"/>
                  <a:pt x="42863" y="117872"/>
                </a:cubicBezTo>
                <a:lnTo>
                  <a:pt x="101798" y="117872"/>
                </a:lnTo>
                <a:cubicBezTo>
                  <a:pt x="116599" y="117872"/>
                  <a:pt x="128588" y="129860"/>
                  <a:pt x="128588" y="144661"/>
                </a:cubicBezTo>
                <a:cubicBezTo>
                  <a:pt x="128588" y="159462"/>
                  <a:pt x="116599" y="171450"/>
                  <a:pt x="101798" y="171450"/>
                </a:cubicBezTo>
                <a:lnTo>
                  <a:pt x="64294" y="171450"/>
                </a:lnTo>
                <a:cubicBezTo>
                  <a:pt x="58400" y="171450"/>
                  <a:pt x="53578" y="176272"/>
                  <a:pt x="53578" y="182166"/>
                </a:cubicBezTo>
                <a:cubicBezTo>
                  <a:pt x="53578" y="188059"/>
                  <a:pt x="58400" y="192881"/>
                  <a:pt x="64294" y="192881"/>
                </a:cubicBezTo>
                <a:lnTo>
                  <a:pt x="101798" y="192881"/>
                </a:lnTo>
                <a:cubicBezTo>
                  <a:pt x="128454" y="192881"/>
                  <a:pt x="150019" y="171316"/>
                  <a:pt x="150019" y="144661"/>
                </a:cubicBezTo>
                <a:close/>
              </a:path>
            </a:pathLst>
          </a:custGeom>
          <a:solidFill>
            <a:srgbClr val="D9A57C"/>
          </a:solidFill>
          <a:ln/>
        </p:spPr>
      </p:sp>
      <p:sp>
        <p:nvSpPr>
          <p:cNvPr id="17" name="Text 14"/>
          <p:cNvSpPr/>
          <p:nvPr/>
        </p:nvSpPr>
        <p:spPr>
          <a:xfrm>
            <a:off x="7636272" y="4629150"/>
            <a:ext cx="1743075" cy="266700"/>
          </a:xfrm>
          <a:prstGeom prst="rect">
            <a:avLst/>
          </a:prstGeom>
          <a:noFill/>
          <a:ln/>
        </p:spPr>
        <p:txBody>
          <a:bodyPr wrap="square" lIns="0" tIns="0" rIns="0" bIns="0" rtlCol="0" anchor="ctr"/>
          <a:lstStyle/>
          <a:p>
            <a:pPr algn="ctr">
              <a:lnSpc>
                <a:spcPct val="120000"/>
              </a:lnSpc>
            </a:pPr>
            <a:r>
              <a:rPr lang="en-US" sz="1500" b="1" dirty="0">
                <a:solidFill>
                  <a:srgbClr val="F8F7F4"/>
                </a:solidFill>
                <a:latin typeface="Quattrocento Sans" pitchFamily="34" charset="0"/>
                <a:ea typeface="Quattrocento Sans" pitchFamily="34" charset="-122"/>
                <a:cs typeface="Quattrocento Sans" pitchFamily="34" charset="-120"/>
              </a:rPr>
              <a:t>Empowered</a:t>
            </a:r>
            <a:endParaRPr lang="en-US" sz="1600" dirty="0"/>
          </a:p>
        </p:txBody>
      </p:sp>
      <p:sp>
        <p:nvSpPr>
          <p:cNvPr id="18" name="Text 15"/>
          <p:cNvSpPr/>
          <p:nvPr/>
        </p:nvSpPr>
        <p:spPr>
          <a:xfrm>
            <a:off x="7645797" y="4972050"/>
            <a:ext cx="1724025" cy="228600"/>
          </a:xfrm>
          <a:prstGeom prst="rect">
            <a:avLst/>
          </a:prstGeom>
          <a:noFill/>
          <a:ln/>
        </p:spPr>
        <p:txBody>
          <a:bodyPr wrap="square" lIns="0" tIns="0" rIns="0" bIns="0" rtlCol="0" anchor="ctr"/>
          <a:lstStyle/>
          <a:p>
            <a:pPr algn="ctr">
              <a:lnSpc>
                <a:spcPct val="130000"/>
              </a:lnSpc>
            </a:pPr>
            <a:r>
              <a:rPr lang="en-US" sz="1200" dirty="0">
                <a:solidFill>
                  <a:srgbClr val="F8F7F4">
                    <a:alpha val="80000"/>
                  </a:srgbClr>
                </a:solidFill>
                <a:latin typeface="Quattrocento Sans" pitchFamily="34" charset="0"/>
                <a:ea typeface="Quattrocento Sans" pitchFamily="34" charset="-122"/>
                <a:cs typeface="Quattrocento Sans" pitchFamily="34" charset="-120"/>
              </a:rPr>
              <a:t>Build lasting discipline</a:t>
            </a:r>
            <a:endParaRPr lang="en-US" sz="1600" dirty="0"/>
          </a:p>
        </p:txBody>
      </p:sp>
      <p:sp>
        <p:nvSpPr>
          <p:cNvPr id="19" name="Shape 16"/>
          <p:cNvSpPr/>
          <p:nvPr/>
        </p:nvSpPr>
        <p:spPr>
          <a:xfrm>
            <a:off x="3128665" y="5810250"/>
            <a:ext cx="5934075" cy="571500"/>
          </a:xfrm>
          <a:custGeom>
            <a:avLst/>
            <a:gdLst/>
            <a:ahLst/>
            <a:cxnLst/>
            <a:rect l="l" t="t" r="r" b="b"/>
            <a:pathLst>
              <a:path w="5934075" h="571500">
                <a:moveTo>
                  <a:pt x="114300" y="0"/>
                </a:moveTo>
                <a:lnTo>
                  <a:pt x="5819775" y="0"/>
                </a:lnTo>
                <a:cubicBezTo>
                  <a:pt x="5882859" y="0"/>
                  <a:pt x="5934075" y="51216"/>
                  <a:pt x="5934075" y="114300"/>
                </a:cubicBezTo>
                <a:lnTo>
                  <a:pt x="5934075" y="457200"/>
                </a:lnTo>
                <a:cubicBezTo>
                  <a:pt x="5934075" y="520284"/>
                  <a:pt x="5882859" y="571500"/>
                  <a:pt x="5819775" y="571500"/>
                </a:cubicBezTo>
                <a:lnTo>
                  <a:pt x="114300" y="571500"/>
                </a:lnTo>
                <a:cubicBezTo>
                  <a:pt x="51216" y="571500"/>
                  <a:pt x="0" y="520284"/>
                  <a:pt x="0" y="457200"/>
                </a:cubicBezTo>
                <a:lnTo>
                  <a:pt x="0" y="114300"/>
                </a:lnTo>
                <a:cubicBezTo>
                  <a:pt x="0" y="51216"/>
                  <a:pt x="51216" y="0"/>
                  <a:pt x="114300" y="0"/>
                </a:cubicBezTo>
                <a:close/>
              </a:path>
            </a:pathLst>
          </a:custGeom>
          <a:solidFill>
            <a:srgbClr val="D9A57C"/>
          </a:solidFill>
          <a:ln/>
        </p:spPr>
      </p:sp>
      <p:sp>
        <p:nvSpPr>
          <p:cNvPr id="20" name="Shape 17"/>
          <p:cNvSpPr/>
          <p:nvPr/>
        </p:nvSpPr>
        <p:spPr>
          <a:xfrm>
            <a:off x="3469184" y="5988053"/>
            <a:ext cx="166688" cy="190500"/>
          </a:xfrm>
          <a:custGeom>
            <a:avLst/>
            <a:gdLst/>
            <a:ahLst/>
            <a:cxnLst/>
            <a:rect l="l" t="t" r="r" b="b"/>
            <a:pathLst>
              <a:path w="166688" h="190500">
                <a:moveTo>
                  <a:pt x="0" y="80367"/>
                </a:moveTo>
                <a:cubicBezTo>
                  <a:pt x="0" y="55699"/>
                  <a:pt x="19980" y="35719"/>
                  <a:pt x="44648" y="35719"/>
                </a:cubicBezTo>
                <a:lnTo>
                  <a:pt x="47625" y="35719"/>
                </a:lnTo>
                <a:cubicBezTo>
                  <a:pt x="54211" y="35719"/>
                  <a:pt x="59531" y="41039"/>
                  <a:pt x="59531" y="47625"/>
                </a:cubicBezTo>
                <a:cubicBezTo>
                  <a:pt x="59531" y="54211"/>
                  <a:pt x="54211" y="59531"/>
                  <a:pt x="47625" y="59531"/>
                </a:cubicBezTo>
                <a:lnTo>
                  <a:pt x="44648" y="59531"/>
                </a:lnTo>
                <a:cubicBezTo>
                  <a:pt x="33151" y="59531"/>
                  <a:pt x="23812" y="68870"/>
                  <a:pt x="23812" y="80367"/>
                </a:cubicBezTo>
                <a:lnTo>
                  <a:pt x="23812" y="83344"/>
                </a:lnTo>
                <a:lnTo>
                  <a:pt x="47625" y="83344"/>
                </a:lnTo>
                <a:cubicBezTo>
                  <a:pt x="60759" y="83344"/>
                  <a:pt x="71438" y="94022"/>
                  <a:pt x="71438" y="107156"/>
                </a:cubicBezTo>
                <a:lnTo>
                  <a:pt x="71438" y="130969"/>
                </a:lnTo>
                <a:cubicBezTo>
                  <a:pt x="71438" y="144103"/>
                  <a:pt x="60759" y="154781"/>
                  <a:pt x="47625" y="154781"/>
                </a:cubicBezTo>
                <a:lnTo>
                  <a:pt x="23812" y="154781"/>
                </a:lnTo>
                <a:cubicBezTo>
                  <a:pt x="10678" y="154781"/>
                  <a:pt x="0" y="144103"/>
                  <a:pt x="0" y="130969"/>
                </a:cubicBezTo>
                <a:lnTo>
                  <a:pt x="0" y="80367"/>
                </a:lnTo>
                <a:close/>
                <a:moveTo>
                  <a:pt x="95250" y="80367"/>
                </a:moveTo>
                <a:cubicBezTo>
                  <a:pt x="95250" y="55699"/>
                  <a:pt x="115230" y="35719"/>
                  <a:pt x="139898" y="35719"/>
                </a:cubicBezTo>
                <a:lnTo>
                  <a:pt x="142875" y="35719"/>
                </a:lnTo>
                <a:cubicBezTo>
                  <a:pt x="149461" y="35719"/>
                  <a:pt x="154781" y="41039"/>
                  <a:pt x="154781" y="47625"/>
                </a:cubicBezTo>
                <a:cubicBezTo>
                  <a:pt x="154781" y="54211"/>
                  <a:pt x="149461" y="59531"/>
                  <a:pt x="142875" y="59531"/>
                </a:cubicBezTo>
                <a:lnTo>
                  <a:pt x="139898" y="59531"/>
                </a:lnTo>
                <a:cubicBezTo>
                  <a:pt x="128401" y="59531"/>
                  <a:pt x="119063" y="68870"/>
                  <a:pt x="119063" y="80367"/>
                </a:cubicBezTo>
                <a:lnTo>
                  <a:pt x="119063" y="83344"/>
                </a:lnTo>
                <a:lnTo>
                  <a:pt x="142875" y="83344"/>
                </a:lnTo>
                <a:cubicBezTo>
                  <a:pt x="156009" y="83344"/>
                  <a:pt x="166688" y="94022"/>
                  <a:pt x="166688" y="107156"/>
                </a:cubicBezTo>
                <a:lnTo>
                  <a:pt x="166688" y="130969"/>
                </a:lnTo>
                <a:cubicBezTo>
                  <a:pt x="166688" y="144103"/>
                  <a:pt x="156009" y="154781"/>
                  <a:pt x="142875" y="154781"/>
                </a:cubicBezTo>
                <a:lnTo>
                  <a:pt x="119063" y="154781"/>
                </a:lnTo>
                <a:cubicBezTo>
                  <a:pt x="105928" y="154781"/>
                  <a:pt x="95250" y="144103"/>
                  <a:pt x="95250" y="130969"/>
                </a:cubicBezTo>
                <a:lnTo>
                  <a:pt x="95250" y="80367"/>
                </a:lnTo>
                <a:close/>
              </a:path>
            </a:pathLst>
          </a:custGeom>
          <a:solidFill>
            <a:srgbClr val="F8F7F4"/>
          </a:solidFill>
          <a:ln/>
        </p:spPr>
      </p:sp>
      <p:sp>
        <p:nvSpPr>
          <p:cNvPr id="21" name="Text 18"/>
          <p:cNvSpPr/>
          <p:nvPr/>
        </p:nvSpPr>
        <p:spPr>
          <a:xfrm>
            <a:off x="3681115" y="5962650"/>
            <a:ext cx="5124450" cy="266700"/>
          </a:xfrm>
          <a:prstGeom prst="rect">
            <a:avLst/>
          </a:prstGeom>
          <a:noFill/>
          <a:ln/>
        </p:spPr>
        <p:txBody>
          <a:bodyPr wrap="square" lIns="0" tIns="0" rIns="0" bIns="0" rtlCol="0" anchor="ctr"/>
          <a:lstStyle/>
          <a:p>
            <a:pPr algn="ctr">
              <a:lnSpc>
                <a:spcPct val="120000"/>
              </a:lnSpc>
            </a:pPr>
            <a:r>
              <a:rPr lang="en-US" sz="1500" b="1" dirty="0">
                <a:solidFill>
                  <a:srgbClr val="F8F7F4"/>
                </a:solidFill>
                <a:latin typeface="Quattrocento Sans" pitchFamily="34" charset="0"/>
                <a:ea typeface="Quattrocento Sans" pitchFamily="34" charset="-122"/>
                <a:cs typeface="Quattrocento Sans" pitchFamily="34" charset="-120"/>
              </a:rPr>
              <a:t>Your attention is your most valuable resource. Protect it.</a:t>
            </a:r>
            <a:endParaRPr lang="en-US" sz="1600" dirty="0"/>
          </a:p>
        </p:txBody>
      </p:sp>
    </p:spTree>
  </p:cSld>
  <p:clrMapOvr>
    <a:masterClrMapping/>
  </p:clrMapOvr>
  <p:transition>
    <p:fade/>
    <p:spd val="med"/>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a:ln/>
        </p:spPr>
        <p:txBody>
          <a:bodyPr wrap="square" lIns="0" tIns="0" rIns="0" bIns="0" rtlCol="0" anchor="ctr"/>
          <a:lstStyle/>
          <a:p>
            <a:pPr>
              <a:lnSpc>
                <a:spcPct val="130000"/>
              </a:lnSpc>
            </a:pPr>
            <a:r>
              <a:rPr lang="en-US" sz="1200" b="1" spc="120" kern="0" dirty="0">
                <a:solidFill>
                  <a:srgbClr val="D9A57C"/>
                </a:solidFill>
                <a:latin typeface="Quattrocento Sans" pitchFamily="34" charset="0"/>
                <a:ea typeface="Quattrocento Sans" pitchFamily="34" charset="-122"/>
                <a:cs typeface="Quattrocento Sans" pitchFamily="34" charset="-120"/>
              </a:rPr>
              <a:t>COURSE STRUCTURE</a:t>
            </a:r>
            <a:endParaRPr lang="en-US" sz="1600" dirty="0"/>
          </a:p>
        </p:txBody>
      </p:sp>
      <p:sp>
        <p:nvSpPr>
          <p:cNvPr id="3" name="Text 1"/>
          <p:cNvSpPr/>
          <p:nvPr/>
        </p:nvSpPr>
        <p:spPr>
          <a:xfrm>
            <a:off x="381000" y="723900"/>
            <a:ext cx="11658600" cy="457200"/>
          </a:xfrm>
          <a:prstGeom prst="rect">
            <a:avLst/>
          </a:prstGeom>
          <a:noFill/>
          <a:ln/>
        </p:spPr>
        <p:txBody>
          <a:bodyPr wrap="square" lIns="0" tIns="0" rIns="0" bIns="0" rtlCol="0" anchor="ctr"/>
          <a:lstStyle/>
          <a:p>
            <a:pPr>
              <a:lnSpc>
                <a:spcPct val="80000"/>
              </a:lnSpc>
            </a:pPr>
            <a:r>
              <a:rPr lang="en-US" sz="3600" b="1" dirty="0">
                <a:solidFill>
                  <a:srgbClr val="5A7D7C"/>
                </a:solidFill>
                <a:latin typeface="Liter" pitchFamily="34" charset="0"/>
                <a:ea typeface="Liter" pitchFamily="34" charset="-122"/>
                <a:cs typeface="Liter" pitchFamily="34" charset="-120"/>
              </a:rPr>
              <a:t>Your Learning Journey</a:t>
            </a:r>
            <a:endParaRPr lang="en-US" sz="1600" dirty="0"/>
          </a:p>
        </p:txBody>
      </p:sp>
      <p:sp>
        <p:nvSpPr>
          <p:cNvPr id="4" name="Shape 2"/>
          <p:cNvSpPr/>
          <p:nvPr/>
        </p:nvSpPr>
        <p:spPr>
          <a:xfrm>
            <a:off x="400050" y="1562100"/>
            <a:ext cx="3590925" cy="4914900"/>
          </a:xfrm>
          <a:custGeom>
            <a:avLst/>
            <a:gdLst/>
            <a:ahLst/>
            <a:cxnLst/>
            <a:rect l="l" t="t" r="r" b="b"/>
            <a:pathLst>
              <a:path w="3590925" h="4914900">
                <a:moveTo>
                  <a:pt x="38100" y="0"/>
                </a:moveTo>
                <a:lnTo>
                  <a:pt x="3438526" y="0"/>
                </a:lnTo>
                <a:cubicBezTo>
                  <a:pt x="3522694" y="0"/>
                  <a:pt x="3590925" y="68231"/>
                  <a:pt x="3590925" y="152399"/>
                </a:cubicBezTo>
                <a:lnTo>
                  <a:pt x="3590925" y="4762501"/>
                </a:lnTo>
                <a:cubicBezTo>
                  <a:pt x="3590925" y="4846669"/>
                  <a:pt x="3522694" y="4914900"/>
                  <a:pt x="3438526" y="4914900"/>
                </a:cubicBezTo>
                <a:lnTo>
                  <a:pt x="38100" y="4914900"/>
                </a:lnTo>
                <a:cubicBezTo>
                  <a:pt x="17072" y="4914900"/>
                  <a:pt x="0" y="4897828"/>
                  <a:pt x="0" y="4876800"/>
                </a:cubicBezTo>
                <a:lnTo>
                  <a:pt x="0" y="38100"/>
                </a:lnTo>
                <a:cubicBezTo>
                  <a:pt x="0" y="17072"/>
                  <a:pt x="17072" y="0"/>
                  <a:pt x="38100" y="0"/>
                </a:cubicBezTo>
                <a:close/>
              </a:path>
            </a:pathLst>
          </a:custGeom>
          <a:solidFill>
            <a:srgbClr val="FFFFFF"/>
          </a:solidFill>
          <a:ln/>
          <a:effectLst>
            <a:outerShdw sx="100000" sy="100000" kx="0" ky="0" algn="bl" rotWithShape="0" blurRad="142875" dist="95250" dir="5400000">
              <a:srgbClr val="000000">
                <a:alpha val="10196"/>
              </a:srgbClr>
            </a:outerShdw>
          </a:effectLst>
        </p:spPr>
      </p:sp>
      <p:sp>
        <p:nvSpPr>
          <p:cNvPr id="5" name="Shape 3"/>
          <p:cNvSpPr/>
          <p:nvPr/>
        </p:nvSpPr>
        <p:spPr>
          <a:xfrm>
            <a:off x="400050" y="1562100"/>
            <a:ext cx="38100" cy="4914900"/>
          </a:xfrm>
          <a:custGeom>
            <a:avLst/>
            <a:gdLst/>
            <a:ahLst/>
            <a:cxnLst/>
            <a:rect l="l" t="t" r="r" b="b"/>
            <a:pathLst>
              <a:path w="38100" h="4914900">
                <a:moveTo>
                  <a:pt x="38100" y="0"/>
                </a:moveTo>
                <a:lnTo>
                  <a:pt x="38100" y="0"/>
                </a:lnTo>
                <a:lnTo>
                  <a:pt x="38100" y="4914900"/>
                </a:lnTo>
                <a:lnTo>
                  <a:pt x="38100" y="4914900"/>
                </a:lnTo>
                <a:cubicBezTo>
                  <a:pt x="17072" y="4914900"/>
                  <a:pt x="0" y="4897828"/>
                  <a:pt x="0" y="4876800"/>
                </a:cubicBezTo>
                <a:lnTo>
                  <a:pt x="0" y="38100"/>
                </a:lnTo>
                <a:cubicBezTo>
                  <a:pt x="0" y="17072"/>
                  <a:pt x="17072" y="0"/>
                  <a:pt x="38100" y="0"/>
                </a:cubicBezTo>
                <a:close/>
              </a:path>
            </a:pathLst>
          </a:custGeom>
          <a:solidFill>
            <a:srgbClr val="5A7D7C"/>
          </a:solidFill>
          <a:ln/>
        </p:spPr>
      </p:sp>
      <p:sp>
        <p:nvSpPr>
          <p:cNvPr id="6" name="Shape 4"/>
          <p:cNvSpPr/>
          <p:nvPr/>
        </p:nvSpPr>
        <p:spPr>
          <a:xfrm>
            <a:off x="723900" y="18669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5A7D7C"/>
          </a:solidFill>
          <a:ln/>
        </p:spPr>
      </p:sp>
      <p:sp>
        <p:nvSpPr>
          <p:cNvPr id="7" name="Text 5"/>
          <p:cNvSpPr/>
          <p:nvPr/>
        </p:nvSpPr>
        <p:spPr>
          <a:xfrm>
            <a:off x="652463" y="1866900"/>
            <a:ext cx="752475" cy="609600"/>
          </a:xfrm>
          <a:prstGeom prst="rect">
            <a:avLst/>
          </a:prstGeom>
          <a:noFill/>
          <a:ln/>
        </p:spPr>
        <p:txBody>
          <a:bodyPr wrap="square" lIns="0" tIns="0" rIns="0" bIns="0" rtlCol="0" anchor="ctr"/>
          <a:lstStyle/>
          <a:p>
            <a:pPr algn="ctr">
              <a:lnSpc>
                <a:spcPct val="100000"/>
              </a:lnSpc>
            </a:pPr>
            <a:r>
              <a:rPr lang="en-US" sz="2250" b="1" dirty="0">
                <a:solidFill>
                  <a:srgbClr val="FFFFFF"/>
                </a:solidFill>
                <a:latin typeface="Liter" pitchFamily="34" charset="0"/>
                <a:ea typeface="Liter" pitchFamily="34" charset="-122"/>
                <a:cs typeface="Liter" pitchFamily="34" charset="-120"/>
              </a:rPr>
              <a:t>01</a:t>
            </a:r>
            <a:endParaRPr lang="en-US" sz="1600" dirty="0"/>
          </a:p>
        </p:txBody>
      </p:sp>
      <p:sp>
        <p:nvSpPr>
          <p:cNvPr id="8" name="Text 6"/>
          <p:cNvSpPr/>
          <p:nvPr/>
        </p:nvSpPr>
        <p:spPr>
          <a:xfrm>
            <a:off x="1485900" y="1905000"/>
            <a:ext cx="1609725" cy="304800"/>
          </a:xfrm>
          <a:prstGeom prst="rect">
            <a:avLst/>
          </a:prstGeom>
          <a:noFill/>
          <a:ln/>
        </p:spPr>
        <p:txBody>
          <a:bodyPr wrap="square" lIns="0" tIns="0" rIns="0" bIns="0" rtlCol="0" anchor="ctr"/>
          <a:lstStyle/>
          <a:p>
            <a:pPr>
              <a:lnSpc>
                <a:spcPct val="110000"/>
              </a:lnSpc>
            </a:pPr>
            <a:r>
              <a:rPr lang="en-US" sz="1800" b="1" dirty="0">
                <a:solidFill>
                  <a:srgbClr val="5A7D7C"/>
                </a:solidFill>
                <a:latin typeface="Liter" pitchFamily="34" charset="0"/>
                <a:ea typeface="Liter" pitchFamily="34" charset="-122"/>
                <a:cs typeface="Liter" pitchFamily="34" charset="-120"/>
              </a:rPr>
              <a:t>Understanding</a:t>
            </a:r>
            <a:endParaRPr lang="en-US" sz="1600" dirty="0"/>
          </a:p>
        </p:txBody>
      </p:sp>
      <p:sp>
        <p:nvSpPr>
          <p:cNvPr id="9" name="Text 7"/>
          <p:cNvSpPr/>
          <p:nvPr/>
        </p:nvSpPr>
        <p:spPr>
          <a:xfrm>
            <a:off x="1485900" y="2209800"/>
            <a:ext cx="1571625" cy="228600"/>
          </a:xfrm>
          <a:prstGeom prst="rect">
            <a:avLst/>
          </a:prstGeom>
          <a:noFill/>
          <a:ln/>
        </p:spPr>
        <p:txBody>
          <a:bodyPr wrap="square" lIns="0" tIns="0" rIns="0" bIns="0" rtlCol="0" anchor="ctr"/>
          <a:lstStyle/>
          <a:p>
            <a:pPr>
              <a:lnSpc>
                <a:spcPct val="130000"/>
              </a:lnSpc>
            </a:pPr>
            <a:r>
              <a:rPr lang="en-US" sz="1200" dirty="0">
                <a:solidFill>
                  <a:srgbClr val="3D3D3D">
                    <a:alpha val="60000"/>
                  </a:srgbClr>
                </a:solidFill>
                <a:latin typeface="Quattrocento Sans" pitchFamily="34" charset="0"/>
                <a:ea typeface="Quattrocento Sans" pitchFamily="34" charset="-122"/>
                <a:cs typeface="Quattrocento Sans" pitchFamily="34" charset="-120"/>
              </a:rPr>
              <a:t>Digital Distractions</a:t>
            </a:r>
            <a:endParaRPr lang="en-US" sz="1600" dirty="0"/>
          </a:p>
        </p:txBody>
      </p:sp>
      <p:sp>
        <p:nvSpPr>
          <p:cNvPr id="10" name="Shape 8"/>
          <p:cNvSpPr/>
          <p:nvPr/>
        </p:nvSpPr>
        <p:spPr>
          <a:xfrm>
            <a:off x="738188" y="2781300"/>
            <a:ext cx="114300" cy="114300"/>
          </a:xfrm>
          <a:custGeom>
            <a:avLst/>
            <a:gdLst/>
            <a:ahLst/>
            <a:cxnLst/>
            <a:rect l="l" t="t" r="r" b="b"/>
            <a:pathLst>
              <a:path w="114300" h="114300">
                <a:moveTo>
                  <a:pt x="0" y="57150"/>
                </a:moveTo>
                <a:cubicBezTo>
                  <a:pt x="0" y="25608"/>
                  <a:pt x="25608" y="0"/>
                  <a:pt x="57150" y="0"/>
                </a:cubicBezTo>
                <a:cubicBezTo>
                  <a:pt x="88692" y="0"/>
                  <a:pt x="114300" y="25608"/>
                  <a:pt x="114300" y="57150"/>
                </a:cubicBezTo>
                <a:cubicBezTo>
                  <a:pt x="114300" y="88692"/>
                  <a:pt x="88692" y="114300"/>
                  <a:pt x="57150" y="114300"/>
                </a:cubicBezTo>
                <a:cubicBezTo>
                  <a:pt x="25608" y="114300"/>
                  <a:pt x="0" y="88692"/>
                  <a:pt x="0" y="57150"/>
                </a:cubicBezTo>
                <a:close/>
              </a:path>
            </a:pathLst>
          </a:custGeom>
          <a:solidFill>
            <a:srgbClr val="D9A57C"/>
          </a:solidFill>
          <a:ln/>
        </p:spPr>
      </p:sp>
      <p:sp>
        <p:nvSpPr>
          <p:cNvPr id="11" name="Text 9"/>
          <p:cNvSpPr/>
          <p:nvPr/>
        </p:nvSpPr>
        <p:spPr>
          <a:xfrm>
            <a:off x="981075" y="2705100"/>
            <a:ext cx="180975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What is digital distraction?</a:t>
            </a:r>
            <a:endParaRPr lang="en-US" sz="1600" dirty="0"/>
          </a:p>
        </p:txBody>
      </p:sp>
      <p:sp>
        <p:nvSpPr>
          <p:cNvPr id="12" name="Shape 10"/>
          <p:cNvSpPr/>
          <p:nvPr/>
        </p:nvSpPr>
        <p:spPr>
          <a:xfrm>
            <a:off x="738188" y="3162300"/>
            <a:ext cx="114300" cy="114300"/>
          </a:xfrm>
          <a:custGeom>
            <a:avLst/>
            <a:gdLst/>
            <a:ahLst/>
            <a:cxnLst/>
            <a:rect l="l" t="t" r="r" b="b"/>
            <a:pathLst>
              <a:path w="114300" h="114300">
                <a:moveTo>
                  <a:pt x="0" y="57150"/>
                </a:moveTo>
                <a:cubicBezTo>
                  <a:pt x="0" y="25608"/>
                  <a:pt x="25608" y="0"/>
                  <a:pt x="57150" y="0"/>
                </a:cubicBezTo>
                <a:cubicBezTo>
                  <a:pt x="88692" y="0"/>
                  <a:pt x="114300" y="25608"/>
                  <a:pt x="114300" y="57150"/>
                </a:cubicBezTo>
                <a:cubicBezTo>
                  <a:pt x="114300" y="88692"/>
                  <a:pt x="88692" y="114300"/>
                  <a:pt x="57150" y="114300"/>
                </a:cubicBezTo>
                <a:cubicBezTo>
                  <a:pt x="25608" y="114300"/>
                  <a:pt x="0" y="88692"/>
                  <a:pt x="0" y="57150"/>
                </a:cubicBezTo>
                <a:close/>
              </a:path>
            </a:pathLst>
          </a:custGeom>
          <a:solidFill>
            <a:srgbClr val="D9A57C"/>
          </a:solidFill>
          <a:ln/>
        </p:spPr>
      </p:sp>
      <p:sp>
        <p:nvSpPr>
          <p:cNvPr id="13" name="Text 11"/>
          <p:cNvSpPr/>
          <p:nvPr/>
        </p:nvSpPr>
        <p:spPr>
          <a:xfrm>
            <a:off x="981075" y="3086100"/>
            <a:ext cx="160020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Brain &amp; learning impact</a:t>
            </a:r>
            <a:endParaRPr lang="en-US" sz="1600" dirty="0"/>
          </a:p>
        </p:txBody>
      </p:sp>
      <p:sp>
        <p:nvSpPr>
          <p:cNvPr id="14" name="Shape 12"/>
          <p:cNvSpPr/>
          <p:nvPr/>
        </p:nvSpPr>
        <p:spPr>
          <a:xfrm>
            <a:off x="738188" y="3543300"/>
            <a:ext cx="114300" cy="114300"/>
          </a:xfrm>
          <a:custGeom>
            <a:avLst/>
            <a:gdLst/>
            <a:ahLst/>
            <a:cxnLst/>
            <a:rect l="l" t="t" r="r" b="b"/>
            <a:pathLst>
              <a:path w="114300" h="114300">
                <a:moveTo>
                  <a:pt x="0" y="57150"/>
                </a:moveTo>
                <a:cubicBezTo>
                  <a:pt x="0" y="25608"/>
                  <a:pt x="25608" y="0"/>
                  <a:pt x="57150" y="0"/>
                </a:cubicBezTo>
                <a:cubicBezTo>
                  <a:pt x="88692" y="0"/>
                  <a:pt x="114300" y="25608"/>
                  <a:pt x="114300" y="57150"/>
                </a:cubicBezTo>
                <a:cubicBezTo>
                  <a:pt x="114300" y="88692"/>
                  <a:pt x="88692" y="114300"/>
                  <a:pt x="57150" y="114300"/>
                </a:cubicBezTo>
                <a:cubicBezTo>
                  <a:pt x="25608" y="114300"/>
                  <a:pt x="0" y="88692"/>
                  <a:pt x="0" y="57150"/>
                </a:cubicBezTo>
                <a:close/>
              </a:path>
            </a:pathLst>
          </a:custGeom>
          <a:solidFill>
            <a:srgbClr val="D9A57C"/>
          </a:solidFill>
          <a:ln/>
        </p:spPr>
      </p:sp>
      <p:sp>
        <p:nvSpPr>
          <p:cNvPr id="15" name="Text 13"/>
          <p:cNvSpPr/>
          <p:nvPr/>
        </p:nvSpPr>
        <p:spPr>
          <a:xfrm>
            <a:off x="981075" y="3467100"/>
            <a:ext cx="198120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Personal trigger identification</a:t>
            </a:r>
            <a:endParaRPr lang="en-US" sz="1600" dirty="0"/>
          </a:p>
        </p:txBody>
      </p:sp>
      <p:sp>
        <p:nvSpPr>
          <p:cNvPr id="16" name="Shape 14"/>
          <p:cNvSpPr/>
          <p:nvPr/>
        </p:nvSpPr>
        <p:spPr>
          <a:xfrm>
            <a:off x="723900" y="5178425"/>
            <a:ext cx="2962275" cy="6350"/>
          </a:xfrm>
          <a:custGeom>
            <a:avLst/>
            <a:gdLst/>
            <a:ahLst/>
            <a:cxnLst/>
            <a:rect l="l" t="t" r="r" b="b"/>
            <a:pathLst>
              <a:path w="2962275" h="6350">
                <a:moveTo>
                  <a:pt x="0" y="0"/>
                </a:moveTo>
                <a:lnTo>
                  <a:pt x="2962275" y="0"/>
                </a:lnTo>
                <a:lnTo>
                  <a:pt x="2962275" y="6350"/>
                </a:lnTo>
                <a:lnTo>
                  <a:pt x="0" y="6350"/>
                </a:lnTo>
                <a:lnTo>
                  <a:pt x="0" y="0"/>
                </a:lnTo>
                <a:close/>
              </a:path>
            </a:pathLst>
          </a:custGeom>
          <a:solidFill>
            <a:srgbClr val="C8B8A6">
              <a:alpha val="30196"/>
            </a:srgbClr>
          </a:solidFill>
          <a:ln/>
        </p:spPr>
      </p:sp>
      <p:sp>
        <p:nvSpPr>
          <p:cNvPr id="17" name="Shape 15"/>
          <p:cNvSpPr/>
          <p:nvPr/>
        </p:nvSpPr>
        <p:spPr>
          <a:xfrm>
            <a:off x="762000" y="5448300"/>
            <a:ext cx="114300" cy="152400"/>
          </a:xfrm>
          <a:custGeom>
            <a:avLst/>
            <a:gdLst/>
            <a:ahLst/>
            <a:cxnLst/>
            <a:rect l="l" t="t" r="r" b="b"/>
            <a:pathLst>
              <a:path w="114300" h="152400">
                <a:moveTo>
                  <a:pt x="87184" y="114300"/>
                </a:moveTo>
                <a:cubicBezTo>
                  <a:pt x="89356" y="107662"/>
                  <a:pt x="93702" y="101650"/>
                  <a:pt x="98614" y="96470"/>
                </a:cubicBezTo>
                <a:cubicBezTo>
                  <a:pt x="108347" y="86231"/>
                  <a:pt x="114300" y="72390"/>
                  <a:pt x="114300" y="57150"/>
                </a:cubicBezTo>
                <a:cubicBezTo>
                  <a:pt x="114300" y="25598"/>
                  <a:pt x="88702" y="0"/>
                  <a:pt x="57150" y="0"/>
                </a:cubicBezTo>
                <a:cubicBezTo>
                  <a:pt x="25598" y="0"/>
                  <a:pt x="0" y="25598"/>
                  <a:pt x="0" y="57150"/>
                </a:cubicBezTo>
                <a:cubicBezTo>
                  <a:pt x="0" y="72390"/>
                  <a:pt x="5953" y="86231"/>
                  <a:pt x="15686" y="96470"/>
                </a:cubicBezTo>
                <a:cubicBezTo>
                  <a:pt x="20598" y="101650"/>
                  <a:pt x="24973" y="107662"/>
                  <a:pt x="27116" y="114300"/>
                </a:cubicBezTo>
                <a:lnTo>
                  <a:pt x="87154" y="114300"/>
                </a:lnTo>
                <a:close/>
                <a:moveTo>
                  <a:pt x="85725" y="128588"/>
                </a:moveTo>
                <a:lnTo>
                  <a:pt x="28575" y="128588"/>
                </a:lnTo>
                <a:lnTo>
                  <a:pt x="28575" y="133350"/>
                </a:lnTo>
                <a:cubicBezTo>
                  <a:pt x="28575" y="146506"/>
                  <a:pt x="39231" y="157163"/>
                  <a:pt x="52388" y="157163"/>
                </a:cubicBezTo>
                <a:lnTo>
                  <a:pt x="61912" y="157163"/>
                </a:lnTo>
                <a:cubicBezTo>
                  <a:pt x="75069" y="157163"/>
                  <a:pt x="85725" y="146506"/>
                  <a:pt x="85725" y="133350"/>
                </a:cubicBezTo>
                <a:lnTo>
                  <a:pt x="85725" y="128588"/>
                </a:lnTo>
                <a:close/>
                <a:moveTo>
                  <a:pt x="54769" y="33338"/>
                </a:moveTo>
                <a:cubicBezTo>
                  <a:pt x="42922" y="33338"/>
                  <a:pt x="33338" y="42922"/>
                  <a:pt x="33338" y="54769"/>
                </a:cubicBezTo>
                <a:cubicBezTo>
                  <a:pt x="33338" y="58728"/>
                  <a:pt x="30153" y="61912"/>
                  <a:pt x="26194" y="61912"/>
                </a:cubicBezTo>
                <a:cubicBezTo>
                  <a:pt x="22235" y="61912"/>
                  <a:pt x="19050" y="58728"/>
                  <a:pt x="19050" y="54769"/>
                </a:cubicBezTo>
                <a:cubicBezTo>
                  <a:pt x="19050" y="35034"/>
                  <a:pt x="35034" y="19050"/>
                  <a:pt x="54769" y="19050"/>
                </a:cubicBezTo>
                <a:cubicBezTo>
                  <a:pt x="58728" y="19050"/>
                  <a:pt x="61912" y="22235"/>
                  <a:pt x="61912" y="26194"/>
                </a:cubicBezTo>
                <a:cubicBezTo>
                  <a:pt x="61912" y="30153"/>
                  <a:pt x="58728" y="33338"/>
                  <a:pt x="54769" y="33338"/>
                </a:cubicBezTo>
                <a:close/>
              </a:path>
            </a:pathLst>
          </a:custGeom>
          <a:solidFill>
            <a:srgbClr val="D9A57C"/>
          </a:solidFill>
          <a:ln/>
        </p:spPr>
      </p:sp>
      <p:sp>
        <p:nvSpPr>
          <p:cNvPr id="18" name="Text 16"/>
          <p:cNvSpPr/>
          <p:nvPr/>
        </p:nvSpPr>
        <p:spPr>
          <a:xfrm>
            <a:off x="990600" y="5410200"/>
            <a:ext cx="838200" cy="228600"/>
          </a:xfrm>
          <a:prstGeom prst="rect">
            <a:avLst/>
          </a:prstGeom>
          <a:noFill/>
          <a:ln/>
        </p:spPr>
        <p:txBody>
          <a:bodyPr wrap="square" lIns="0" tIns="0" rIns="0" bIns="0" rtlCol="0" anchor="ctr"/>
          <a:lstStyle/>
          <a:p>
            <a:pPr>
              <a:lnSpc>
                <a:spcPct val="130000"/>
              </a:lnSpc>
            </a:pPr>
            <a:r>
              <a:rPr lang="en-US" sz="1200" b="1" dirty="0">
                <a:solidFill>
                  <a:srgbClr val="5A7D7C"/>
                </a:solidFill>
                <a:latin typeface="Quattrocento Sans" pitchFamily="34" charset="0"/>
                <a:ea typeface="Quattrocento Sans" pitchFamily="34" charset="-122"/>
                <a:cs typeface="Quattrocento Sans" pitchFamily="34" charset="-120"/>
              </a:rPr>
              <a:t>Key Insight:</a:t>
            </a:r>
            <a:endParaRPr lang="en-US" sz="1600" dirty="0"/>
          </a:p>
        </p:txBody>
      </p:sp>
      <p:sp>
        <p:nvSpPr>
          <p:cNvPr id="19" name="Text 17"/>
          <p:cNvSpPr/>
          <p:nvPr/>
        </p:nvSpPr>
        <p:spPr>
          <a:xfrm>
            <a:off x="723900" y="5715000"/>
            <a:ext cx="3038475" cy="457200"/>
          </a:xfrm>
          <a:prstGeom prst="rect">
            <a:avLst/>
          </a:prstGeom>
          <a:noFill/>
          <a:ln/>
        </p:spPr>
        <p:txBody>
          <a:bodyPr wrap="square" lIns="0" tIns="0" rIns="0" bIns="0" rtlCol="0" anchor="ctr"/>
          <a:lstStyle/>
          <a:p>
            <a:pPr>
              <a:lnSpc>
                <a:spcPct val="130000"/>
              </a:lnSpc>
            </a:pPr>
            <a:r>
              <a:rPr lang="en-US" sz="1200" dirty="0">
                <a:solidFill>
                  <a:srgbClr val="3D3D3D">
                    <a:alpha val="70000"/>
                  </a:srgbClr>
                </a:solidFill>
                <a:latin typeface="Quattrocento Sans" pitchFamily="34" charset="0"/>
                <a:ea typeface="Quattrocento Sans" pitchFamily="34" charset="-122"/>
                <a:cs typeface="Quattrocento Sans" pitchFamily="34" charset="-120"/>
              </a:rPr>
              <a:t>"Distraction is a symptom, not the real problem"</a:t>
            </a:r>
            <a:endParaRPr lang="en-US" sz="1600" dirty="0"/>
          </a:p>
        </p:txBody>
      </p:sp>
      <p:sp>
        <p:nvSpPr>
          <p:cNvPr id="20" name="Shape 18"/>
          <p:cNvSpPr/>
          <p:nvPr/>
        </p:nvSpPr>
        <p:spPr>
          <a:xfrm>
            <a:off x="4311650" y="1562100"/>
            <a:ext cx="3590925" cy="4914900"/>
          </a:xfrm>
          <a:custGeom>
            <a:avLst/>
            <a:gdLst/>
            <a:ahLst/>
            <a:cxnLst/>
            <a:rect l="l" t="t" r="r" b="b"/>
            <a:pathLst>
              <a:path w="3590925" h="4914900">
                <a:moveTo>
                  <a:pt x="38100" y="0"/>
                </a:moveTo>
                <a:lnTo>
                  <a:pt x="3438526" y="0"/>
                </a:lnTo>
                <a:cubicBezTo>
                  <a:pt x="3522694" y="0"/>
                  <a:pt x="3590925" y="68231"/>
                  <a:pt x="3590925" y="152399"/>
                </a:cubicBezTo>
                <a:lnTo>
                  <a:pt x="3590925" y="4762501"/>
                </a:lnTo>
                <a:cubicBezTo>
                  <a:pt x="3590925" y="4846669"/>
                  <a:pt x="3522694" y="4914900"/>
                  <a:pt x="3438526" y="4914900"/>
                </a:cubicBezTo>
                <a:lnTo>
                  <a:pt x="38100" y="4914900"/>
                </a:lnTo>
                <a:cubicBezTo>
                  <a:pt x="17072" y="4914900"/>
                  <a:pt x="0" y="4897828"/>
                  <a:pt x="0" y="4876800"/>
                </a:cubicBezTo>
                <a:lnTo>
                  <a:pt x="0" y="38100"/>
                </a:lnTo>
                <a:cubicBezTo>
                  <a:pt x="0" y="17072"/>
                  <a:pt x="17072" y="0"/>
                  <a:pt x="38100" y="0"/>
                </a:cubicBezTo>
                <a:close/>
              </a:path>
            </a:pathLst>
          </a:custGeom>
          <a:solidFill>
            <a:srgbClr val="FFFFFF"/>
          </a:solidFill>
          <a:ln/>
          <a:effectLst>
            <a:outerShdw sx="100000" sy="100000" kx="0" ky="0" algn="bl" rotWithShape="0" blurRad="142875" dist="95250" dir="5400000">
              <a:srgbClr val="000000">
                <a:alpha val="10196"/>
              </a:srgbClr>
            </a:outerShdw>
          </a:effectLst>
        </p:spPr>
      </p:sp>
      <p:sp>
        <p:nvSpPr>
          <p:cNvPr id="21" name="Shape 19"/>
          <p:cNvSpPr/>
          <p:nvPr/>
        </p:nvSpPr>
        <p:spPr>
          <a:xfrm>
            <a:off x="4311650" y="1562100"/>
            <a:ext cx="38100" cy="4914900"/>
          </a:xfrm>
          <a:custGeom>
            <a:avLst/>
            <a:gdLst/>
            <a:ahLst/>
            <a:cxnLst/>
            <a:rect l="l" t="t" r="r" b="b"/>
            <a:pathLst>
              <a:path w="38100" h="4914900">
                <a:moveTo>
                  <a:pt x="38100" y="0"/>
                </a:moveTo>
                <a:lnTo>
                  <a:pt x="38100" y="0"/>
                </a:lnTo>
                <a:lnTo>
                  <a:pt x="38100" y="4914900"/>
                </a:lnTo>
                <a:lnTo>
                  <a:pt x="38100" y="4914900"/>
                </a:lnTo>
                <a:cubicBezTo>
                  <a:pt x="17072" y="4914900"/>
                  <a:pt x="0" y="4897828"/>
                  <a:pt x="0" y="4876800"/>
                </a:cubicBezTo>
                <a:lnTo>
                  <a:pt x="0" y="38100"/>
                </a:lnTo>
                <a:cubicBezTo>
                  <a:pt x="0" y="17072"/>
                  <a:pt x="17072" y="0"/>
                  <a:pt x="38100" y="0"/>
                </a:cubicBezTo>
                <a:close/>
              </a:path>
            </a:pathLst>
          </a:custGeom>
          <a:solidFill>
            <a:srgbClr val="C8B8A6"/>
          </a:solidFill>
          <a:ln/>
        </p:spPr>
      </p:sp>
      <p:sp>
        <p:nvSpPr>
          <p:cNvPr id="22" name="Shape 20"/>
          <p:cNvSpPr/>
          <p:nvPr/>
        </p:nvSpPr>
        <p:spPr>
          <a:xfrm>
            <a:off x="4635500" y="18669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C8B8A6"/>
          </a:solidFill>
          <a:ln/>
        </p:spPr>
      </p:sp>
      <p:sp>
        <p:nvSpPr>
          <p:cNvPr id="23" name="Text 21"/>
          <p:cNvSpPr/>
          <p:nvPr/>
        </p:nvSpPr>
        <p:spPr>
          <a:xfrm>
            <a:off x="4564063" y="1866900"/>
            <a:ext cx="752475" cy="609600"/>
          </a:xfrm>
          <a:prstGeom prst="rect">
            <a:avLst/>
          </a:prstGeom>
          <a:noFill/>
          <a:ln/>
        </p:spPr>
        <p:txBody>
          <a:bodyPr wrap="square" lIns="0" tIns="0" rIns="0" bIns="0" rtlCol="0" anchor="ctr"/>
          <a:lstStyle/>
          <a:p>
            <a:pPr algn="ctr">
              <a:lnSpc>
                <a:spcPct val="100000"/>
              </a:lnSpc>
            </a:pPr>
            <a:r>
              <a:rPr lang="en-US" sz="2250" b="1" dirty="0">
                <a:solidFill>
                  <a:srgbClr val="FFFFFF"/>
                </a:solidFill>
                <a:latin typeface="Liter" pitchFamily="34" charset="0"/>
                <a:ea typeface="Liter" pitchFamily="34" charset="-122"/>
                <a:cs typeface="Liter" pitchFamily="34" charset="-120"/>
              </a:rPr>
              <a:t>02</a:t>
            </a:r>
            <a:endParaRPr lang="en-US" sz="1600" dirty="0"/>
          </a:p>
        </p:txBody>
      </p:sp>
      <p:sp>
        <p:nvSpPr>
          <p:cNvPr id="24" name="Text 22"/>
          <p:cNvSpPr/>
          <p:nvPr/>
        </p:nvSpPr>
        <p:spPr>
          <a:xfrm>
            <a:off x="5397500" y="1905000"/>
            <a:ext cx="1743075" cy="304800"/>
          </a:xfrm>
          <a:prstGeom prst="rect">
            <a:avLst/>
          </a:prstGeom>
          <a:noFill/>
          <a:ln/>
        </p:spPr>
        <p:txBody>
          <a:bodyPr wrap="square" lIns="0" tIns="0" rIns="0" bIns="0" rtlCol="0" anchor="ctr"/>
          <a:lstStyle/>
          <a:p>
            <a:pPr>
              <a:lnSpc>
                <a:spcPct val="110000"/>
              </a:lnSpc>
            </a:pPr>
            <a:r>
              <a:rPr lang="en-US" sz="1800" b="1" dirty="0">
                <a:solidFill>
                  <a:srgbClr val="5A7D7C"/>
                </a:solidFill>
                <a:latin typeface="Liter" pitchFamily="34" charset="0"/>
                <a:ea typeface="Liter" pitchFamily="34" charset="-122"/>
                <a:cs typeface="Liter" pitchFamily="34" charset="-120"/>
              </a:rPr>
              <a:t>Reprogramming</a:t>
            </a:r>
            <a:endParaRPr lang="en-US" sz="1600" dirty="0"/>
          </a:p>
        </p:txBody>
      </p:sp>
      <p:sp>
        <p:nvSpPr>
          <p:cNvPr id="25" name="Text 23"/>
          <p:cNvSpPr/>
          <p:nvPr/>
        </p:nvSpPr>
        <p:spPr>
          <a:xfrm>
            <a:off x="5397500" y="2209800"/>
            <a:ext cx="1704975" cy="228600"/>
          </a:xfrm>
          <a:prstGeom prst="rect">
            <a:avLst/>
          </a:prstGeom>
          <a:noFill/>
          <a:ln/>
        </p:spPr>
        <p:txBody>
          <a:bodyPr wrap="square" lIns="0" tIns="0" rIns="0" bIns="0" rtlCol="0" anchor="ctr"/>
          <a:lstStyle/>
          <a:p>
            <a:pPr>
              <a:lnSpc>
                <a:spcPct val="130000"/>
              </a:lnSpc>
            </a:pPr>
            <a:r>
              <a:rPr lang="en-US" sz="1200" dirty="0">
                <a:solidFill>
                  <a:srgbClr val="3D3D3D">
                    <a:alpha val="60000"/>
                  </a:srgbClr>
                </a:solidFill>
                <a:latin typeface="Quattrocento Sans" pitchFamily="34" charset="0"/>
                <a:ea typeface="Quattrocento Sans" pitchFamily="34" charset="-122"/>
                <a:cs typeface="Quattrocento Sans" pitchFamily="34" charset="-120"/>
              </a:rPr>
              <a:t>Focus &amp; Attention</a:t>
            </a:r>
            <a:endParaRPr lang="en-US" sz="1600" dirty="0"/>
          </a:p>
        </p:txBody>
      </p:sp>
      <p:sp>
        <p:nvSpPr>
          <p:cNvPr id="26" name="Shape 24"/>
          <p:cNvSpPr/>
          <p:nvPr/>
        </p:nvSpPr>
        <p:spPr>
          <a:xfrm>
            <a:off x="4649788" y="2781300"/>
            <a:ext cx="114300" cy="114300"/>
          </a:xfrm>
          <a:custGeom>
            <a:avLst/>
            <a:gdLst/>
            <a:ahLst/>
            <a:cxnLst/>
            <a:rect l="l" t="t" r="r" b="b"/>
            <a:pathLst>
              <a:path w="114300" h="114300">
                <a:moveTo>
                  <a:pt x="0" y="57150"/>
                </a:moveTo>
                <a:cubicBezTo>
                  <a:pt x="0" y="25608"/>
                  <a:pt x="25608" y="0"/>
                  <a:pt x="57150" y="0"/>
                </a:cubicBezTo>
                <a:cubicBezTo>
                  <a:pt x="88692" y="0"/>
                  <a:pt x="114300" y="25608"/>
                  <a:pt x="114300" y="57150"/>
                </a:cubicBezTo>
                <a:cubicBezTo>
                  <a:pt x="114300" y="88692"/>
                  <a:pt x="88692" y="114300"/>
                  <a:pt x="57150" y="114300"/>
                </a:cubicBezTo>
                <a:cubicBezTo>
                  <a:pt x="25608" y="114300"/>
                  <a:pt x="0" y="88692"/>
                  <a:pt x="0" y="57150"/>
                </a:cubicBezTo>
                <a:close/>
              </a:path>
            </a:pathLst>
          </a:custGeom>
          <a:solidFill>
            <a:srgbClr val="D9A57C"/>
          </a:solidFill>
          <a:ln/>
        </p:spPr>
      </p:sp>
      <p:sp>
        <p:nvSpPr>
          <p:cNvPr id="27" name="Text 25"/>
          <p:cNvSpPr/>
          <p:nvPr/>
        </p:nvSpPr>
        <p:spPr>
          <a:xfrm>
            <a:off x="4892675" y="2705100"/>
            <a:ext cx="1038225"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Focus as a skill</a:t>
            </a:r>
            <a:endParaRPr lang="en-US" sz="1600" dirty="0"/>
          </a:p>
        </p:txBody>
      </p:sp>
      <p:sp>
        <p:nvSpPr>
          <p:cNvPr id="28" name="Shape 26"/>
          <p:cNvSpPr/>
          <p:nvPr/>
        </p:nvSpPr>
        <p:spPr>
          <a:xfrm>
            <a:off x="4649788" y="3162300"/>
            <a:ext cx="114300" cy="114300"/>
          </a:xfrm>
          <a:custGeom>
            <a:avLst/>
            <a:gdLst/>
            <a:ahLst/>
            <a:cxnLst/>
            <a:rect l="l" t="t" r="r" b="b"/>
            <a:pathLst>
              <a:path w="114300" h="114300">
                <a:moveTo>
                  <a:pt x="0" y="57150"/>
                </a:moveTo>
                <a:cubicBezTo>
                  <a:pt x="0" y="25608"/>
                  <a:pt x="25608" y="0"/>
                  <a:pt x="57150" y="0"/>
                </a:cubicBezTo>
                <a:cubicBezTo>
                  <a:pt x="88692" y="0"/>
                  <a:pt x="114300" y="25608"/>
                  <a:pt x="114300" y="57150"/>
                </a:cubicBezTo>
                <a:cubicBezTo>
                  <a:pt x="114300" y="88692"/>
                  <a:pt x="88692" y="114300"/>
                  <a:pt x="57150" y="114300"/>
                </a:cubicBezTo>
                <a:cubicBezTo>
                  <a:pt x="25608" y="114300"/>
                  <a:pt x="0" y="88692"/>
                  <a:pt x="0" y="57150"/>
                </a:cubicBezTo>
                <a:close/>
              </a:path>
            </a:pathLst>
          </a:custGeom>
          <a:solidFill>
            <a:srgbClr val="D9A57C"/>
          </a:solidFill>
          <a:ln/>
        </p:spPr>
      </p:sp>
      <p:sp>
        <p:nvSpPr>
          <p:cNvPr id="29" name="Text 27"/>
          <p:cNvSpPr/>
          <p:nvPr/>
        </p:nvSpPr>
        <p:spPr>
          <a:xfrm>
            <a:off x="4892675" y="3086100"/>
            <a:ext cx="139065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Practical techniques</a:t>
            </a:r>
            <a:endParaRPr lang="en-US" sz="1600" dirty="0"/>
          </a:p>
        </p:txBody>
      </p:sp>
      <p:sp>
        <p:nvSpPr>
          <p:cNvPr id="30" name="Shape 28"/>
          <p:cNvSpPr/>
          <p:nvPr/>
        </p:nvSpPr>
        <p:spPr>
          <a:xfrm>
            <a:off x="4649788" y="3543300"/>
            <a:ext cx="114300" cy="114300"/>
          </a:xfrm>
          <a:custGeom>
            <a:avLst/>
            <a:gdLst/>
            <a:ahLst/>
            <a:cxnLst/>
            <a:rect l="l" t="t" r="r" b="b"/>
            <a:pathLst>
              <a:path w="114300" h="114300">
                <a:moveTo>
                  <a:pt x="0" y="57150"/>
                </a:moveTo>
                <a:cubicBezTo>
                  <a:pt x="0" y="25608"/>
                  <a:pt x="25608" y="0"/>
                  <a:pt x="57150" y="0"/>
                </a:cubicBezTo>
                <a:cubicBezTo>
                  <a:pt x="88692" y="0"/>
                  <a:pt x="114300" y="25608"/>
                  <a:pt x="114300" y="57150"/>
                </a:cubicBezTo>
                <a:cubicBezTo>
                  <a:pt x="114300" y="88692"/>
                  <a:pt x="88692" y="114300"/>
                  <a:pt x="57150" y="114300"/>
                </a:cubicBezTo>
                <a:cubicBezTo>
                  <a:pt x="25608" y="114300"/>
                  <a:pt x="0" y="88692"/>
                  <a:pt x="0" y="57150"/>
                </a:cubicBezTo>
                <a:close/>
              </a:path>
            </a:pathLst>
          </a:custGeom>
          <a:solidFill>
            <a:srgbClr val="D9A57C"/>
          </a:solidFill>
          <a:ln/>
        </p:spPr>
      </p:sp>
      <p:sp>
        <p:nvSpPr>
          <p:cNvPr id="31" name="Text 29"/>
          <p:cNvSpPr/>
          <p:nvPr/>
        </p:nvSpPr>
        <p:spPr>
          <a:xfrm>
            <a:off x="4892675" y="3467100"/>
            <a:ext cx="1266825"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Digital boundaries</a:t>
            </a:r>
            <a:endParaRPr lang="en-US" sz="1600" dirty="0"/>
          </a:p>
        </p:txBody>
      </p:sp>
      <p:sp>
        <p:nvSpPr>
          <p:cNvPr id="32" name="Shape 30"/>
          <p:cNvSpPr/>
          <p:nvPr/>
        </p:nvSpPr>
        <p:spPr>
          <a:xfrm>
            <a:off x="4635500" y="5178425"/>
            <a:ext cx="2962275" cy="6350"/>
          </a:xfrm>
          <a:custGeom>
            <a:avLst/>
            <a:gdLst/>
            <a:ahLst/>
            <a:cxnLst/>
            <a:rect l="l" t="t" r="r" b="b"/>
            <a:pathLst>
              <a:path w="2962275" h="6350">
                <a:moveTo>
                  <a:pt x="0" y="0"/>
                </a:moveTo>
                <a:lnTo>
                  <a:pt x="2962275" y="0"/>
                </a:lnTo>
                <a:lnTo>
                  <a:pt x="2962275" y="6350"/>
                </a:lnTo>
                <a:lnTo>
                  <a:pt x="0" y="6350"/>
                </a:lnTo>
                <a:lnTo>
                  <a:pt x="0" y="0"/>
                </a:lnTo>
                <a:close/>
              </a:path>
            </a:pathLst>
          </a:custGeom>
          <a:solidFill>
            <a:srgbClr val="C8B8A6">
              <a:alpha val="30196"/>
            </a:srgbClr>
          </a:solidFill>
          <a:ln/>
        </p:spPr>
      </p:sp>
      <p:sp>
        <p:nvSpPr>
          <p:cNvPr id="33" name="Shape 31"/>
          <p:cNvSpPr/>
          <p:nvPr/>
        </p:nvSpPr>
        <p:spPr>
          <a:xfrm>
            <a:off x="4673600" y="5448300"/>
            <a:ext cx="114300" cy="152400"/>
          </a:xfrm>
          <a:custGeom>
            <a:avLst/>
            <a:gdLst/>
            <a:ahLst/>
            <a:cxnLst/>
            <a:rect l="l" t="t" r="r" b="b"/>
            <a:pathLst>
              <a:path w="114300" h="152400">
                <a:moveTo>
                  <a:pt x="87184" y="114300"/>
                </a:moveTo>
                <a:cubicBezTo>
                  <a:pt x="89356" y="107662"/>
                  <a:pt x="93702" y="101650"/>
                  <a:pt x="98614" y="96470"/>
                </a:cubicBezTo>
                <a:cubicBezTo>
                  <a:pt x="108347" y="86231"/>
                  <a:pt x="114300" y="72390"/>
                  <a:pt x="114300" y="57150"/>
                </a:cubicBezTo>
                <a:cubicBezTo>
                  <a:pt x="114300" y="25598"/>
                  <a:pt x="88702" y="0"/>
                  <a:pt x="57150" y="0"/>
                </a:cubicBezTo>
                <a:cubicBezTo>
                  <a:pt x="25598" y="0"/>
                  <a:pt x="0" y="25598"/>
                  <a:pt x="0" y="57150"/>
                </a:cubicBezTo>
                <a:cubicBezTo>
                  <a:pt x="0" y="72390"/>
                  <a:pt x="5953" y="86231"/>
                  <a:pt x="15686" y="96470"/>
                </a:cubicBezTo>
                <a:cubicBezTo>
                  <a:pt x="20598" y="101650"/>
                  <a:pt x="24973" y="107662"/>
                  <a:pt x="27116" y="114300"/>
                </a:cubicBezTo>
                <a:lnTo>
                  <a:pt x="87154" y="114300"/>
                </a:lnTo>
                <a:close/>
                <a:moveTo>
                  <a:pt x="85725" y="128588"/>
                </a:moveTo>
                <a:lnTo>
                  <a:pt x="28575" y="128588"/>
                </a:lnTo>
                <a:lnTo>
                  <a:pt x="28575" y="133350"/>
                </a:lnTo>
                <a:cubicBezTo>
                  <a:pt x="28575" y="146506"/>
                  <a:pt x="39231" y="157163"/>
                  <a:pt x="52388" y="157163"/>
                </a:cubicBezTo>
                <a:lnTo>
                  <a:pt x="61912" y="157163"/>
                </a:lnTo>
                <a:cubicBezTo>
                  <a:pt x="75069" y="157163"/>
                  <a:pt x="85725" y="146506"/>
                  <a:pt x="85725" y="133350"/>
                </a:cubicBezTo>
                <a:lnTo>
                  <a:pt x="85725" y="128588"/>
                </a:lnTo>
                <a:close/>
                <a:moveTo>
                  <a:pt x="54769" y="33338"/>
                </a:moveTo>
                <a:cubicBezTo>
                  <a:pt x="42922" y="33338"/>
                  <a:pt x="33338" y="42922"/>
                  <a:pt x="33338" y="54769"/>
                </a:cubicBezTo>
                <a:cubicBezTo>
                  <a:pt x="33338" y="58728"/>
                  <a:pt x="30153" y="61912"/>
                  <a:pt x="26194" y="61912"/>
                </a:cubicBezTo>
                <a:cubicBezTo>
                  <a:pt x="22235" y="61912"/>
                  <a:pt x="19050" y="58728"/>
                  <a:pt x="19050" y="54769"/>
                </a:cubicBezTo>
                <a:cubicBezTo>
                  <a:pt x="19050" y="35034"/>
                  <a:pt x="35034" y="19050"/>
                  <a:pt x="54769" y="19050"/>
                </a:cubicBezTo>
                <a:cubicBezTo>
                  <a:pt x="58728" y="19050"/>
                  <a:pt x="61912" y="22235"/>
                  <a:pt x="61912" y="26194"/>
                </a:cubicBezTo>
                <a:cubicBezTo>
                  <a:pt x="61912" y="30153"/>
                  <a:pt x="58728" y="33338"/>
                  <a:pt x="54769" y="33338"/>
                </a:cubicBezTo>
                <a:close/>
              </a:path>
            </a:pathLst>
          </a:custGeom>
          <a:solidFill>
            <a:srgbClr val="D9A57C"/>
          </a:solidFill>
          <a:ln/>
        </p:spPr>
      </p:sp>
      <p:sp>
        <p:nvSpPr>
          <p:cNvPr id="34" name="Text 32"/>
          <p:cNvSpPr/>
          <p:nvPr/>
        </p:nvSpPr>
        <p:spPr>
          <a:xfrm>
            <a:off x="4902200" y="5410200"/>
            <a:ext cx="838200" cy="228600"/>
          </a:xfrm>
          <a:prstGeom prst="rect">
            <a:avLst/>
          </a:prstGeom>
          <a:noFill/>
          <a:ln/>
        </p:spPr>
        <p:txBody>
          <a:bodyPr wrap="square" lIns="0" tIns="0" rIns="0" bIns="0" rtlCol="0" anchor="ctr"/>
          <a:lstStyle/>
          <a:p>
            <a:pPr>
              <a:lnSpc>
                <a:spcPct val="130000"/>
              </a:lnSpc>
            </a:pPr>
            <a:r>
              <a:rPr lang="en-US" sz="1200" b="1" dirty="0">
                <a:solidFill>
                  <a:srgbClr val="5A7D7C"/>
                </a:solidFill>
                <a:latin typeface="Quattrocento Sans" pitchFamily="34" charset="0"/>
                <a:ea typeface="Quattrocento Sans" pitchFamily="34" charset="-122"/>
                <a:cs typeface="Quattrocento Sans" pitchFamily="34" charset="-120"/>
              </a:rPr>
              <a:t>Key Insight:</a:t>
            </a:r>
            <a:endParaRPr lang="en-US" sz="1600" dirty="0"/>
          </a:p>
        </p:txBody>
      </p:sp>
      <p:sp>
        <p:nvSpPr>
          <p:cNvPr id="35" name="Text 33"/>
          <p:cNvSpPr/>
          <p:nvPr/>
        </p:nvSpPr>
        <p:spPr>
          <a:xfrm>
            <a:off x="4635500" y="5715000"/>
            <a:ext cx="3038475" cy="457200"/>
          </a:xfrm>
          <a:prstGeom prst="rect">
            <a:avLst/>
          </a:prstGeom>
          <a:noFill/>
          <a:ln/>
        </p:spPr>
        <p:txBody>
          <a:bodyPr wrap="square" lIns="0" tIns="0" rIns="0" bIns="0" rtlCol="0" anchor="ctr"/>
          <a:lstStyle/>
          <a:p>
            <a:pPr>
              <a:lnSpc>
                <a:spcPct val="130000"/>
              </a:lnSpc>
            </a:pPr>
            <a:r>
              <a:rPr lang="en-US" sz="1200" dirty="0">
                <a:solidFill>
                  <a:srgbClr val="3D3D3D">
                    <a:alpha val="70000"/>
                  </a:srgbClr>
                </a:solidFill>
                <a:latin typeface="Quattrocento Sans" pitchFamily="34" charset="0"/>
                <a:ea typeface="Quattrocento Sans" pitchFamily="34" charset="-122"/>
                <a:cs typeface="Quattrocento Sans" pitchFamily="34" charset="-120"/>
              </a:rPr>
              <a:t>"You need better systems, not more motivation"</a:t>
            </a:r>
            <a:endParaRPr lang="en-US" sz="1600" dirty="0"/>
          </a:p>
        </p:txBody>
      </p:sp>
      <p:sp>
        <p:nvSpPr>
          <p:cNvPr id="36" name="Shape 34"/>
          <p:cNvSpPr/>
          <p:nvPr/>
        </p:nvSpPr>
        <p:spPr>
          <a:xfrm>
            <a:off x="8223250" y="1562100"/>
            <a:ext cx="3590925" cy="4914900"/>
          </a:xfrm>
          <a:custGeom>
            <a:avLst/>
            <a:gdLst/>
            <a:ahLst/>
            <a:cxnLst/>
            <a:rect l="l" t="t" r="r" b="b"/>
            <a:pathLst>
              <a:path w="3590925" h="4914900">
                <a:moveTo>
                  <a:pt x="38100" y="0"/>
                </a:moveTo>
                <a:lnTo>
                  <a:pt x="3438526" y="0"/>
                </a:lnTo>
                <a:cubicBezTo>
                  <a:pt x="3522694" y="0"/>
                  <a:pt x="3590925" y="68231"/>
                  <a:pt x="3590925" y="152399"/>
                </a:cubicBezTo>
                <a:lnTo>
                  <a:pt x="3590925" y="4762501"/>
                </a:lnTo>
                <a:cubicBezTo>
                  <a:pt x="3590925" y="4846669"/>
                  <a:pt x="3522694" y="4914900"/>
                  <a:pt x="3438526" y="4914900"/>
                </a:cubicBezTo>
                <a:lnTo>
                  <a:pt x="38100" y="4914900"/>
                </a:lnTo>
                <a:cubicBezTo>
                  <a:pt x="17072" y="4914900"/>
                  <a:pt x="0" y="4897828"/>
                  <a:pt x="0" y="4876800"/>
                </a:cubicBezTo>
                <a:lnTo>
                  <a:pt x="0" y="38100"/>
                </a:lnTo>
                <a:cubicBezTo>
                  <a:pt x="0" y="17072"/>
                  <a:pt x="17072" y="0"/>
                  <a:pt x="38100" y="0"/>
                </a:cubicBezTo>
                <a:close/>
              </a:path>
            </a:pathLst>
          </a:custGeom>
          <a:solidFill>
            <a:srgbClr val="FFFFFF"/>
          </a:solidFill>
          <a:ln/>
          <a:effectLst>
            <a:outerShdw sx="100000" sy="100000" kx="0" ky="0" algn="bl" rotWithShape="0" blurRad="142875" dist="95250" dir="5400000">
              <a:srgbClr val="000000">
                <a:alpha val="10196"/>
              </a:srgbClr>
            </a:outerShdw>
          </a:effectLst>
        </p:spPr>
      </p:sp>
      <p:sp>
        <p:nvSpPr>
          <p:cNvPr id="37" name="Shape 35"/>
          <p:cNvSpPr/>
          <p:nvPr/>
        </p:nvSpPr>
        <p:spPr>
          <a:xfrm>
            <a:off x="8223250" y="1562100"/>
            <a:ext cx="38100" cy="4914900"/>
          </a:xfrm>
          <a:custGeom>
            <a:avLst/>
            <a:gdLst/>
            <a:ahLst/>
            <a:cxnLst/>
            <a:rect l="l" t="t" r="r" b="b"/>
            <a:pathLst>
              <a:path w="38100" h="4914900">
                <a:moveTo>
                  <a:pt x="38100" y="0"/>
                </a:moveTo>
                <a:lnTo>
                  <a:pt x="38100" y="0"/>
                </a:lnTo>
                <a:lnTo>
                  <a:pt x="38100" y="4914900"/>
                </a:lnTo>
                <a:lnTo>
                  <a:pt x="38100" y="4914900"/>
                </a:lnTo>
                <a:cubicBezTo>
                  <a:pt x="17072" y="4914900"/>
                  <a:pt x="0" y="4897828"/>
                  <a:pt x="0" y="4876800"/>
                </a:cubicBezTo>
                <a:lnTo>
                  <a:pt x="0" y="38100"/>
                </a:lnTo>
                <a:cubicBezTo>
                  <a:pt x="0" y="17072"/>
                  <a:pt x="17072" y="0"/>
                  <a:pt x="38100" y="0"/>
                </a:cubicBezTo>
                <a:close/>
              </a:path>
            </a:pathLst>
          </a:custGeom>
          <a:solidFill>
            <a:srgbClr val="D9A57C"/>
          </a:solidFill>
          <a:ln/>
        </p:spPr>
      </p:sp>
      <p:sp>
        <p:nvSpPr>
          <p:cNvPr id="38" name="Shape 36"/>
          <p:cNvSpPr/>
          <p:nvPr/>
        </p:nvSpPr>
        <p:spPr>
          <a:xfrm>
            <a:off x="8547100" y="18669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D9A57C"/>
          </a:solidFill>
          <a:ln/>
        </p:spPr>
      </p:sp>
      <p:sp>
        <p:nvSpPr>
          <p:cNvPr id="39" name="Text 37"/>
          <p:cNvSpPr/>
          <p:nvPr/>
        </p:nvSpPr>
        <p:spPr>
          <a:xfrm>
            <a:off x="8475663" y="1866900"/>
            <a:ext cx="752475" cy="609600"/>
          </a:xfrm>
          <a:prstGeom prst="rect">
            <a:avLst/>
          </a:prstGeom>
          <a:noFill/>
          <a:ln/>
        </p:spPr>
        <p:txBody>
          <a:bodyPr wrap="square" lIns="0" tIns="0" rIns="0" bIns="0" rtlCol="0" anchor="ctr"/>
          <a:lstStyle/>
          <a:p>
            <a:pPr algn="ctr">
              <a:lnSpc>
                <a:spcPct val="100000"/>
              </a:lnSpc>
            </a:pPr>
            <a:r>
              <a:rPr lang="en-US" sz="2250" b="1" dirty="0">
                <a:solidFill>
                  <a:srgbClr val="FFFFFF"/>
                </a:solidFill>
                <a:latin typeface="Liter" pitchFamily="34" charset="0"/>
                <a:ea typeface="Liter" pitchFamily="34" charset="-122"/>
                <a:cs typeface="Liter" pitchFamily="34" charset="-120"/>
              </a:rPr>
              <a:t>03</a:t>
            </a:r>
            <a:endParaRPr lang="en-US" sz="1600" dirty="0"/>
          </a:p>
        </p:txBody>
      </p:sp>
      <p:sp>
        <p:nvSpPr>
          <p:cNvPr id="40" name="Text 38"/>
          <p:cNvSpPr/>
          <p:nvPr/>
        </p:nvSpPr>
        <p:spPr>
          <a:xfrm>
            <a:off x="9309100" y="1905000"/>
            <a:ext cx="1543050" cy="304800"/>
          </a:xfrm>
          <a:prstGeom prst="rect">
            <a:avLst/>
          </a:prstGeom>
          <a:noFill/>
          <a:ln/>
        </p:spPr>
        <p:txBody>
          <a:bodyPr wrap="square" lIns="0" tIns="0" rIns="0" bIns="0" rtlCol="0" anchor="ctr"/>
          <a:lstStyle/>
          <a:p>
            <a:pPr>
              <a:lnSpc>
                <a:spcPct val="110000"/>
              </a:lnSpc>
            </a:pPr>
            <a:r>
              <a:rPr lang="en-US" sz="1800" b="1" dirty="0">
                <a:solidFill>
                  <a:srgbClr val="5A7D7C"/>
                </a:solidFill>
                <a:latin typeface="Liter" pitchFamily="34" charset="0"/>
                <a:ea typeface="Liter" pitchFamily="34" charset="-122"/>
                <a:cs typeface="Liter" pitchFamily="34" charset="-120"/>
              </a:rPr>
              <a:t>Building</a:t>
            </a:r>
            <a:endParaRPr lang="en-US" sz="1600" dirty="0"/>
          </a:p>
        </p:txBody>
      </p:sp>
      <p:sp>
        <p:nvSpPr>
          <p:cNvPr id="41" name="Text 39"/>
          <p:cNvSpPr/>
          <p:nvPr/>
        </p:nvSpPr>
        <p:spPr>
          <a:xfrm>
            <a:off x="9309100" y="2209800"/>
            <a:ext cx="1504950" cy="228600"/>
          </a:xfrm>
          <a:prstGeom prst="rect">
            <a:avLst/>
          </a:prstGeom>
          <a:noFill/>
          <a:ln/>
        </p:spPr>
        <p:txBody>
          <a:bodyPr wrap="square" lIns="0" tIns="0" rIns="0" bIns="0" rtlCol="0" anchor="ctr"/>
          <a:lstStyle/>
          <a:p>
            <a:pPr>
              <a:lnSpc>
                <a:spcPct val="130000"/>
              </a:lnSpc>
            </a:pPr>
            <a:r>
              <a:rPr lang="en-US" sz="1200" dirty="0">
                <a:solidFill>
                  <a:srgbClr val="3D3D3D">
                    <a:alpha val="60000"/>
                  </a:srgbClr>
                </a:solidFill>
                <a:latin typeface="Quattrocento Sans" pitchFamily="34" charset="0"/>
                <a:ea typeface="Quattrocento Sans" pitchFamily="34" charset="-122"/>
                <a:cs typeface="Quattrocento Sans" pitchFamily="34" charset="-120"/>
              </a:rPr>
              <a:t>Sustainable Discipline</a:t>
            </a:r>
            <a:endParaRPr lang="en-US" sz="1600" dirty="0"/>
          </a:p>
        </p:txBody>
      </p:sp>
      <p:sp>
        <p:nvSpPr>
          <p:cNvPr id="42" name="Shape 40"/>
          <p:cNvSpPr/>
          <p:nvPr/>
        </p:nvSpPr>
        <p:spPr>
          <a:xfrm>
            <a:off x="8561388" y="2781300"/>
            <a:ext cx="114300" cy="114300"/>
          </a:xfrm>
          <a:custGeom>
            <a:avLst/>
            <a:gdLst/>
            <a:ahLst/>
            <a:cxnLst/>
            <a:rect l="l" t="t" r="r" b="b"/>
            <a:pathLst>
              <a:path w="114300" h="114300">
                <a:moveTo>
                  <a:pt x="0" y="57150"/>
                </a:moveTo>
                <a:cubicBezTo>
                  <a:pt x="0" y="25608"/>
                  <a:pt x="25608" y="0"/>
                  <a:pt x="57150" y="0"/>
                </a:cubicBezTo>
                <a:cubicBezTo>
                  <a:pt x="88692" y="0"/>
                  <a:pt x="114300" y="25608"/>
                  <a:pt x="114300" y="57150"/>
                </a:cubicBezTo>
                <a:cubicBezTo>
                  <a:pt x="114300" y="88692"/>
                  <a:pt x="88692" y="114300"/>
                  <a:pt x="57150" y="114300"/>
                </a:cubicBezTo>
                <a:cubicBezTo>
                  <a:pt x="25608" y="114300"/>
                  <a:pt x="0" y="88692"/>
                  <a:pt x="0" y="57150"/>
                </a:cubicBezTo>
                <a:close/>
              </a:path>
            </a:pathLst>
          </a:custGeom>
          <a:solidFill>
            <a:srgbClr val="D9A57C"/>
          </a:solidFill>
          <a:ln/>
        </p:spPr>
      </p:sp>
      <p:sp>
        <p:nvSpPr>
          <p:cNvPr id="43" name="Text 41"/>
          <p:cNvSpPr/>
          <p:nvPr/>
        </p:nvSpPr>
        <p:spPr>
          <a:xfrm>
            <a:off x="8804275" y="2705100"/>
            <a:ext cx="1609725"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Motivation to discipline</a:t>
            </a:r>
            <a:endParaRPr lang="en-US" sz="1600" dirty="0"/>
          </a:p>
        </p:txBody>
      </p:sp>
      <p:sp>
        <p:nvSpPr>
          <p:cNvPr id="44" name="Shape 42"/>
          <p:cNvSpPr/>
          <p:nvPr/>
        </p:nvSpPr>
        <p:spPr>
          <a:xfrm>
            <a:off x="8561388" y="3162300"/>
            <a:ext cx="114300" cy="114300"/>
          </a:xfrm>
          <a:custGeom>
            <a:avLst/>
            <a:gdLst/>
            <a:ahLst/>
            <a:cxnLst/>
            <a:rect l="l" t="t" r="r" b="b"/>
            <a:pathLst>
              <a:path w="114300" h="114300">
                <a:moveTo>
                  <a:pt x="0" y="57150"/>
                </a:moveTo>
                <a:cubicBezTo>
                  <a:pt x="0" y="25608"/>
                  <a:pt x="25608" y="0"/>
                  <a:pt x="57150" y="0"/>
                </a:cubicBezTo>
                <a:cubicBezTo>
                  <a:pt x="88692" y="0"/>
                  <a:pt x="114300" y="25608"/>
                  <a:pt x="114300" y="57150"/>
                </a:cubicBezTo>
                <a:cubicBezTo>
                  <a:pt x="114300" y="88692"/>
                  <a:pt x="88692" y="114300"/>
                  <a:pt x="57150" y="114300"/>
                </a:cubicBezTo>
                <a:cubicBezTo>
                  <a:pt x="25608" y="114300"/>
                  <a:pt x="0" y="88692"/>
                  <a:pt x="0" y="57150"/>
                </a:cubicBezTo>
                <a:close/>
              </a:path>
            </a:pathLst>
          </a:custGeom>
          <a:solidFill>
            <a:srgbClr val="D9A57C"/>
          </a:solidFill>
          <a:ln/>
        </p:spPr>
      </p:sp>
      <p:sp>
        <p:nvSpPr>
          <p:cNvPr id="45" name="Text 43"/>
          <p:cNvSpPr/>
          <p:nvPr/>
        </p:nvSpPr>
        <p:spPr>
          <a:xfrm>
            <a:off x="8804275" y="3086100"/>
            <a:ext cx="1381125"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Environment design</a:t>
            </a:r>
            <a:endParaRPr lang="en-US" sz="1600" dirty="0"/>
          </a:p>
        </p:txBody>
      </p:sp>
      <p:sp>
        <p:nvSpPr>
          <p:cNvPr id="46" name="Shape 44"/>
          <p:cNvSpPr/>
          <p:nvPr/>
        </p:nvSpPr>
        <p:spPr>
          <a:xfrm>
            <a:off x="8561388" y="3543300"/>
            <a:ext cx="114300" cy="114300"/>
          </a:xfrm>
          <a:custGeom>
            <a:avLst/>
            <a:gdLst/>
            <a:ahLst/>
            <a:cxnLst/>
            <a:rect l="l" t="t" r="r" b="b"/>
            <a:pathLst>
              <a:path w="114300" h="114300">
                <a:moveTo>
                  <a:pt x="0" y="57150"/>
                </a:moveTo>
                <a:cubicBezTo>
                  <a:pt x="0" y="25608"/>
                  <a:pt x="25608" y="0"/>
                  <a:pt x="57150" y="0"/>
                </a:cubicBezTo>
                <a:cubicBezTo>
                  <a:pt x="88692" y="0"/>
                  <a:pt x="114300" y="25608"/>
                  <a:pt x="114300" y="57150"/>
                </a:cubicBezTo>
                <a:cubicBezTo>
                  <a:pt x="114300" y="88692"/>
                  <a:pt x="88692" y="114300"/>
                  <a:pt x="57150" y="114300"/>
                </a:cubicBezTo>
                <a:cubicBezTo>
                  <a:pt x="25608" y="114300"/>
                  <a:pt x="0" y="88692"/>
                  <a:pt x="0" y="57150"/>
                </a:cubicBezTo>
                <a:close/>
              </a:path>
            </a:pathLst>
          </a:custGeom>
          <a:solidFill>
            <a:srgbClr val="D9A57C"/>
          </a:solidFill>
          <a:ln/>
        </p:spPr>
      </p:sp>
      <p:sp>
        <p:nvSpPr>
          <p:cNvPr id="47" name="Text 45"/>
          <p:cNvSpPr/>
          <p:nvPr/>
        </p:nvSpPr>
        <p:spPr>
          <a:xfrm>
            <a:off x="8804275" y="3467100"/>
            <a:ext cx="1057275"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Goal alignment</a:t>
            </a:r>
            <a:endParaRPr lang="en-US" sz="1600" dirty="0"/>
          </a:p>
        </p:txBody>
      </p:sp>
      <p:sp>
        <p:nvSpPr>
          <p:cNvPr id="48" name="Shape 46"/>
          <p:cNvSpPr/>
          <p:nvPr/>
        </p:nvSpPr>
        <p:spPr>
          <a:xfrm>
            <a:off x="8547100" y="5407025"/>
            <a:ext cx="2962275" cy="6350"/>
          </a:xfrm>
          <a:custGeom>
            <a:avLst/>
            <a:gdLst/>
            <a:ahLst/>
            <a:cxnLst/>
            <a:rect l="l" t="t" r="r" b="b"/>
            <a:pathLst>
              <a:path w="2962275" h="6350">
                <a:moveTo>
                  <a:pt x="0" y="0"/>
                </a:moveTo>
                <a:lnTo>
                  <a:pt x="2962275" y="0"/>
                </a:lnTo>
                <a:lnTo>
                  <a:pt x="2962275" y="6350"/>
                </a:lnTo>
                <a:lnTo>
                  <a:pt x="0" y="6350"/>
                </a:lnTo>
                <a:lnTo>
                  <a:pt x="0" y="0"/>
                </a:lnTo>
                <a:close/>
              </a:path>
            </a:pathLst>
          </a:custGeom>
          <a:solidFill>
            <a:srgbClr val="C8B8A6">
              <a:alpha val="30196"/>
            </a:srgbClr>
          </a:solidFill>
          <a:ln/>
        </p:spPr>
      </p:sp>
      <p:sp>
        <p:nvSpPr>
          <p:cNvPr id="49" name="Shape 47"/>
          <p:cNvSpPr/>
          <p:nvPr/>
        </p:nvSpPr>
        <p:spPr>
          <a:xfrm>
            <a:off x="8585200" y="5676900"/>
            <a:ext cx="114300" cy="152400"/>
          </a:xfrm>
          <a:custGeom>
            <a:avLst/>
            <a:gdLst/>
            <a:ahLst/>
            <a:cxnLst/>
            <a:rect l="l" t="t" r="r" b="b"/>
            <a:pathLst>
              <a:path w="114300" h="152400">
                <a:moveTo>
                  <a:pt x="87184" y="114300"/>
                </a:moveTo>
                <a:cubicBezTo>
                  <a:pt x="89356" y="107662"/>
                  <a:pt x="93702" y="101650"/>
                  <a:pt x="98614" y="96470"/>
                </a:cubicBezTo>
                <a:cubicBezTo>
                  <a:pt x="108347" y="86231"/>
                  <a:pt x="114300" y="72390"/>
                  <a:pt x="114300" y="57150"/>
                </a:cubicBezTo>
                <a:cubicBezTo>
                  <a:pt x="114300" y="25598"/>
                  <a:pt x="88702" y="0"/>
                  <a:pt x="57150" y="0"/>
                </a:cubicBezTo>
                <a:cubicBezTo>
                  <a:pt x="25598" y="0"/>
                  <a:pt x="0" y="25598"/>
                  <a:pt x="0" y="57150"/>
                </a:cubicBezTo>
                <a:cubicBezTo>
                  <a:pt x="0" y="72390"/>
                  <a:pt x="5953" y="86231"/>
                  <a:pt x="15686" y="96470"/>
                </a:cubicBezTo>
                <a:cubicBezTo>
                  <a:pt x="20598" y="101650"/>
                  <a:pt x="24973" y="107662"/>
                  <a:pt x="27116" y="114300"/>
                </a:cubicBezTo>
                <a:lnTo>
                  <a:pt x="87154" y="114300"/>
                </a:lnTo>
                <a:close/>
                <a:moveTo>
                  <a:pt x="85725" y="128588"/>
                </a:moveTo>
                <a:lnTo>
                  <a:pt x="28575" y="128588"/>
                </a:lnTo>
                <a:lnTo>
                  <a:pt x="28575" y="133350"/>
                </a:lnTo>
                <a:cubicBezTo>
                  <a:pt x="28575" y="146506"/>
                  <a:pt x="39231" y="157163"/>
                  <a:pt x="52388" y="157163"/>
                </a:cubicBezTo>
                <a:lnTo>
                  <a:pt x="61912" y="157163"/>
                </a:lnTo>
                <a:cubicBezTo>
                  <a:pt x="75069" y="157163"/>
                  <a:pt x="85725" y="146506"/>
                  <a:pt x="85725" y="133350"/>
                </a:cubicBezTo>
                <a:lnTo>
                  <a:pt x="85725" y="128588"/>
                </a:lnTo>
                <a:close/>
                <a:moveTo>
                  <a:pt x="54769" y="33338"/>
                </a:moveTo>
                <a:cubicBezTo>
                  <a:pt x="42922" y="33338"/>
                  <a:pt x="33338" y="42922"/>
                  <a:pt x="33338" y="54769"/>
                </a:cubicBezTo>
                <a:cubicBezTo>
                  <a:pt x="33338" y="58728"/>
                  <a:pt x="30153" y="61912"/>
                  <a:pt x="26194" y="61912"/>
                </a:cubicBezTo>
                <a:cubicBezTo>
                  <a:pt x="22235" y="61912"/>
                  <a:pt x="19050" y="58728"/>
                  <a:pt x="19050" y="54769"/>
                </a:cubicBezTo>
                <a:cubicBezTo>
                  <a:pt x="19050" y="35034"/>
                  <a:pt x="35034" y="19050"/>
                  <a:pt x="54769" y="19050"/>
                </a:cubicBezTo>
                <a:cubicBezTo>
                  <a:pt x="58728" y="19050"/>
                  <a:pt x="61912" y="22235"/>
                  <a:pt x="61912" y="26194"/>
                </a:cubicBezTo>
                <a:cubicBezTo>
                  <a:pt x="61912" y="30153"/>
                  <a:pt x="58728" y="33338"/>
                  <a:pt x="54769" y="33338"/>
                </a:cubicBezTo>
                <a:close/>
              </a:path>
            </a:pathLst>
          </a:custGeom>
          <a:solidFill>
            <a:srgbClr val="D9A57C"/>
          </a:solidFill>
          <a:ln/>
        </p:spPr>
      </p:sp>
      <p:sp>
        <p:nvSpPr>
          <p:cNvPr id="50" name="Text 48"/>
          <p:cNvSpPr/>
          <p:nvPr/>
        </p:nvSpPr>
        <p:spPr>
          <a:xfrm>
            <a:off x="8813800" y="5638800"/>
            <a:ext cx="838200" cy="228600"/>
          </a:xfrm>
          <a:prstGeom prst="rect">
            <a:avLst/>
          </a:prstGeom>
          <a:noFill/>
          <a:ln/>
        </p:spPr>
        <p:txBody>
          <a:bodyPr wrap="square" lIns="0" tIns="0" rIns="0" bIns="0" rtlCol="0" anchor="ctr"/>
          <a:lstStyle/>
          <a:p>
            <a:pPr>
              <a:lnSpc>
                <a:spcPct val="130000"/>
              </a:lnSpc>
            </a:pPr>
            <a:r>
              <a:rPr lang="en-US" sz="1200" b="1" dirty="0">
                <a:solidFill>
                  <a:srgbClr val="5A7D7C"/>
                </a:solidFill>
                <a:latin typeface="Quattrocento Sans" pitchFamily="34" charset="0"/>
                <a:ea typeface="Quattrocento Sans" pitchFamily="34" charset="-122"/>
                <a:cs typeface="Quattrocento Sans" pitchFamily="34" charset="-120"/>
              </a:rPr>
              <a:t>Key Insight:</a:t>
            </a:r>
            <a:endParaRPr lang="en-US" sz="1600" dirty="0"/>
          </a:p>
        </p:txBody>
      </p:sp>
      <p:sp>
        <p:nvSpPr>
          <p:cNvPr id="51" name="Text 49"/>
          <p:cNvSpPr/>
          <p:nvPr/>
        </p:nvSpPr>
        <p:spPr>
          <a:xfrm>
            <a:off x="8547100" y="5943600"/>
            <a:ext cx="3038475" cy="228600"/>
          </a:xfrm>
          <a:prstGeom prst="rect">
            <a:avLst/>
          </a:prstGeom>
          <a:noFill/>
          <a:ln/>
        </p:spPr>
        <p:txBody>
          <a:bodyPr wrap="square" lIns="0" tIns="0" rIns="0" bIns="0" rtlCol="0" anchor="ctr"/>
          <a:lstStyle/>
          <a:p>
            <a:pPr>
              <a:lnSpc>
                <a:spcPct val="130000"/>
              </a:lnSpc>
            </a:pPr>
            <a:r>
              <a:rPr lang="en-US" sz="1200" dirty="0">
                <a:solidFill>
                  <a:srgbClr val="3D3D3D">
                    <a:alpha val="70000"/>
                  </a:srgbClr>
                </a:solidFill>
                <a:latin typeface="Quattrocento Sans" pitchFamily="34" charset="0"/>
                <a:ea typeface="Quattrocento Sans" pitchFamily="34" charset="-122"/>
                <a:cs typeface="Quattrocento Sans" pitchFamily="34" charset="-120"/>
              </a:rPr>
              <a:t>"Discipline makes the right action easier"</a:t>
            </a:r>
            <a:endParaRPr lang="en-US" sz="1600" dirty="0"/>
          </a:p>
        </p:txBody>
      </p:sp>
    </p:spTree>
  </p:cSld>
  <p:clrMapOvr>
    <a:masterClrMapping/>
  </p:clrMapOvr>
  <p:transition>
    <p:fade/>
    <p:spd val="med"/>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a:ln/>
        </p:spPr>
        <p:txBody>
          <a:bodyPr wrap="square" lIns="0" tIns="0" rIns="0" bIns="0" rtlCol="0" anchor="ctr"/>
          <a:lstStyle/>
          <a:p>
            <a:pPr>
              <a:lnSpc>
                <a:spcPct val="130000"/>
              </a:lnSpc>
            </a:pPr>
            <a:r>
              <a:rPr lang="en-US" sz="1200" b="1" spc="120" kern="0" dirty="0">
                <a:solidFill>
                  <a:srgbClr val="D9A57C"/>
                </a:solidFill>
                <a:latin typeface="Quattrocento Sans" pitchFamily="34" charset="0"/>
                <a:ea typeface="Quattrocento Sans" pitchFamily="34" charset="-122"/>
                <a:cs typeface="Quattrocento Sans" pitchFamily="34" charset="-120"/>
              </a:rPr>
              <a:t>COURSE INTRODUCTION</a:t>
            </a:r>
            <a:endParaRPr lang="en-US" sz="1600" dirty="0"/>
          </a:p>
        </p:txBody>
      </p:sp>
      <p:sp>
        <p:nvSpPr>
          <p:cNvPr id="3" name="Text 1"/>
          <p:cNvSpPr/>
          <p:nvPr/>
        </p:nvSpPr>
        <p:spPr>
          <a:xfrm>
            <a:off x="381000" y="685800"/>
            <a:ext cx="11601450" cy="381000"/>
          </a:xfrm>
          <a:prstGeom prst="rect">
            <a:avLst/>
          </a:prstGeom>
          <a:noFill/>
          <a:ln/>
        </p:spPr>
        <p:txBody>
          <a:bodyPr wrap="square" lIns="0" tIns="0" rIns="0" bIns="0" rtlCol="0" anchor="ctr"/>
          <a:lstStyle/>
          <a:p>
            <a:pPr>
              <a:lnSpc>
                <a:spcPct val="90000"/>
              </a:lnSpc>
            </a:pPr>
            <a:r>
              <a:rPr lang="en-US" sz="2700" b="1" dirty="0">
                <a:solidFill>
                  <a:srgbClr val="5A7D7C"/>
                </a:solidFill>
                <a:latin typeface="Liter" pitchFamily="34" charset="0"/>
                <a:ea typeface="Liter" pitchFamily="34" charset="-122"/>
                <a:cs typeface="Liter" pitchFamily="34" charset="-120"/>
              </a:rPr>
              <a:t>Welcome to the Course</a:t>
            </a:r>
            <a:endParaRPr lang="en-US" sz="1600" dirty="0"/>
          </a:p>
        </p:txBody>
      </p:sp>
      <p:sp>
        <p:nvSpPr>
          <p:cNvPr id="4" name="Shape 2"/>
          <p:cNvSpPr/>
          <p:nvPr/>
        </p:nvSpPr>
        <p:spPr>
          <a:xfrm>
            <a:off x="400050" y="1295400"/>
            <a:ext cx="5543550" cy="1866900"/>
          </a:xfrm>
          <a:custGeom>
            <a:avLst/>
            <a:gdLst/>
            <a:ahLst/>
            <a:cxnLst/>
            <a:rect l="l" t="t" r="r" b="b"/>
            <a:pathLst>
              <a:path w="5543550" h="1866900">
                <a:moveTo>
                  <a:pt x="38100" y="0"/>
                </a:moveTo>
                <a:lnTo>
                  <a:pt x="5429258" y="0"/>
                </a:lnTo>
                <a:cubicBezTo>
                  <a:pt x="5492380" y="0"/>
                  <a:pt x="5543550" y="51170"/>
                  <a:pt x="5543550" y="114292"/>
                </a:cubicBezTo>
                <a:lnTo>
                  <a:pt x="5543550" y="1752608"/>
                </a:lnTo>
                <a:cubicBezTo>
                  <a:pt x="5543550" y="1815730"/>
                  <a:pt x="5492380" y="1866900"/>
                  <a:pt x="5429258" y="1866900"/>
                </a:cubicBezTo>
                <a:lnTo>
                  <a:pt x="38100" y="1866900"/>
                </a:lnTo>
                <a:cubicBezTo>
                  <a:pt x="17072" y="1866900"/>
                  <a:pt x="0" y="1849828"/>
                  <a:pt x="0" y="1828800"/>
                </a:cubicBezTo>
                <a:lnTo>
                  <a:pt x="0" y="38100"/>
                </a:lnTo>
                <a:cubicBezTo>
                  <a:pt x="0" y="17072"/>
                  <a:pt x="17072" y="0"/>
                  <a:pt x="38100" y="0"/>
                </a:cubicBezTo>
                <a:close/>
              </a:path>
            </a:pathLst>
          </a:custGeom>
          <a:solidFill>
            <a:srgbClr val="FFFFFF"/>
          </a:solidFill>
          <a:ln/>
          <a:effectLst>
            <a:outerShdw sx="100000" sy="100000" kx="0" ky="0" algn="bl" rotWithShape="0" blurRad="57150" dist="38100" dir="5400000">
              <a:srgbClr val="000000">
                <a:alpha val="10196"/>
              </a:srgbClr>
            </a:outerShdw>
          </a:effectLst>
        </p:spPr>
      </p:sp>
      <p:sp>
        <p:nvSpPr>
          <p:cNvPr id="5" name="Shape 3"/>
          <p:cNvSpPr/>
          <p:nvPr/>
        </p:nvSpPr>
        <p:spPr>
          <a:xfrm>
            <a:off x="400050" y="1295400"/>
            <a:ext cx="38100" cy="1866900"/>
          </a:xfrm>
          <a:custGeom>
            <a:avLst/>
            <a:gdLst/>
            <a:ahLst/>
            <a:cxnLst/>
            <a:rect l="l" t="t" r="r" b="b"/>
            <a:pathLst>
              <a:path w="38100" h="1866900">
                <a:moveTo>
                  <a:pt x="38100" y="0"/>
                </a:moveTo>
                <a:lnTo>
                  <a:pt x="38100" y="0"/>
                </a:lnTo>
                <a:lnTo>
                  <a:pt x="38100" y="1866900"/>
                </a:lnTo>
                <a:lnTo>
                  <a:pt x="38100" y="1866900"/>
                </a:lnTo>
                <a:cubicBezTo>
                  <a:pt x="17072" y="1866900"/>
                  <a:pt x="0" y="1849828"/>
                  <a:pt x="0" y="1828800"/>
                </a:cubicBezTo>
                <a:lnTo>
                  <a:pt x="0" y="38100"/>
                </a:lnTo>
                <a:cubicBezTo>
                  <a:pt x="0" y="17072"/>
                  <a:pt x="17072" y="0"/>
                  <a:pt x="38100" y="0"/>
                </a:cubicBezTo>
                <a:close/>
              </a:path>
            </a:pathLst>
          </a:custGeom>
          <a:solidFill>
            <a:srgbClr val="5A7D7C"/>
          </a:solidFill>
          <a:ln/>
        </p:spPr>
      </p:sp>
      <p:sp>
        <p:nvSpPr>
          <p:cNvPr id="6" name="Shape 4"/>
          <p:cNvSpPr/>
          <p:nvPr/>
        </p:nvSpPr>
        <p:spPr>
          <a:xfrm>
            <a:off x="676275" y="1543050"/>
            <a:ext cx="228600" cy="228600"/>
          </a:xfrm>
          <a:custGeom>
            <a:avLst/>
            <a:gdLst/>
            <a:ahLst/>
            <a:cxnLst/>
            <a:rect l="l" t="t" r="r" b="b"/>
            <a:pathLst>
              <a:path w="228600" h="228600">
                <a:moveTo>
                  <a:pt x="200025" y="114300"/>
                </a:moveTo>
                <a:cubicBezTo>
                  <a:pt x="200025" y="66987"/>
                  <a:pt x="161613" y="28575"/>
                  <a:pt x="114300" y="28575"/>
                </a:cubicBezTo>
                <a:cubicBezTo>
                  <a:pt x="66987" y="28575"/>
                  <a:pt x="28575" y="66987"/>
                  <a:pt x="28575" y="114300"/>
                </a:cubicBezTo>
                <a:cubicBezTo>
                  <a:pt x="28575" y="161613"/>
                  <a:pt x="66987" y="200025"/>
                  <a:pt x="114300" y="200025"/>
                </a:cubicBezTo>
                <a:cubicBezTo>
                  <a:pt x="161613" y="200025"/>
                  <a:pt x="200025" y="161613"/>
                  <a:pt x="200025" y="114300"/>
                </a:cubicBezTo>
                <a:close/>
                <a:moveTo>
                  <a:pt x="0" y="114300"/>
                </a:moveTo>
                <a:cubicBezTo>
                  <a:pt x="0" y="51216"/>
                  <a:pt x="51216" y="0"/>
                  <a:pt x="114300" y="0"/>
                </a:cubicBezTo>
                <a:cubicBezTo>
                  <a:pt x="177384" y="0"/>
                  <a:pt x="228600" y="51216"/>
                  <a:pt x="228600" y="114300"/>
                </a:cubicBezTo>
                <a:cubicBezTo>
                  <a:pt x="228600" y="177384"/>
                  <a:pt x="177384" y="228600"/>
                  <a:pt x="114300" y="228600"/>
                </a:cubicBezTo>
                <a:cubicBezTo>
                  <a:pt x="51216" y="228600"/>
                  <a:pt x="0" y="177384"/>
                  <a:pt x="0" y="114300"/>
                </a:cubicBezTo>
                <a:close/>
                <a:moveTo>
                  <a:pt x="114300" y="150019"/>
                </a:moveTo>
                <a:cubicBezTo>
                  <a:pt x="134014" y="150019"/>
                  <a:pt x="150019" y="134014"/>
                  <a:pt x="150019" y="114300"/>
                </a:cubicBezTo>
                <a:cubicBezTo>
                  <a:pt x="150019" y="94586"/>
                  <a:pt x="134014" y="78581"/>
                  <a:pt x="114300" y="78581"/>
                </a:cubicBezTo>
                <a:cubicBezTo>
                  <a:pt x="94586" y="78581"/>
                  <a:pt x="78581" y="94586"/>
                  <a:pt x="78581" y="114300"/>
                </a:cubicBezTo>
                <a:cubicBezTo>
                  <a:pt x="78581" y="134014"/>
                  <a:pt x="94586" y="150019"/>
                  <a:pt x="114300" y="150019"/>
                </a:cubicBezTo>
                <a:close/>
                <a:moveTo>
                  <a:pt x="114300" y="50006"/>
                </a:moveTo>
                <a:cubicBezTo>
                  <a:pt x="149785" y="50006"/>
                  <a:pt x="178594" y="78815"/>
                  <a:pt x="178594" y="114300"/>
                </a:cubicBezTo>
                <a:cubicBezTo>
                  <a:pt x="178594" y="149785"/>
                  <a:pt x="149785" y="178594"/>
                  <a:pt x="114300" y="178594"/>
                </a:cubicBezTo>
                <a:cubicBezTo>
                  <a:pt x="78815" y="178594"/>
                  <a:pt x="50006" y="149785"/>
                  <a:pt x="50006" y="114300"/>
                </a:cubicBezTo>
                <a:cubicBezTo>
                  <a:pt x="50006" y="78815"/>
                  <a:pt x="78815" y="50006"/>
                  <a:pt x="114300" y="50006"/>
                </a:cubicBezTo>
                <a:close/>
                <a:moveTo>
                  <a:pt x="100013" y="114300"/>
                </a:moveTo>
                <a:cubicBezTo>
                  <a:pt x="100013" y="106415"/>
                  <a:pt x="106415" y="100013"/>
                  <a:pt x="114300" y="100013"/>
                </a:cubicBezTo>
                <a:cubicBezTo>
                  <a:pt x="122185" y="100013"/>
                  <a:pt x="128588" y="106415"/>
                  <a:pt x="128588" y="114300"/>
                </a:cubicBezTo>
                <a:cubicBezTo>
                  <a:pt x="128588" y="122185"/>
                  <a:pt x="122185" y="128588"/>
                  <a:pt x="114300" y="128588"/>
                </a:cubicBezTo>
                <a:cubicBezTo>
                  <a:pt x="106415" y="128588"/>
                  <a:pt x="100013" y="122185"/>
                  <a:pt x="100013" y="114300"/>
                </a:cubicBezTo>
                <a:close/>
              </a:path>
            </a:pathLst>
          </a:custGeom>
          <a:solidFill>
            <a:srgbClr val="5A7D7C"/>
          </a:solidFill>
          <a:ln/>
        </p:spPr>
      </p:sp>
      <p:sp>
        <p:nvSpPr>
          <p:cNvPr id="7" name="Text 5"/>
          <p:cNvSpPr/>
          <p:nvPr/>
        </p:nvSpPr>
        <p:spPr>
          <a:xfrm>
            <a:off x="1047750" y="1524000"/>
            <a:ext cx="790575" cy="266700"/>
          </a:xfrm>
          <a:prstGeom prst="rect">
            <a:avLst/>
          </a:prstGeom>
          <a:noFill/>
          <a:ln/>
        </p:spPr>
        <p:txBody>
          <a:bodyPr wrap="square" lIns="0" tIns="0" rIns="0" bIns="0" rtlCol="0" anchor="ctr"/>
          <a:lstStyle/>
          <a:p>
            <a:pPr>
              <a:lnSpc>
                <a:spcPct val="120000"/>
              </a:lnSpc>
            </a:pPr>
            <a:r>
              <a:rPr lang="en-US" sz="1500" b="1" dirty="0">
                <a:solidFill>
                  <a:srgbClr val="5A7D7C"/>
                </a:solidFill>
                <a:latin typeface="Liter" pitchFamily="34" charset="0"/>
                <a:ea typeface="Liter" pitchFamily="34" charset="-122"/>
                <a:cs typeface="Liter" pitchFamily="34" charset="-120"/>
              </a:rPr>
              <a:t>Purpose</a:t>
            </a:r>
            <a:endParaRPr lang="en-US" sz="1600" dirty="0"/>
          </a:p>
        </p:txBody>
      </p:sp>
      <p:sp>
        <p:nvSpPr>
          <p:cNvPr id="8" name="Text 6"/>
          <p:cNvSpPr/>
          <p:nvPr/>
        </p:nvSpPr>
        <p:spPr>
          <a:xfrm>
            <a:off x="647700" y="1943100"/>
            <a:ext cx="5143500" cy="990600"/>
          </a:xfrm>
          <a:prstGeom prst="rect">
            <a:avLst/>
          </a:prstGeom>
          <a:noFill/>
          <a:ln/>
        </p:spPr>
        <p:txBody>
          <a:bodyPr wrap="square" lIns="0" tIns="0" rIns="0" bIns="0" rtlCol="0" anchor="ctr"/>
          <a:lstStyle/>
          <a:p>
            <a:pPr>
              <a:lnSpc>
                <a:spcPct val="14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In today's digital world, students are constantly surrounded by phones, notifications, and social media. While these tools were created to help us learn, they have become one of the biggest enemies of academic focus. This course helps you </a:t>
            </a:r>
            <a:pPr>
              <a:lnSpc>
                <a:spcPct val="140000"/>
              </a:lnSpc>
            </a:pPr>
            <a:r>
              <a:rPr lang="en-US" sz="1200" b="1" dirty="0">
                <a:solidFill>
                  <a:srgbClr val="5A7D7C"/>
                </a:solidFill>
                <a:latin typeface="Quattrocento Sans" pitchFamily="34" charset="0"/>
                <a:ea typeface="Quattrocento Sans" pitchFamily="34" charset="-122"/>
                <a:cs typeface="Quattrocento Sans" pitchFamily="34" charset="-120"/>
              </a:rPr>
              <a:t>understand, control, and master</a:t>
            </a:r>
            <a:pPr>
              <a:lnSpc>
                <a:spcPct val="14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 your digital environment.</a:t>
            </a:r>
            <a:endParaRPr lang="en-US" sz="1600" dirty="0"/>
          </a:p>
        </p:txBody>
      </p:sp>
      <p:sp>
        <p:nvSpPr>
          <p:cNvPr id="9" name="Shape 7"/>
          <p:cNvSpPr/>
          <p:nvPr/>
        </p:nvSpPr>
        <p:spPr>
          <a:xfrm>
            <a:off x="400050" y="4800600"/>
            <a:ext cx="5543550" cy="1676400"/>
          </a:xfrm>
          <a:custGeom>
            <a:avLst/>
            <a:gdLst/>
            <a:ahLst/>
            <a:cxnLst/>
            <a:rect l="l" t="t" r="r" b="b"/>
            <a:pathLst>
              <a:path w="5543550" h="1676400">
                <a:moveTo>
                  <a:pt x="38100" y="0"/>
                </a:moveTo>
                <a:lnTo>
                  <a:pt x="5429253" y="0"/>
                </a:lnTo>
                <a:cubicBezTo>
                  <a:pt x="5492378" y="0"/>
                  <a:pt x="5543550" y="51172"/>
                  <a:pt x="5543550" y="114297"/>
                </a:cubicBezTo>
                <a:lnTo>
                  <a:pt x="5543550" y="1562103"/>
                </a:lnTo>
                <a:cubicBezTo>
                  <a:pt x="5543550" y="1625228"/>
                  <a:pt x="5492378" y="1676400"/>
                  <a:pt x="5429253" y="1676400"/>
                </a:cubicBezTo>
                <a:lnTo>
                  <a:pt x="38100" y="1676400"/>
                </a:lnTo>
                <a:cubicBezTo>
                  <a:pt x="17058" y="1676400"/>
                  <a:pt x="0" y="1659342"/>
                  <a:pt x="0" y="1638300"/>
                </a:cubicBezTo>
                <a:lnTo>
                  <a:pt x="0" y="38100"/>
                </a:lnTo>
                <a:cubicBezTo>
                  <a:pt x="0" y="17072"/>
                  <a:pt x="17072" y="0"/>
                  <a:pt x="38100" y="0"/>
                </a:cubicBezTo>
                <a:close/>
              </a:path>
            </a:pathLst>
          </a:custGeom>
          <a:solidFill>
            <a:srgbClr val="FFFFFF"/>
          </a:solidFill>
          <a:ln/>
          <a:effectLst>
            <a:outerShdw sx="100000" sy="100000" kx="0" ky="0" algn="bl" rotWithShape="0" blurRad="57150" dist="38100" dir="5400000">
              <a:srgbClr val="000000">
                <a:alpha val="10196"/>
              </a:srgbClr>
            </a:outerShdw>
          </a:effectLst>
        </p:spPr>
      </p:sp>
      <p:sp>
        <p:nvSpPr>
          <p:cNvPr id="10" name="Shape 8"/>
          <p:cNvSpPr/>
          <p:nvPr/>
        </p:nvSpPr>
        <p:spPr>
          <a:xfrm>
            <a:off x="400050" y="4800600"/>
            <a:ext cx="38100" cy="1676400"/>
          </a:xfrm>
          <a:custGeom>
            <a:avLst/>
            <a:gdLst/>
            <a:ahLst/>
            <a:cxnLst/>
            <a:rect l="l" t="t" r="r" b="b"/>
            <a:pathLst>
              <a:path w="38100" h="1676400">
                <a:moveTo>
                  <a:pt x="38100" y="0"/>
                </a:moveTo>
                <a:lnTo>
                  <a:pt x="38100" y="0"/>
                </a:lnTo>
                <a:lnTo>
                  <a:pt x="38100" y="1676400"/>
                </a:lnTo>
                <a:lnTo>
                  <a:pt x="38100" y="1676400"/>
                </a:lnTo>
                <a:cubicBezTo>
                  <a:pt x="17072" y="1676400"/>
                  <a:pt x="0" y="1659328"/>
                  <a:pt x="0" y="1638300"/>
                </a:cubicBezTo>
                <a:lnTo>
                  <a:pt x="0" y="38100"/>
                </a:lnTo>
                <a:cubicBezTo>
                  <a:pt x="0" y="17072"/>
                  <a:pt x="17072" y="0"/>
                  <a:pt x="38100" y="0"/>
                </a:cubicBezTo>
                <a:close/>
              </a:path>
            </a:pathLst>
          </a:custGeom>
          <a:solidFill>
            <a:srgbClr val="C8B8A6"/>
          </a:solidFill>
          <a:ln/>
        </p:spPr>
      </p:sp>
      <p:sp>
        <p:nvSpPr>
          <p:cNvPr id="11" name="Shape 9"/>
          <p:cNvSpPr/>
          <p:nvPr/>
        </p:nvSpPr>
        <p:spPr>
          <a:xfrm>
            <a:off x="647700" y="5048250"/>
            <a:ext cx="285750" cy="228600"/>
          </a:xfrm>
          <a:custGeom>
            <a:avLst/>
            <a:gdLst/>
            <a:ahLst/>
            <a:cxnLst/>
            <a:rect l="l" t="t" r="r" b="b"/>
            <a:pathLst>
              <a:path w="285750" h="228600">
                <a:moveTo>
                  <a:pt x="142875" y="7144"/>
                </a:moveTo>
                <a:cubicBezTo>
                  <a:pt x="168503" y="7144"/>
                  <a:pt x="189309" y="27950"/>
                  <a:pt x="189309" y="53578"/>
                </a:cubicBezTo>
                <a:cubicBezTo>
                  <a:pt x="189309" y="79206"/>
                  <a:pt x="168503" y="100013"/>
                  <a:pt x="142875" y="100013"/>
                </a:cubicBezTo>
                <a:cubicBezTo>
                  <a:pt x="117247" y="100013"/>
                  <a:pt x="96441" y="79206"/>
                  <a:pt x="96441" y="53578"/>
                </a:cubicBezTo>
                <a:cubicBezTo>
                  <a:pt x="96441" y="27950"/>
                  <a:pt x="117247" y="7144"/>
                  <a:pt x="142875" y="7144"/>
                </a:cubicBezTo>
                <a:close/>
                <a:moveTo>
                  <a:pt x="42863" y="39291"/>
                </a:moveTo>
                <a:cubicBezTo>
                  <a:pt x="60605" y="39291"/>
                  <a:pt x="75009" y="53695"/>
                  <a:pt x="75009" y="71438"/>
                </a:cubicBezTo>
                <a:cubicBezTo>
                  <a:pt x="75009" y="89180"/>
                  <a:pt x="60605" y="103584"/>
                  <a:pt x="42863" y="103584"/>
                </a:cubicBezTo>
                <a:cubicBezTo>
                  <a:pt x="25120" y="103584"/>
                  <a:pt x="10716" y="89180"/>
                  <a:pt x="10716" y="71438"/>
                </a:cubicBezTo>
                <a:cubicBezTo>
                  <a:pt x="10716" y="53695"/>
                  <a:pt x="25120" y="39291"/>
                  <a:pt x="42862" y="39291"/>
                </a:cubicBezTo>
                <a:close/>
                <a:moveTo>
                  <a:pt x="0" y="185738"/>
                </a:moveTo>
                <a:cubicBezTo>
                  <a:pt x="0" y="154171"/>
                  <a:pt x="25584" y="128588"/>
                  <a:pt x="57150" y="128588"/>
                </a:cubicBezTo>
                <a:cubicBezTo>
                  <a:pt x="62865" y="128588"/>
                  <a:pt x="68401" y="129436"/>
                  <a:pt x="73625" y="130999"/>
                </a:cubicBezTo>
                <a:cubicBezTo>
                  <a:pt x="58936" y="147429"/>
                  <a:pt x="50006" y="169128"/>
                  <a:pt x="50006" y="192881"/>
                </a:cubicBezTo>
                <a:lnTo>
                  <a:pt x="50006" y="200025"/>
                </a:lnTo>
                <a:cubicBezTo>
                  <a:pt x="50006" y="205115"/>
                  <a:pt x="51078" y="209937"/>
                  <a:pt x="52998" y="214313"/>
                </a:cubicBezTo>
                <a:lnTo>
                  <a:pt x="14288" y="214313"/>
                </a:lnTo>
                <a:cubicBezTo>
                  <a:pt x="6385" y="214313"/>
                  <a:pt x="0" y="207928"/>
                  <a:pt x="0" y="200025"/>
                </a:cubicBezTo>
                <a:lnTo>
                  <a:pt x="0" y="185738"/>
                </a:lnTo>
                <a:close/>
                <a:moveTo>
                  <a:pt x="232752" y="214313"/>
                </a:moveTo>
                <a:cubicBezTo>
                  <a:pt x="234672" y="209937"/>
                  <a:pt x="235744" y="205115"/>
                  <a:pt x="235744" y="200025"/>
                </a:cubicBezTo>
                <a:lnTo>
                  <a:pt x="235744" y="192881"/>
                </a:lnTo>
                <a:cubicBezTo>
                  <a:pt x="235744" y="169128"/>
                  <a:pt x="226814" y="147429"/>
                  <a:pt x="212125" y="130999"/>
                </a:cubicBezTo>
                <a:cubicBezTo>
                  <a:pt x="217349" y="129436"/>
                  <a:pt x="222885" y="128588"/>
                  <a:pt x="228600" y="128588"/>
                </a:cubicBezTo>
                <a:cubicBezTo>
                  <a:pt x="260166" y="128588"/>
                  <a:pt x="285750" y="154171"/>
                  <a:pt x="285750" y="185738"/>
                </a:cubicBezTo>
                <a:lnTo>
                  <a:pt x="285750" y="200025"/>
                </a:lnTo>
                <a:cubicBezTo>
                  <a:pt x="285750" y="207928"/>
                  <a:pt x="279365" y="214313"/>
                  <a:pt x="271463" y="214313"/>
                </a:cubicBezTo>
                <a:lnTo>
                  <a:pt x="232752" y="214313"/>
                </a:lnTo>
                <a:close/>
                <a:moveTo>
                  <a:pt x="210741" y="71438"/>
                </a:moveTo>
                <a:cubicBezTo>
                  <a:pt x="210741" y="53695"/>
                  <a:pt x="225145" y="39291"/>
                  <a:pt x="242888" y="39291"/>
                </a:cubicBezTo>
                <a:cubicBezTo>
                  <a:pt x="260630" y="39291"/>
                  <a:pt x="275034" y="53695"/>
                  <a:pt x="275034" y="71437"/>
                </a:cubicBezTo>
                <a:cubicBezTo>
                  <a:pt x="275034" y="89180"/>
                  <a:pt x="260630" y="103584"/>
                  <a:pt x="242888" y="103584"/>
                </a:cubicBezTo>
                <a:cubicBezTo>
                  <a:pt x="225145" y="103584"/>
                  <a:pt x="210741" y="89180"/>
                  <a:pt x="210741" y="71438"/>
                </a:cubicBezTo>
                <a:close/>
                <a:moveTo>
                  <a:pt x="71438" y="192881"/>
                </a:moveTo>
                <a:cubicBezTo>
                  <a:pt x="71438" y="153412"/>
                  <a:pt x="103406" y="121444"/>
                  <a:pt x="142875" y="121444"/>
                </a:cubicBezTo>
                <a:cubicBezTo>
                  <a:pt x="182344" y="121444"/>
                  <a:pt x="214313" y="153412"/>
                  <a:pt x="214313" y="192881"/>
                </a:cubicBezTo>
                <a:lnTo>
                  <a:pt x="214313" y="200025"/>
                </a:lnTo>
                <a:cubicBezTo>
                  <a:pt x="214313" y="207928"/>
                  <a:pt x="207928" y="214313"/>
                  <a:pt x="200025" y="214313"/>
                </a:cubicBezTo>
                <a:lnTo>
                  <a:pt x="85725" y="214313"/>
                </a:lnTo>
                <a:cubicBezTo>
                  <a:pt x="77822" y="214313"/>
                  <a:pt x="71438" y="207928"/>
                  <a:pt x="71438" y="200025"/>
                </a:cubicBezTo>
                <a:lnTo>
                  <a:pt x="71438" y="192881"/>
                </a:lnTo>
                <a:close/>
              </a:path>
            </a:pathLst>
          </a:custGeom>
          <a:solidFill>
            <a:srgbClr val="C8B8A6"/>
          </a:solidFill>
          <a:ln/>
        </p:spPr>
      </p:sp>
      <p:sp>
        <p:nvSpPr>
          <p:cNvPr id="12" name="Text 10"/>
          <p:cNvSpPr/>
          <p:nvPr/>
        </p:nvSpPr>
        <p:spPr>
          <a:xfrm>
            <a:off x="1047750" y="5029200"/>
            <a:ext cx="1390650" cy="266700"/>
          </a:xfrm>
          <a:prstGeom prst="rect">
            <a:avLst/>
          </a:prstGeom>
          <a:noFill/>
          <a:ln/>
        </p:spPr>
        <p:txBody>
          <a:bodyPr wrap="square" lIns="0" tIns="0" rIns="0" bIns="0" rtlCol="0" anchor="ctr"/>
          <a:lstStyle/>
          <a:p>
            <a:pPr>
              <a:lnSpc>
                <a:spcPct val="120000"/>
              </a:lnSpc>
            </a:pPr>
            <a:r>
              <a:rPr lang="en-US" sz="1500" b="1" dirty="0">
                <a:solidFill>
                  <a:srgbClr val="5A7D7C"/>
                </a:solidFill>
                <a:latin typeface="Liter" pitchFamily="34" charset="0"/>
                <a:ea typeface="Liter" pitchFamily="34" charset="-122"/>
                <a:cs typeface="Liter" pitchFamily="34" charset="-120"/>
              </a:rPr>
              <a:t>Who This Is For</a:t>
            </a:r>
            <a:endParaRPr lang="en-US" sz="1600" dirty="0"/>
          </a:p>
        </p:txBody>
      </p:sp>
      <p:sp>
        <p:nvSpPr>
          <p:cNvPr id="13" name="Shape 11"/>
          <p:cNvSpPr/>
          <p:nvPr/>
        </p:nvSpPr>
        <p:spPr>
          <a:xfrm>
            <a:off x="666750" y="560070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D9A57C"/>
          </a:solidFill>
          <a:ln/>
        </p:spPr>
      </p:sp>
      <p:sp>
        <p:nvSpPr>
          <p:cNvPr id="14" name="Text 12"/>
          <p:cNvSpPr/>
          <p:nvPr/>
        </p:nvSpPr>
        <p:spPr>
          <a:xfrm>
            <a:off x="911324" y="5448300"/>
            <a:ext cx="2286000" cy="4572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Students struggling to concentrate</a:t>
            </a:r>
            <a:endParaRPr lang="en-US" sz="1600" dirty="0"/>
          </a:p>
        </p:txBody>
      </p:sp>
      <p:sp>
        <p:nvSpPr>
          <p:cNvPr id="15" name="Shape 13"/>
          <p:cNvSpPr/>
          <p:nvPr/>
        </p:nvSpPr>
        <p:spPr>
          <a:xfrm>
            <a:off x="3243263" y="560070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D9A57C"/>
          </a:solidFill>
          <a:ln/>
        </p:spPr>
      </p:sp>
      <p:sp>
        <p:nvSpPr>
          <p:cNvPr id="16" name="Text 14"/>
          <p:cNvSpPr/>
          <p:nvPr/>
        </p:nvSpPr>
        <p:spPr>
          <a:xfrm>
            <a:off x="3480594" y="5448300"/>
            <a:ext cx="2314575" cy="4572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Learners feeling busy but unproductive</a:t>
            </a:r>
            <a:endParaRPr lang="en-US" sz="1600" dirty="0"/>
          </a:p>
        </p:txBody>
      </p:sp>
      <p:sp>
        <p:nvSpPr>
          <p:cNvPr id="17" name="Shape 15"/>
          <p:cNvSpPr/>
          <p:nvPr/>
        </p:nvSpPr>
        <p:spPr>
          <a:xfrm>
            <a:off x="666750" y="605790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D9A57C"/>
          </a:solidFill>
          <a:ln/>
        </p:spPr>
      </p:sp>
      <p:sp>
        <p:nvSpPr>
          <p:cNvPr id="18" name="Text 16"/>
          <p:cNvSpPr/>
          <p:nvPr/>
        </p:nvSpPr>
        <p:spPr>
          <a:xfrm>
            <a:off x="914400" y="6019800"/>
            <a:ext cx="205740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Anyone wanting better grades</a:t>
            </a:r>
            <a:endParaRPr lang="en-US" sz="1600" dirty="0"/>
          </a:p>
        </p:txBody>
      </p:sp>
      <p:sp>
        <p:nvSpPr>
          <p:cNvPr id="19" name="Shape 17"/>
          <p:cNvSpPr/>
          <p:nvPr/>
        </p:nvSpPr>
        <p:spPr>
          <a:xfrm>
            <a:off x="3257550" y="605790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D9A57C"/>
          </a:solidFill>
          <a:ln/>
        </p:spPr>
      </p:sp>
      <p:sp>
        <p:nvSpPr>
          <p:cNvPr id="20" name="Text 18"/>
          <p:cNvSpPr/>
          <p:nvPr/>
        </p:nvSpPr>
        <p:spPr>
          <a:xfrm>
            <a:off x="3505200" y="6019800"/>
            <a:ext cx="207645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Young professionals in training</a:t>
            </a:r>
            <a:endParaRPr lang="en-US" sz="1600" dirty="0"/>
          </a:p>
        </p:txBody>
      </p:sp>
      <p:sp>
        <p:nvSpPr>
          <p:cNvPr id="21" name="Shape 19"/>
          <p:cNvSpPr/>
          <p:nvPr/>
        </p:nvSpPr>
        <p:spPr>
          <a:xfrm>
            <a:off x="6267450" y="1295400"/>
            <a:ext cx="5543550" cy="2762250"/>
          </a:xfrm>
          <a:custGeom>
            <a:avLst/>
            <a:gdLst/>
            <a:ahLst/>
            <a:cxnLst/>
            <a:rect l="l" t="t" r="r" b="b"/>
            <a:pathLst>
              <a:path w="5543550" h="2762250">
                <a:moveTo>
                  <a:pt x="38100" y="0"/>
                </a:moveTo>
                <a:lnTo>
                  <a:pt x="5429248" y="0"/>
                </a:lnTo>
                <a:cubicBezTo>
                  <a:pt x="5492375" y="0"/>
                  <a:pt x="5543550" y="51175"/>
                  <a:pt x="5543550" y="114302"/>
                </a:cubicBezTo>
                <a:lnTo>
                  <a:pt x="5543550" y="2647948"/>
                </a:lnTo>
                <a:cubicBezTo>
                  <a:pt x="5543550" y="2711075"/>
                  <a:pt x="5492375" y="2762250"/>
                  <a:pt x="5429248" y="2762250"/>
                </a:cubicBezTo>
                <a:lnTo>
                  <a:pt x="38100" y="2762250"/>
                </a:lnTo>
                <a:cubicBezTo>
                  <a:pt x="17072" y="2762250"/>
                  <a:pt x="0" y="2745178"/>
                  <a:pt x="0" y="2724150"/>
                </a:cubicBezTo>
                <a:lnTo>
                  <a:pt x="0" y="38100"/>
                </a:lnTo>
                <a:cubicBezTo>
                  <a:pt x="0" y="17072"/>
                  <a:pt x="17072" y="0"/>
                  <a:pt x="38100" y="0"/>
                </a:cubicBezTo>
                <a:close/>
              </a:path>
            </a:pathLst>
          </a:custGeom>
          <a:solidFill>
            <a:srgbClr val="FFFFFF"/>
          </a:solidFill>
          <a:ln/>
          <a:effectLst>
            <a:outerShdw sx="100000" sy="100000" kx="0" ky="0" algn="bl" rotWithShape="0" blurRad="57150" dist="38100" dir="5400000">
              <a:srgbClr val="000000">
                <a:alpha val="10196"/>
              </a:srgbClr>
            </a:outerShdw>
          </a:effectLst>
        </p:spPr>
      </p:sp>
      <p:sp>
        <p:nvSpPr>
          <p:cNvPr id="22" name="Shape 20"/>
          <p:cNvSpPr/>
          <p:nvPr/>
        </p:nvSpPr>
        <p:spPr>
          <a:xfrm>
            <a:off x="6267450" y="1295400"/>
            <a:ext cx="38100" cy="2762250"/>
          </a:xfrm>
          <a:custGeom>
            <a:avLst/>
            <a:gdLst/>
            <a:ahLst/>
            <a:cxnLst/>
            <a:rect l="l" t="t" r="r" b="b"/>
            <a:pathLst>
              <a:path w="38100" h="2762250">
                <a:moveTo>
                  <a:pt x="38100" y="0"/>
                </a:moveTo>
                <a:lnTo>
                  <a:pt x="38100" y="0"/>
                </a:lnTo>
                <a:lnTo>
                  <a:pt x="38100" y="2762250"/>
                </a:lnTo>
                <a:lnTo>
                  <a:pt x="38100" y="2762250"/>
                </a:lnTo>
                <a:cubicBezTo>
                  <a:pt x="17072" y="2762250"/>
                  <a:pt x="0" y="2745178"/>
                  <a:pt x="0" y="2724150"/>
                </a:cubicBezTo>
                <a:lnTo>
                  <a:pt x="0" y="38100"/>
                </a:lnTo>
                <a:cubicBezTo>
                  <a:pt x="0" y="17072"/>
                  <a:pt x="17072" y="0"/>
                  <a:pt x="38100" y="0"/>
                </a:cubicBezTo>
                <a:close/>
              </a:path>
            </a:pathLst>
          </a:custGeom>
          <a:solidFill>
            <a:srgbClr val="D9A57C"/>
          </a:solidFill>
          <a:ln/>
        </p:spPr>
      </p:sp>
      <p:sp>
        <p:nvSpPr>
          <p:cNvPr id="23" name="Shape 21"/>
          <p:cNvSpPr/>
          <p:nvPr/>
        </p:nvSpPr>
        <p:spPr>
          <a:xfrm>
            <a:off x="6529388" y="1543050"/>
            <a:ext cx="257175" cy="228600"/>
          </a:xfrm>
          <a:custGeom>
            <a:avLst/>
            <a:gdLst/>
            <a:ahLst/>
            <a:cxnLst/>
            <a:rect l="l" t="t" r="r" b="b"/>
            <a:pathLst>
              <a:path w="257175" h="228600">
                <a:moveTo>
                  <a:pt x="21431" y="87422"/>
                </a:moveTo>
                <a:lnTo>
                  <a:pt x="114836" y="125864"/>
                </a:lnTo>
                <a:cubicBezTo>
                  <a:pt x="119211" y="127650"/>
                  <a:pt x="123855" y="128588"/>
                  <a:pt x="128588" y="128588"/>
                </a:cubicBezTo>
                <a:cubicBezTo>
                  <a:pt x="133320" y="128588"/>
                  <a:pt x="137964" y="127650"/>
                  <a:pt x="142339" y="125864"/>
                </a:cubicBezTo>
                <a:lnTo>
                  <a:pt x="250567" y="81305"/>
                </a:lnTo>
                <a:cubicBezTo>
                  <a:pt x="254585" y="79653"/>
                  <a:pt x="257175" y="75768"/>
                  <a:pt x="257175" y="71437"/>
                </a:cubicBezTo>
                <a:cubicBezTo>
                  <a:pt x="257175" y="67107"/>
                  <a:pt x="254585" y="63222"/>
                  <a:pt x="250567" y="61570"/>
                </a:cubicBezTo>
                <a:lnTo>
                  <a:pt x="142339" y="17011"/>
                </a:lnTo>
                <a:cubicBezTo>
                  <a:pt x="137964" y="15225"/>
                  <a:pt x="133320" y="14288"/>
                  <a:pt x="128588" y="14288"/>
                </a:cubicBezTo>
                <a:cubicBezTo>
                  <a:pt x="123855" y="14288"/>
                  <a:pt x="119211" y="15225"/>
                  <a:pt x="114836" y="17011"/>
                </a:cubicBezTo>
                <a:lnTo>
                  <a:pt x="6608" y="61570"/>
                </a:lnTo>
                <a:cubicBezTo>
                  <a:pt x="2590" y="63222"/>
                  <a:pt x="0" y="67107"/>
                  <a:pt x="0" y="71438"/>
                </a:cubicBezTo>
                <a:lnTo>
                  <a:pt x="0" y="203597"/>
                </a:lnTo>
                <a:cubicBezTo>
                  <a:pt x="0" y="209535"/>
                  <a:pt x="4777" y="214313"/>
                  <a:pt x="10716" y="214313"/>
                </a:cubicBezTo>
                <a:cubicBezTo>
                  <a:pt x="16654" y="214313"/>
                  <a:pt x="21431" y="209535"/>
                  <a:pt x="21431" y="203597"/>
                </a:cubicBezTo>
                <a:lnTo>
                  <a:pt x="21431" y="87422"/>
                </a:lnTo>
                <a:close/>
                <a:moveTo>
                  <a:pt x="42863" y="119435"/>
                </a:moveTo>
                <a:lnTo>
                  <a:pt x="42863" y="171450"/>
                </a:lnTo>
                <a:cubicBezTo>
                  <a:pt x="42863" y="195114"/>
                  <a:pt x="81260" y="214313"/>
                  <a:pt x="128588" y="214313"/>
                </a:cubicBezTo>
                <a:cubicBezTo>
                  <a:pt x="175915" y="214313"/>
                  <a:pt x="214313" y="195114"/>
                  <a:pt x="214313" y="171450"/>
                </a:cubicBezTo>
                <a:lnTo>
                  <a:pt x="214313" y="119390"/>
                </a:lnTo>
                <a:lnTo>
                  <a:pt x="150510" y="145688"/>
                </a:lnTo>
                <a:cubicBezTo>
                  <a:pt x="143545" y="148545"/>
                  <a:pt x="136133" y="150019"/>
                  <a:pt x="128588" y="150019"/>
                </a:cubicBezTo>
                <a:cubicBezTo>
                  <a:pt x="121042" y="150019"/>
                  <a:pt x="113630" y="148545"/>
                  <a:pt x="106665" y="145688"/>
                </a:cubicBezTo>
                <a:lnTo>
                  <a:pt x="42863" y="119390"/>
                </a:lnTo>
                <a:close/>
              </a:path>
            </a:pathLst>
          </a:custGeom>
          <a:solidFill>
            <a:srgbClr val="D9A57C"/>
          </a:solidFill>
          <a:ln/>
        </p:spPr>
      </p:sp>
      <p:sp>
        <p:nvSpPr>
          <p:cNvPr id="24" name="Text 22"/>
          <p:cNvSpPr/>
          <p:nvPr/>
        </p:nvSpPr>
        <p:spPr>
          <a:xfrm>
            <a:off x="6915150" y="1524000"/>
            <a:ext cx="1790700" cy="266700"/>
          </a:xfrm>
          <a:prstGeom prst="rect">
            <a:avLst/>
          </a:prstGeom>
          <a:noFill/>
          <a:ln/>
        </p:spPr>
        <p:txBody>
          <a:bodyPr wrap="square" lIns="0" tIns="0" rIns="0" bIns="0" rtlCol="0" anchor="ctr"/>
          <a:lstStyle/>
          <a:p>
            <a:pPr>
              <a:lnSpc>
                <a:spcPct val="120000"/>
              </a:lnSpc>
            </a:pPr>
            <a:r>
              <a:rPr lang="en-US" sz="1500" b="1" dirty="0">
                <a:solidFill>
                  <a:srgbClr val="5A7D7C"/>
                </a:solidFill>
                <a:latin typeface="Liter" pitchFamily="34" charset="0"/>
                <a:ea typeface="Liter" pitchFamily="34" charset="-122"/>
                <a:cs typeface="Liter" pitchFamily="34" charset="-120"/>
              </a:rPr>
              <a:t>What You Will Learn</a:t>
            </a:r>
            <a:endParaRPr lang="en-US" sz="1600" dirty="0"/>
          </a:p>
        </p:txBody>
      </p:sp>
      <p:sp>
        <p:nvSpPr>
          <p:cNvPr id="25" name="Shape 23"/>
          <p:cNvSpPr/>
          <p:nvPr/>
        </p:nvSpPr>
        <p:spPr>
          <a:xfrm>
            <a:off x="6515100" y="1962150"/>
            <a:ext cx="266700" cy="266700"/>
          </a:xfrm>
          <a:custGeom>
            <a:avLst/>
            <a:gdLst/>
            <a:ahLst/>
            <a:cxnLst/>
            <a:rect l="l" t="t" r="r" b="b"/>
            <a:pathLst>
              <a:path w="266700" h="266700">
                <a:moveTo>
                  <a:pt x="133350" y="0"/>
                </a:moveTo>
                <a:lnTo>
                  <a:pt x="133350" y="0"/>
                </a:lnTo>
                <a:cubicBezTo>
                  <a:pt x="206948" y="0"/>
                  <a:pt x="266700" y="59752"/>
                  <a:pt x="266700" y="133350"/>
                </a:cubicBezTo>
                <a:lnTo>
                  <a:pt x="266700" y="133350"/>
                </a:lnTo>
                <a:cubicBezTo>
                  <a:pt x="266700" y="206948"/>
                  <a:pt x="206948" y="266700"/>
                  <a:pt x="133350" y="266700"/>
                </a:cubicBezTo>
                <a:lnTo>
                  <a:pt x="133350" y="266700"/>
                </a:lnTo>
                <a:cubicBezTo>
                  <a:pt x="59752" y="266700"/>
                  <a:pt x="0" y="206948"/>
                  <a:pt x="0" y="133350"/>
                </a:cubicBezTo>
                <a:lnTo>
                  <a:pt x="0" y="133350"/>
                </a:lnTo>
                <a:cubicBezTo>
                  <a:pt x="0" y="59752"/>
                  <a:pt x="59752" y="0"/>
                  <a:pt x="133350" y="0"/>
                </a:cubicBezTo>
                <a:close/>
              </a:path>
            </a:pathLst>
          </a:custGeom>
          <a:solidFill>
            <a:srgbClr val="5A7D7C"/>
          </a:solidFill>
          <a:ln/>
        </p:spPr>
      </p:sp>
      <p:sp>
        <p:nvSpPr>
          <p:cNvPr id="26" name="Text 24"/>
          <p:cNvSpPr/>
          <p:nvPr/>
        </p:nvSpPr>
        <p:spPr>
          <a:xfrm>
            <a:off x="6481763" y="1962150"/>
            <a:ext cx="333375" cy="266700"/>
          </a:xfrm>
          <a:prstGeom prst="rect">
            <a:avLst/>
          </a:prstGeom>
          <a:noFill/>
          <a:ln/>
        </p:spPr>
        <p:txBody>
          <a:bodyPr wrap="square" lIns="0" tIns="0" rIns="0" bIns="0" rtlCol="0" anchor="ctr"/>
          <a:lstStyle/>
          <a:p>
            <a:pPr algn="ctr">
              <a:lnSpc>
                <a:spcPct val="120000"/>
              </a:lnSpc>
            </a:pPr>
            <a:r>
              <a:rPr lang="en-US" sz="1050" b="1" dirty="0">
                <a:solidFill>
                  <a:srgbClr val="FFFFFF"/>
                </a:solidFill>
                <a:latin typeface="Quattrocento Sans" pitchFamily="34" charset="0"/>
                <a:ea typeface="Quattrocento Sans" pitchFamily="34" charset="-122"/>
                <a:cs typeface="Quattrocento Sans" pitchFamily="34" charset="-120"/>
              </a:rPr>
              <a:t>1</a:t>
            </a:r>
            <a:endParaRPr lang="en-US" sz="1600" dirty="0"/>
          </a:p>
        </p:txBody>
      </p:sp>
      <p:sp>
        <p:nvSpPr>
          <p:cNvPr id="27" name="Text 25"/>
          <p:cNvSpPr/>
          <p:nvPr/>
        </p:nvSpPr>
        <p:spPr>
          <a:xfrm>
            <a:off x="6896100" y="1943100"/>
            <a:ext cx="3781425"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Identify how digital distractions affect focus and learning</a:t>
            </a:r>
            <a:endParaRPr lang="en-US" sz="1600" dirty="0"/>
          </a:p>
        </p:txBody>
      </p:sp>
      <p:sp>
        <p:nvSpPr>
          <p:cNvPr id="28" name="Shape 26"/>
          <p:cNvSpPr/>
          <p:nvPr/>
        </p:nvSpPr>
        <p:spPr>
          <a:xfrm>
            <a:off x="6515100" y="2362200"/>
            <a:ext cx="266700" cy="266700"/>
          </a:xfrm>
          <a:custGeom>
            <a:avLst/>
            <a:gdLst/>
            <a:ahLst/>
            <a:cxnLst/>
            <a:rect l="l" t="t" r="r" b="b"/>
            <a:pathLst>
              <a:path w="266700" h="266700">
                <a:moveTo>
                  <a:pt x="133350" y="0"/>
                </a:moveTo>
                <a:lnTo>
                  <a:pt x="133350" y="0"/>
                </a:lnTo>
                <a:cubicBezTo>
                  <a:pt x="206948" y="0"/>
                  <a:pt x="266700" y="59752"/>
                  <a:pt x="266700" y="133350"/>
                </a:cubicBezTo>
                <a:lnTo>
                  <a:pt x="266700" y="133350"/>
                </a:lnTo>
                <a:cubicBezTo>
                  <a:pt x="266700" y="206948"/>
                  <a:pt x="206948" y="266700"/>
                  <a:pt x="133350" y="266700"/>
                </a:cubicBezTo>
                <a:lnTo>
                  <a:pt x="133350" y="266700"/>
                </a:lnTo>
                <a:cubicBezTo>
                  <a:pt x="59752" y="266700"/>
                  <a:pt x="0" y="206948"/>
                  <a:pt x="0" y="133350"/>
                </a:cubicBezTo>
                <a:lnTo>
                  <a:pt x="0" y="133350"/>
                </a:lnTo>
                <a:cubicBezTo>
                  <a:pt x="0" y="59752"/>
                  <a:pt x="59752" y="0"/>
                  <a:pt x="133350" y="0"/>
                </a:cubicBezTo>
                <a:close/>
              </a:path>
            </a:pathLst>
          </a:custGeom>
          <a:solidFill>
            <a:srgbClr val="5A7D7C"/>
          </a:solidFill>
          <a:ln/>
        </p:spPr>
      </p:sp>
      <p:sp>
        <p:nvSpPr>
          <p:cNvPr id="29" name="Text 27"/>
          <p:cNvSpPr/>
          <p:nvPr/>
        </p:nvSpPr>
        <p:spPr>
          <a:xfrm>
            <a:off x="6481763" y="2362200"/>
            <a:ext cx="333375" cy="266700"/>
          </a:xfrm>
          <a:prstGeom prst="rect">
            <a:avLst/>
          </a:prstGeom>
          <a:noFill/>
          <a:ln/>
        </p:spPr>
        <p:txBody>
          <a:bodyPr wrap="square" lIns="0" tIns="0" rIns="0" bIns="0" rtlCol="0" anchor="ctr"/>
          <a:lstStyle/>
          <a:p>
            <a:pPr algn="ctr">
              <a:lnSpc>
                <a:spcPct val="120000"/>
              </a:lnSpc>
            </a:pPr>
            <a:r>
              <a:rPr lang="en-US" sz="1050" b="1" dirty="0">
                <a:solidFill>
                  <a:srgbClr val="FFFFFF"/>
                </a:solidFill>
                <a:latin typeface="Quattrocento Sans" pitchFamily="34" charset="0"/>
                <a:ea typeface="Quattrocento Sans" pitchFamily="34" charset="-122"/>
                <a:cs typeface="Quattrocento Sans" pitchFamily="34" charset="-120"/>
              </a:rPr>
              <a:t>2</a:t>
            </a:r>
            <a:endParaRPr lang="en-US" sz="1600" dirty="0"/>
          </a:p>
        </p:txBody>
      </p:sp>
      <p:sp>
        <p:nvSpPr>
          <p:cNvPr id="30" name="Text 28"/>
          <p:cNvSpPr/>
          <p:nvPr/>
        </p:nvSpPr>
        <p:spPr>
          <a:xfrm>
            <a:off x="6896100" y="2343150"/>
            <a:ext cx="4200525"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Understand why you get distracted, not just what distracts you</a:t>
            </a:r>
            <a:endParaRPr lang="en-US" sz="1600" dirty="0"/>
          </a:p>
        </p:txBody>
      </p:sp>
      <p:sp>
        <p:nvSpPr>
          <p:cNvPr id="31" name="Shape 29"/>
          <p:cNvSpPr/>
          <p:nvPr/>
        </p:nvSpPr>
        <p:spPr>
          <a:xfrm>
            <a:off x="6515100" y="2762250"/>
            <a:ext cx="266700" cy="266700"/>
          </a:xfrm>
          <a:custGeom>
            <a:avLst/>
            <a:gdLst/>
            <a:ahLst/>
            <a:cxnLst/>
            <a:rect l="l" t="t" r="r" b="b"/>
            <a:pathLst>
              <a:path w="266700" h="266700">
                <a:moveTo>
                  <a:pt x="133350" y="0"/>
                </a:moveTo>
                <a:lnTo>
                  <a:pt x="133350" y="0"/>
                </a:lnTo>
                <a:cubicBezTo>
                  <a:pt x="206948" y="0"/>
                  <a:pt x="266700" y="59752"/>
                  <a:pt x="266700" y="133350"/>
                </a:cubicBezTo>
                <a:lnTo>
                  <a:pt x="266700" y="133350"/>
                </a:lnTo>
                <a:cubicBezTo>
                  <a:pt x="266700" y="206948"/>
                  <a:pt x="206948" y="266700"/>
                  <a:pt x="133350" y="266700"/>
                </a:cubicBezTo>
                <a:lnTo>
                  <a:pt x="133350" y="266700"/>
                </a:lnTo>
                <a:cubicBezTo>
                  <a:pt x="59752" y="266700"/>
                  <a:pt x="0" y="206948"/>
                  <a:pt x="0" y="133350"/>
                </a:cubicBezTo>
                <a:lnTo>
                  <a:pt x="0" y="133350"/>
                </a:lnTo>
                <a:cubicBezTo>
                  <a:pt x="0" y="59752"/>
                  <a:pt x="59752" y="0"/>
                  <a:pt x="133350" y="0"/>
                </a:cubicBezTo>
                <a:close/>
              </a:path>
            </a:pathLst>
          </a:custGeom>
          <a:solidFill>
            <a:srgbClr val="5A7D7C"/>
          </a:solidFill>
          <a:ln/>
        </p:spPr>
      </p:sp>
      <p:sp>
        <p:nvSpPr>
          <p:cNvPr id="32" name="Text 30"/>
          <p:cNvSpPr/>
          <p:nvPr/>
        </p:nvSpPr>
        <p:spPr>
          <a:xfrm>
            <a:off x="6481763" y="2762250"/>
            <a:ext cx="333375" cy="266700"/>
          </a:xfrm>
          <a:prstGeom prst="rect">
            <a:avLst/>
          </a:prstGeom>
          <a:noFill/>
          <a:ln/>
        </p:spPr>
        <p:txBody>
          <a:bodyPr wrap="square" lIns="0" tIns="0" rIns="0" bIns="0" rtlCol="0" anchor="ctr"/>
          <a:lstStyle/>
          <a:p>
            <a:pPr algn="ctr">
              <a:lnSpc>
                <a:spcPct val="120000"/>
              </a:lnSpc>
            </a:pPr>
            <a:r>
              <a:rPr lang="en-US" sz="1050" b="1" dirty="0">
                <a:solidFill>
                  <a:srgbClr val="FFFFFF"/>
                </a:solidFill>
                <a:latin typeface="Quattrocento Sans" pitchFamily="34" charset="0"/>
                <a:ea typeface="Quattrocento Sans" pitchFamily="34" charset="-122"/>
                <a:cs typeface="Quattrocento Sans" pitchFamily="34" charset="-120"/>
              </a:rPr>
              <a:t>3</a:t>
            </a:r>
            <a:endParaRPr lang="en-US" sz="1600" dirty="0"/>
          </a:p>
        </p:txBody>
      </p:sp>
      <p:sp>
        <p:nvSpPr>
          <p:cNvPr id="33" name="Text 31"/>
          <p:cNvSpPr/>
          <p:nvPr/>
        </p:nvSpPr>
        <p:spPr>
          <a:xfrm>
            <a:off x="6896100" y="2743200"/>
            <a:ext cx="342900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Apply practical focus techniques that actually work</a:t>
            </a:r>
            <a:endParaRPr lang="en-US" sz="1600" dirty="0"/>
          </a:p>
        </p:txBody>
      </p:sp>
      <p:sp>
        <p:nvSpPr>
          <p:cNvPr id="34" name="Shape 32"/>
          <p:cNvSpPr/>
          <p:nvPr/>
        </p:nvSpPr>
        <p:spPr>
          <a:xfrm>
            <a:off x="6515100" y="3162300"/>
            <a:ext cx="266700" cy="266700"/>
          </a:xfrm>
          <a:custGeom>
            <a:avLst/>
            <a:gdLst/>
            <a:ahLst/>
            <a:cxnLst/>
            <a:rect l="l" t="t" r="r" b="b"/>
            <a:pathLst>
              <a:path w="266700" h="266700">
                <a:moveTo>
                  <a:pt x="133350" y="0"/>
                </a:moveTo>
                <a:lnTo>
                  <a:pt x="133350" y="0"/>
                </a:lnTo>
                <a:cubicBezTo>
                  <a:pt x="206948" y="0"/>
                  <a:pt x="266700" y="59752"/>
                  <a:pt x="266700" y="133350"/>
                </a:cubicBezTo>
                <a:lnTo>
                  <a:pt x="266700" y="133350"/>
                </a:lnTo>
                <a:cubicBezTo>
                  <a:pt x="266700" y="206948"/>
                  <a:pt x="206948" y="266700"/>
                  <a:pt x="133350" y="266700"/>
                </a:cubicBezTo>
                <a:lnTo>
                  <a:pt x="133350" y="266700"/>
                </a:lnTo>
                <a:cubicBezTo>
                  <a:pt x="59752" y="266700"/>
                  <a:pt x="0" y="206948"/>
                  <a:pt x="0" y="133350"/>
                </a:cubicBezTo>
                <a:lnTo>
                  <a:pt x="0" y="133350"/>
                </a:lnTo>
                <a:cubicBezTo>
                  <a:pt x="0" y="59752"/>
                  <a:pt x="59752" y="0"/>
                  <a:pt x="133350" y="0"/>
                </a:cubicBezTo>
                <a:close/>
              </a:path>
            </a:pathLst>
          </a:custGeom>
          <a:solidFill>
            <a:srgbClr val="5A7D7C"/>
          </a:solidFill>
          <a:ln/>
        </p:spPr>
      </p:sp>
      <p:sp>
        <p:nvSpPr>
          <p:cNvPr id="35" name="Text 33"/>
          <p:cNvSpPr/>
          <p:nvPr/>
        </p:nvSpPr>
        <p:spPr>
          <a:xfrm>
            <a:off x="6481763" y="3162300"/>
            <a:ext cx="333375" cy="266700"/>
          </a:xfrm>
          <a:prstGeom prst="rect">
            <a:avLst/>
          </a:prstGeom>
          <a:noFill/>
          <a:ln/>
        </p:spPr>
        <p:txBody>
          <a:bodyPr wrap="square" lIns="0" tIns="0" rIns="0" bIns="0" rtlCol="0" anchor="ctr"/>
          <a:lstStyle/>
          <a:p>
            <a:pPr algn="ctr">
              <a:lnSpc>
                <a:spcPct val="120000"/>
              </a:lnSpc>
            </a:pPr>
            <a:r>
              <a:rPr lang="en-US" sz="1050" b="1" dirty="0">
                <a:solidFill>
                  <a:srgbClr val="FFFFFF"/>
                </a:solidFill>
                <a:latin typeface="Quattrocento Sans" pitchFamily="34" charset="0"/>
                <a:ea typeface="Quattrocento Sans" pitchFamily="34" charset="-122"/>
                <a:cs typeface="Quattrocento Sans" pitchFamily="34" charset="-120"/>
              </a:rPr>
              <a:t>4</a:t>
            </a:r>
            <a:endParaRPr lang="en-US" sz="1600" dirty="0"/>
          </a:p>
        </p:txBody>
      </p:sp>
      <p:sp>
        <p:nvSpPr>
          <p:cNvPr id="36" name="Text 34"/>
          <p:cNvSpPr/>
          <p:nvPr/>
        </p:nvSpPr>
        <p:spPr>
          <a:xfrm>
            <a:off x="6896100" y="3143250"/>
            <a:ext cx="3857625"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Set healthy digital boundaries without quitting technology</a:t>
            </a:r>
            <a:endParaRPr lang="en-US" sz="1600" dirty="0"/>
          </a:p>
        </p:txBody>
      </p:sp>
      <p:sp>
        <p:nvSpPr>
          <p:cNvPr id="37" name="Shape 35"/>
          <p:cNvSpPr/>
          <p:nvPr/>
        </p:nvSpPr>
        <p:spPr>
          <a:xfrm>
            <a:off x="6515100" y="3562350"/>
            <a:ext cx="266700" cy="266700"/>
          </a:xfrm>
          <a:custGeom>
            <a:avLst/>
            <a:gdLst/>
            <a:ahLst/>
            <a:cxnLst/>
            <a:rect l="l" t="t" r="r" b="b"/>
            <a:pathLst>
              <a:path w="266700" h="266700">
                <a:moveTo>
                  <a:pt x="133350" y="0"/>
                </a:moveTo>
                <a:lnTo>
                  <a:pt x="133350" y="0"/>
                </a:lnTo>
                <a:cubicBezTo>
                  <a:pt x="206948" y="0"/>
                  <a:pt x="266700" y="59752"/>
                  <a:pt x="266700" y="133350"/>
                </a:cubicBezTo>
                <a:lnTo>
                  <a:pt x="266700" y="133350"/>
                </a:lnTo>
                <a:cubicBezTo>
                  <a:pt x="266700" y="206948"/>
                  <a:pt x="206948" y="266700"/>
                  <a:pt x="133350" y="266700"/>
                </a:cubicBezTo>
                <a:lnTo>
                  <a:pt x="133350" y="266700"/>
                </a:lnTo>
                <a:cubicBezTo>
                  <a:pt x="59752" y="266700"/>
                  <a:pt x="0" y="206948"/>
                  <a:pt x="0" y="133350"/>
                </a:cubicBezTo>
                <a:lnTo>
                  <a:pt x="0" y="133350"/>
                </a:lnTo>
                <a:cubicBezTo>
                  <a:pt x="0" y="59752"/>
                  <a:pt x="59752" y="0"/>
                  <a:pt x="133350" y="0"/>
                </a:cubicBezTo>
                <a:close/>
              </a:path>
            </a:pathLst>
          </a:custGeom>
          <a:solidFill>
            <a:srgbClr val="5A7D7C"/>
          </a:solidFill>
          <a:ln/>
        </p:spPr>
      </p:sp>
      <p:sp>
        <p:nvSpPr>
          <p:cNvPr id="38" name="Text 36"/>
          <p:cNvSpPr/>
          <p:nvPr/>
        </p:nvSpPr>
        <p:spPr>
          <a:xfrm>
            <a:off x="6481763" y="3562350"/>
            <a:ext cx="333375" cy="266700"/>
          </a:xfrm>
          <a:prstGeom prst="rect">
            <a:avLst/>
          </a:prstGeom>
          <a:noFill/>
          <a:ln/>
        </p:spPr>
        <p:txBody>
          <a:bodyPr wrap="square" lIns="0" tIns="0" rIns="0" bIns="0" rtlCol="0" anchor="ctr"/>
          <a:lstStyle/>
          <a:p>
            <a:pPr algn="ctr">
              <a:lnSpc>
                <a:spcPct val="120000"/>
              </a:lnSpc>
            </a:pPr>
            <a:r>
              <a:rPr lang="en-US" sz="1050" b="1" dirty="0">
                <a:solidFill>
                  <a:srgbClr val="FFFFFF"/>
                </a:solidFill>
                <a:latin typeface="Quattrocento Sans" pitchFamily="34" charset="0"/>
                <a:ea typeface="Quattrocento Sans" pitchFamily="34" charset="-122"/>
                <a:cs typeface="Quattrocento Sans" pitchFamily="34" charset="-120"/>
              </a:rPr>
              <a:t>5</a:t>
            </a:r>
            <a:endParaRPr lang="en-US" sz="1600" dirty="0"/>
          </a:p>
        </p:txBody>
      </p:sp>
      <p:sp>
        <p:nvSpPr>
          <p:cNvPr id="39" name="Text 37"/>
          <p:cNvSpPr/>
          <p:nvPr/>
        </p:nvSpPr>
        <p:spPr>
          <a:xfrm>
            <a:off x="6896100" y="3543300"/>
            <a:ext cx="358140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Build a personal system for sustained academic focus</a:t>
            </a:r>
            <a:endParaRPr lang="en-US" sz="1600" dirty="0"/>
          </a:p>
        </p:txBody>
      </p:sp>
      <p:sp>
        <p:nvSpPr>
          <p:cNvPr id="40" name="Shape 38"/>
          <p:cNvSpPr/>
          <p:nvPr/>
        </p:nvSpPr>
        <p:spPr>
          <a:xfrm>
            <a:off x="6248400" y="4953000"/>
            <a:ext cx="5562600" cy="1524000"/>
          </a:xfrm>
          <a:custGeom>
            <a:avLst/>
            <a:gdLst/>
            <a:ahLst/>
            <a:cxnLst/>
            <a:rect l="l" t="t" r="r" b="b"/>
            <a:pathLst>
              <a:path w="5562600" h="1524000">
                <a:moveTo>
                  <a:pt x="114300" y="0"/>
                </a:moveTo>
                <a:lnTo>
                  <a:pt x="5448300" y="0"/>
                </a:lnTo>
                <a:cubicBezTo>
                  <a:pt x="5511384" y="0"/>
                  <a:pt x="5562600" y="51216"/>
                  <a:pt x="5562600" y="114300"/>
                </a:cubicBezTo>
                <a:lnTo>
                  <a:pt x="5562600" y="1409700"/>
                </a:lnTo>
                <a:cubicBezTo>
                  <a:pt x="5562600" y="1472784"/>
                  <a:pt x="5511384" y="1524000"/>
                  <a:pt x="5448300" y="1524000"/>
                </a:cubicBezTo>
                <a:lnTo>
                  <a:pt x="114300" y="1524000"/>
                </a:lnTo>
                <a:cubicBezTo>
                  <a:pt x="51216" y="1524000"/>
                  <a:pt x="0" y="1472784"/>
                  <a:pt x="0" y="1409700"/>
                </a:cubicBezTo>
                <a:lnTo>
                  <a:pt x="0" y="114300"/>
                </a:lnTo>
                <a:cubicBezTo>
                  <a:pt x="0" y="51216"/>
                  <a:pt x="51216" y="0"/>
                  <a:pt x="114300" y="0"/>
                </a:cubicBezTo>
                <a:close/>
              </a:path>
            </a:pathLst>
          </a:custGeom>
          <a:solidFill>
            <a:srgbClr val="5A7D7C"/>
          </a:solidFill>
          <a:ln/>
        </p:spPr>
      </p:sp>
      <p:sp>
        <p:nvSpPr>
          <p:cNvPr id="41" name="Shape 39"/>
          <p:cNvSpPr/>
          <p:nvPr/>
        </p:nvSpPr>
        <p:spPr>
          <a:xfrm>
            <a:off x="6486525" y="5181600"/>
            <a:ext cx="142875" cy="190500"/>
          </a:xfrm>
          <a:custGeom>
            <a:avLst/>
            <a:gdLst/>
            <a:ahLst/>
            <a:cxnLst/>
            <a:rect l="l" t="t" r="r" b="b"/>
            <a:pathLst>
              <a:path w="142875" h="190500">
                <a:moveTo>
                  <a:pt x="108979" y="142875"/>
                </a:moveTo>
                <a:cubicBezTo>
                  <a:pt x="111696" y="134578"/>
                  <a:pt x="117128" y="127062"/>
                  <a:pt x="123267" y="120588"/>
                </a:cubicBezTo>
                <a:cubicBezTo>
                  <a:pt x="135434" y="107789"/>
                  <a:pt x="142875" y="90488"/>
                  <a:pt x="142875" y="71438"/>
                </a:cubicBezTo>
                <a:cubicBezTo>
                  <a:pt x="142875" y="31998"/>
                  <a:pt x="110877" y="0"/>
                  <a:pt x="71437" y="0"/>
                </a:cubicBezTo>
                <a:cubicBezTo>
                  <a:pt x="31998" y="0"/>
                  <a:pt x="0" y="31998"/>
                  <a:pt x="0" y="71438"/>
                </a:cubicBezTo>
                <a:cubicBezTo>
                  <a:pt x="0" y="90488"/>
                  <a:pt x="7441" y="107789"/>
                  <a:pt x="19608" y="120588"/>
                </a:cubicBezTo>
                <a:cubicBezTo>
                  <a:pt x="25747" y="127062"/>
                  <a:pt x="31217" y="134578"/>
                  <a:pt x="33896" y="142875"/>
                </a:cubicBezTo>
                <a:lnTo>
                  <a:pt x="108942" y="142875"/>
                </a:lnTo>
                <a:close/>
                <a:moveTo>
                  <a:pt x="107156" y="160734"/>
                </a:moveTo>
                <a:lnTo>
                  <a:pt x="35719" y="160734"/>
                </a:lnTo>
                <a:lnTo>
                  <a:pt x="35719" y="166688"/>
                </a:lnTo>
                <a:cubicBezTo>
                  <a:pt x="35719" y="183133"/>
                  <a:pt x="49039" y="196453"/>
                  <a:pt x="65484" y="196453"/>
                </a:cubicBezTo>
                <a:lnTo>
                  <a:pt x="77391" y="196453"/>
                </a:lnTo>
                <a:cubicBezTo>
                  <a:pt x="93836" y="196453"/>
                  <a:pt x="107156" y="183133"/>
                  <a:pt x="107156" y="166688"/>
                </a:cubicBezTo>
                <a:lnTo>
                  <a:pt x="107156" y="160734"/>
                </a:lnTo>
                <a:close/>
                <a:moveTo>
                  <a:pt x="68461" y="41672"/>
                </a:moveTo>
                <a:cubicBezTo>
                  <a:pt x="53653" y="41672"/>
                  <a:pt x="41672" y="53653"/>
                  <a:pt x="41672" y="68461"/>
                </a:cubicBezTo>
                <a:cubicBezTo>
                  <a:pt x="41672" y="73409"/>
                  <a:pt x="37691" y="77391"/>
                  <a:pt x="32742" y="77391"/>
                </a:cubicBezTo>
                <a:cubicBezTo>
                  <a:pt x="27794" y="77391"/>
                  <a:pt x="23812" y="73409"/>
                  <a:pt x="23812" y="68461"/>
                </a:cubicBezTo>
                <a:cubicBezTo>
                  <a:pt x="23812" y="43793"/>
                  <a:pt x="43793" y="23812"/>
                  <a:pt x="68461" y="23812"/>
                </a:cubicBezTo>
                <a:cubicBezTo>
                  <a:pt x="73409" y="23812"/>
                  <a:pt x="77391" y="27794"/>
                  <a:pt x="77391" y="32742"/>
                </a:cubicBezTo>
                <a:cubicBezTo>
                  <a:pt x="77391" y="37691"/>
                  <a:pt x="73409" y="41672"/>
                  <a:pt x="68461" y="41672"/>
                </a:cubicBezTo>
                <a:close/>
              </a:path>
            </a:pathLst>
          </a:custGeom>
          <a:solidFill>
            <a:srgbClr val="D9A57C"/>
          </a:solidFill>
          <a:ln/>
        </p:spPr>
      </p:sp>
      <p:sp>
        <p:nvSpPr>
          <p:cNvPr id="42" name="Text 40"/>
          <p:cNvSpPr/>
          <p:nvPr/>
        </p:nvSpPr>
        <p:spPr>
          <a:xfrm>
            <a:off x="6791325" y="5143500"/>
            <a:ext cx="2171700" cy="266700"/>
          </a:xfrm>
          <a:prstGeom prst="rect">
            <a:avLst/>
          </a:prstGeom>
          <a:noFill/>
          <a:ln/>
        </p:spPr>
        <p:txBody>
          <a:bodyPr wrap="square" lIns="0" tIns="0" rIns="0" bIns="0" rtlCol="0" anchor="ctr"/>
          <a:lstStyle/>
          <a:p>
            <a:pPr>
              <a:lnSpc>
                <a:spcPct val="130000"/>
              </a:lnSpc>
            </a:pPr>
            <a:r>
              <a:rPr lang="en-US" sz="1350" b="1" dirty="0">
                <a:solidFill>
                  <a:srgbClr val="F8F7F4"/>
                </a:solidFill>
                <a:latin typeface="Liter" pitchFamily="34" charset="0"/>
                <a:ea typeface="Liter" pitchFamily="34" charset="-122"/>
                <a:cs typeface="Liter" pitchFamily="34" charset="-120"/>
              </a:rPr>
              <a:t>How to Get the Best Results</a:t>
            </a:r>
            <a:endParaRPr lang="en-US" sz="1600" dirty="0"/>
          </a:p>
        </p:txBody>
      </p:sp>
      <p:sp>
        <p:nvSpPr>
          <p:cNvPr id="43" name="Shape 41"/>
          <p:cNvSpPr/>
          <p:nvPr/>
        </p:nvSpPr>
        <p:spPr>
          <a:xfrm>
            <a:off x="6448425" y="5562600"/>
            <a:ext cx="171450" cy="152400"/>
          </a:xfrm>
          <a:custGeom>
            <a:avLst/>
            <a:gdLst/>
            <a:ahLst/>
            <a:cxnLst/>
            <a:rect l="l" t="t" r="r" b="b"/>
            <a:pathLst>
              <a:path w="171450" h="152400">
                <a:moveTo>
                  <a:pt x="28575" y="19050"/>
                </a:moveTo>
                <a:cubicBezTo>
                  <a:pt x="18068" y="19050"/>
                  <a:pt x="9525" y="27593"/>
                  <a:pt x="9525" y="38100"/>
                </a:cubicBezTo>
                <a:lnTo>
                  <a:pt x="9525" y="114300"/>
                </a:lnTo>
                <a:cubicBezTo>
                  <a:pt x="9525" y="124807"/>
                  <a:pt x="18068" y="133350"/>
                  <a:pt x="28575" y="133350"/>
                </a:cubicBezTo>
                <a:lnTo>
                  <a:pt x="104775" y="133350"/>
                </a:lnTo>
                <a:cubicBezTo>
                  <a:pt x="115282" y="133350"/>
                  <a:pt x="123825" y="124807"/>
                  <a:pt x="123825" y="114300"/>
                </a:cubicBezTo>
                <a:lnTo>
                  <a:pt x="123825" y="38100"/>
                </a:lnTo>
                <a:cubicBezTo>
                  <a:pt x="123825" y="27593"/>
                  <a:pt x="115282" y="19050"/>
                  <a:pt x="104775" y="19050"/>
                </a:cubicBezTo>
                <a:lnTo>
                  <a:pt x="28575" y="19050"/>
                </a:lnTo>
                <a:close/>
                <a:moveTo>
                  <a:pt x="138113" y="100013"/>
                </a:moveTo>
                <a:lnTo>
                  <a:pt x="159990" y="117515"/>
                </a:lnTo>
                <a:cubicBezTo>
                  <a:pt x="161240" y="118527"/>
                  <a:pt x="162788" y="119062"/>
                  <a:pt x="164396" y="119062"/>
                </a:cubicBezTo>
                <a:cubicBezTo>
                  <a:pt x="168295" y="119062"/>
                  <a:pt x="171450" y="115907"/>
                  <a:pt x="171450" y="112008"/>
                </a:cubicBezTo>
                <a:lnTo>
                  <a:pt x="171450" y="40392"/>
                </a:lnTo>
                <a:cubicBezTo>
                  <a:pt x="171450" y="36493"/>
                  <a:pt x="168295" y="33338"/>
                  <a:pt x="164396" y="33338"/>
                </a:cubicBezTo>
                <a:cubicBezTo>
                  <a:pt x="162788" y="33338"/>
                  <a:pt x="161240" y="33873"/>
                  <a:pt x="159990" y="34885"/>
                </a:cubicBezTo>
                <a:lnTo>
                  <a:pt x="138113" y="52388"/>
                </a:lnTo>
                <a:lnTo>
                  <a:pt x="138113" y="100013"/>
                </a:lnTo>
                <a:close/>
              </a:path>
            </a:pathLst>
          </a:custGeom>
          <a:solidFill>
            <a:srgbClr val="D9A57C"/>
          </a:solidFill>
          <a:ln/>
        </p:spPr>
      </p:sp>
      <p:sp>
        <p:nvSpPr>
          <p:cNvPr id="44" name="Text 42"/>
          <p:cNvSpPr/>
          <p:nvPr/>
        </p:nvSpPr>
        <p:spPr>
          <a:xfrm>
            <a:off x="6705600" y="5524500"/>
            <a:ext cx="1724025" cy="2286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Watch videos attentively</a:t>
            </a:r>
            <a:endParaRPr lang="en-US" sz="1600" dirty="0"/>
          </a:p>
        </p:txBody>
      </p:sp>
      <p:sp>
        <p:nvSpPr>
          <p:cNvPr id="45" name="Shape 43"/>
          <p:cNvSpPr/>
          <p:nvPr/>
        </p:nvSpPr>
        <p:spPr>
          <a:xfrm>
            <a:off x="9124950" y="5562600"/>
            <a:ext cx="152400" cy="152400"/>
          </a:xfrm>
          <a:custGeom>
            <a:avLst/>
            <a:gdLst/>
            <a:ahLst/>
            <a:cxnLst/>
            <a:rect l="l" t="t" r="r" b="b"/>
            <a:pathLst>
              <a:path w="152400" h="152400">
                <a:moveTo>
                  <a:pt x="105043" y="6310"/>
                </a:moveTo>
                <a:lnTo>
                  <a:pt x="91678" y="19675"/>
                </a:lnTo>
                <a:lnTo>
                  <a:pt x="132725" y="60722"/>
                </a:lnTo>
                <a:lnTo>
                  <a:pt x="146090" y="47357"/>
                </a:lnTo>
                <a:cubicBezTo>
                  <a:pt x="150138" y="43339"/>
                  <a:pt x="152400" y="37862"/>
                  <a:pt x="152400" y="32147"/>
                </a:cubicBezTo>
                <a:cubicBezTo>
                  <a:pt x="152400" y="26432"/>
                  <a:pt x="150138" y="20955"/>
                  <a:pt x="146090" y="16937"/>
                </a:cubicBezTo>
                <a:lnTo>
                  <a:pt x="135463" y="6310"/>
                </a:lnTo>
                <a:cubicBezTo>
                  <a:pt x="131445" y="2262"/>
                  <a:pt x="125968" y="0"/>
                  <a:pt x="120253" y="0"/>
                </a:cubicBezTo>
                <a:cubicBezTo>
                  <a:pt x="114538" y="0"/>
                  <a:pt x="109061" y="2262"/>
                  <a:pt x="105043" y="6310"/>
                </a:cubicBezTo>
                <a:close/>
                <a:moveTo>
                  <a:pt x="81588" y="29766"/>
                </a:moveTo>
                <a:lnTo>
                  <a:pt x="17532" y="93791"/>
                </a:lnTo>
                <a:cubicBezTo>
                  <a:pt x="14347" y="96976"/>
                  <a:pt x="12025" y="100965"/>
                  <a:pt x="10805" y="105311"/>
                </a:cubicBezTo>
                <a:lnTo>
                  <a:pt x="268" y="143351"/>
                </a:lnTo>
                <a:cubicBezTo>
                  <a:pt x="-417" y="145822"/>
                  <a:pt x="268" y="148501"/>
                  <a:pt x="2113" y="150316"/>
                </a:cubicBezTo>
                <a:cubicBezTo>
                  <a:pt x="3959" y="152132"/>
                  <a:pt x="6608" y="152846"/>
                  <a:pt x="9079" y="152162"/>
                </a:cubicBezTo>
                <a:lnTo>
                  <a:pt x="47119" y="141595"/>
                </a:lnTo>
                <a:cubicBezTo>
                  <a:pt x="51465" y="140375"/>
                  <a:pt x="55424" y="138083"/>
                  <a:pt x="58638" y="134868"/>
                </a:cubicBezTo>
                <a:lnTo>
                  <a:pt x="122634" y="70812"/>
                </a:lnTo>
                <a:lnTo>
                  <a:pt x="81588" y="29766"/>
                </a:lnTo>
                <a:close/>
              </a:path>
            </a:pathLst>
          </a:custGeom>
          <a:solidFill>
            <a:srgbClr val="D9A57C"/>
          </a:solidFill>
          <a:ln/>
        </p:spPr>
      </p:sp>
      <p:sp>
        <p:nvSpPr>
          <p:cNvPr id="46" name="Text 44"/>
          <p:cNvSpPr/>
          <p:nvPr/>
        </p:nvSpPr>
        <p:spPr>
          <a:xfrm>
            <a:off x="9372600" y="5524500"/>
            <a:ext cx="2152650" cy="2286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Complete all exercises honestly</a:t>
            </a:r>
            <a:endParaRPr lang="en-US" sz="1600" dirty="0"/>
          </a:p>
        </p:txBody>
      </p:sp>
      <p:sp>
        <p:nvSpPr>
          <p:cNvPr id="47" name="Shape 45"/>
          <p:cNvSpPr/>
          <p:nvPr/>
        </p:nvSpPr>
        <p:spPr>
          <a:xfrm>
            <a:off x="6457950" y="5981700"/>
            <a:ext cx="152400" cy="152400"/>
          </a:xfrm>
          <a:custGeom>
            <a:avLst/>
            <a:gdLst/>
            <a:ahLst/>
            <a:cxnLst/>
            <a:rect l="l" t="t" r="r" b="b"/>
            <a:pathLst>
              <a:path w="152400" h="152400">
                <a:moveTo>
                  <a:pt x="38100" y="95250"/>
                </a:moveTo>
                <a:lnTo>
                  <a:pt x="7293" y="95250"/>
                </a:lnTo>
                <a:cubicBezTo>
                  <a:pt x="-119" y="95250"/>
                  <a:pt x="-4673" y="87184"/>
                  <a:pt x="-863" y="80814"/>
                </a:cubicBezTo>
                <a:lnTo>
                  <a:pt x="14883" y="54560"/>
                </a:lnTo>
                <a:cubicBezTo>
                  <a:pt x="17472" y="50244"/>
                  <a:pt x="22116" y="47625"/>
                  <a:pt x="27146" y="47625"/>
                </a:cubicBezTo>
                <a:lnTo>
                  <a:pt x="55424" y="47625"/>
                </a:lnTo>
                <a:cubicBezTo>
                  <a:pt x="78075" y="9257"/>
                  <a:pt x="111859" y="7322"/>
                  <a:pt x="134451" y="10626"/>
                </a:cubicBezTo>
                <a:cubicBezTo>
                  <a:pt x="138261" y="11192"/>
                  <a:pt x="141238" y="14168"/>
                  <a:pt x="141774" y="17949"/>
                </a:cubicBezTo>
                <a:cubicBezTo>
                  <a:pt x="145078" y="40541"/>
                  <a:pt x="143143" y="74325"/>
                  <a:pt x="104775" y="96976"/>
                </a:cubicBezTo>
                <a:lnTo>
                  <a:pt x="104775" y="125254"/>
                </a:lnTo>
                <a:cubicBezTo>
                  <a:pt x="104775" y="130284"/>
                  <a:pt x="102156" y="134928"/>
                  <a:pt x="97840" y="137517"/>
                </a:cubicBezTo>
                <a:lnTo>
                  <a:pt x="71586" y="153263"/>
                </a:lnTo>
                <a:cubicBezTo>
                  <a:pt x="65246" y="157073"/>
                  <a:pt x="57150" y="152489"/>
                  <a:pt x="57150" y="145107"/>
                </a:cubicBezTo>
                <a:lnTo>
                  <a:pt x="57150" y="114300"/>
                </a:lnTo>
                <a:cubicBezTo>
                  <a:pt x="57150" y="103793"/>
                  <a:pt x="48607" y="95250"/>
                  <a:pt x="38100" y="95250"/>
                </a:cubicBezTo>
                <a:lnTo>
                  <a:pt x="38070" y="95250"/>
                </a:lnTo>
                <a:close/>
                <a:moveTo>
                  <a:pt x="119062" y="47625"/>
                </a:moveTo>
                <a:cubicBezTo>
                  <a:pt x="119062" y="39740"/>
                  <a:pt x="112660" y="33338"/>
                  <a:pt x="104775" y="33338"/>
                </a:cubicBezTo>
                <a:cubicBezTo>
                  <a:pt x="96890" y="33338"/>
                  <a:pt x="90488" y="39740"/>
                  <a:pt x="90488" y="47625"/>
                </a:cubicBezTo>
                <a:cubicBezTo>
                  <a:pt x="90488" y="55510"/>
                  <a:pt x="96890" y="61912"/>
                  <a:pt x="104775" y="61912"/>
                </a:cubicBezTo>
                <a:cubicBezTo>
                  <a:pt x="112660" y="61912"/>
                  <a:pt x="119062" y="55510"/>
                  <a:pt x="119062" y="47625"/>
                </a:cubicBezTo>
                <a:close/>
              </a:path>
            </a:pathLst>
          </a:custGeom>
          <a:solidFill>
            <a:srgbClr val="D9A57C"/>
          </a:solidFill>
          <a:ln/>
        </p:spPr>
      </p:sp>
      <p:sp>
        <p:nvSpPr>
          <p:cNvPr id="48" name="Text 46"/>
          <p:cNvSpPr/>
          <p:nvPr/>
        </p:nvSpPr>
        <p:spPr>
          <a:xfrm>
            <a:off x="6704608" y="5829300"/>
            <a:ext cx="2324100" cy="4572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Apply what you learn immediately</a:t>
            </a:r>
            <a:endParaRPr lang="en-US" sz="1600" dirty="0"/>
          </a:p>
        </p:txBody>
      </p:sp>
      <p:sp>
        <p:nvSpPr>
          <p:cNvPr id="49" name="Shape 47"/>
          <p:cNvSpPr/>
          <p:nvPr/>
        </p:nvSpPr>
        <p:spPr>
          <a:xfrm>
            <a:off x="9120188" y="5981700"/>
            <a:ext cx="152400" cy="152400"/>
          </a:xfrm>
          <a:custGeom>
            <a:avLst/>
            <a:gdLst/>
            <a:ahLst/>
            <a:cxnLst/>
            <a:rect l="l" t="t" r="r" b="b"/>
            <a:pathLst>
              <a:path w="152400" h="152400">
                <a:moveTo>
                  <a:pt x="109299" y="122783"/>
                </a:moveTo>
                <a:lnTo>
                  <a:pt x="29617" y="43101"/>
                </a:lnTo>
                <a:cubicBezTo>
                  <a:pt x="22949" y="52447"/>
                  <a:pt x="19050" y="63877"/>
                  <a:pt x="19050" y="76200"/>
                </a:cubicBezTo>
                <a:cubicBezTo>
                  <a:pt x="19050" y="107752"/>
                  <a:pt x="44648" y="133350"/>
                  <a:pt x="76200" y="133350"/>
                </a:cubicBezTo>
                <a:cubicBezTo>
                  <a:pt x="88553" y="133350"/>
                  <a:pt x="99983" y="129451"/>
                  <a:pt x="109299" y="122783"/>
                </a:cubicBezTo>
                <a:close/>
                <a:moveTo>
                  <a:pt x="122783" y="109299"/>
                </a:moveTo>
                <a:cubicBezTo>
                  <a:pt x="129451" y="99953"/>
                  <a:pt x="133350" y="88523"/>
                  <a:pt x="133350" y="76200"/>
                </a:cubicBezTo>
                <a:cubicBezTo>
                  <a:pt x="133350" y="44648"/>
                  <a:pt x="107752" y="19050"/>
                  <a:pt x="76200" y="19050"/>
                </a:cubicBezTo>
                <a:cubicBezTo>
                  <a:pt x="63847" y="19050"/>
                  <a:pt x="52417" y="22949"/>
                  <a:pt x="43101" y="29617"/>
                </a:cubicBezTo>
                <a:lnTo>
                  <a:pt x="122783" y="109299"/>
                </a:lnTo>
                <a:close/>
                <a:moveTo>
                  <a:pt x="0" y="76200"/>
                </a:moveTo>
                <a:cubicBezTo>
                  <a:pt x="0" y="34144"/>
                  <a:pt x="34144" y="0"/>
                  <a:pt x="76200" y="0"/>
                </a:cubicBezTo>
                <a:cubicBezTo>
                  <a:pt x="118256" y="0"/>
                  <a:pt x="152400" y="34144"/>
                  <a:pt x="152400" y="76200"/>
                </a:cubicBezTo>
                <a:cubicBezTo>
                  <a:pt x="152400" y="118256"/>
                  <a:pt x="118256" y="152400"/>
                  <a:pt x="76200" y="152400"/>
                </a:cubicBezTo>
                <a:cubicBezTo>
                  <a:pt x="34144" y="152400"/>
                  <a:pt x="0" y="118256"/>
                  <a:pt x="0" y="76200"/>
                </a:cubicBezTo>
                <a:close/>
              </a:path>
            </a:pathLst>
          </a:custGeom>
          <a:solidFill>
            <a:srgbClr val="D9A57C"/>
          </a:solidFill>
          <a:ln/>
        </p:spPr>
      </p:sp>
      <p:sp>
        <p:nvSpPr>
          <p:cNvPr id="50" name="Text 48"/>
          <p:cNvSpPr/>
          <p:nvPr/>
        </p:nvSpPr>
        <p:spPr>
          <a:xfrm>
            <a:off x="9359900" y="5829300"/>
            <a:ext cx="2333625" cy="4572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Avoid multitasking during this course</a:t>
            </a:r>
            <a:endParaRPr lang="en-US" sz="1600" dirty="0"/>
          </a:p>
        </p:txBody>
      </p:sp>
    </p:spTree>
  </p:cSld>
  <p:clrMapOvr>
    <a:masterClrMapping/>
  </p:clrMapOvr>
  <p:transition>
    <p:fade/>
    <p:spd val="med"/>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5A7D7C"/>
        </a:solidFill>
      </p:bgPr>
    </p:bg>
    <p:spTree>
      <p:nvGrpSpPr>
        <p:cNvPr id="1" name=""/>
        <p:cNvGrpSpPr/>
        <p:nvPr/>
      </p:nvGrpSpPr>
      <p:grpSpPr>
        <a:xfrm>
          <a:off x="0" y="0"/>
          <a:ext cx="0" cy="0"/>
          <a:chOff x="0" y="0"/>
          <a:chExt cx="0" cy="0"/>
        </a:xfrm>
      </p:grpSpPr>
      <p:pic>
        <p:nvPicPr>
          <p:cNvPr id="2" name="Image 0" descr="https://kimi-web-img.moonshot.cn/img/thumbs.dreamstime.com/05934b0f3bd510e8c6bc764a63aa3063ea96ab27.jpg">    </p:cNvPr>
          <p:cNvPicPr>
            <a:picLocks noChangeAspect="1"/>
          </p:cNvPicPr>
          <p:nvPr/>
        </p:nvPicPr>
        <p:blipFill>
          <a:blip r:embed="rId1">
            <a:alphaModFix amt="20000"/>
          </a:blip>
          <a:srcRect l="0" r="0" t="0" b="0"/>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5A7D7C">
                  <a:alpha val="95000"/>
                </a:srgbClr>
              </a:gs>
              <a:gs pos="50000">
                <a:srgbClr val="5A7D7C">
                  <a:alpha val="85000"/>
                </a:srgbClr>
              </a:gs>
              <a:gs pos="100000">
                <a:srgbClr val="5A7D7C">
                  <a:alpha val="75000"/>
                </a:srgbClr>
              </a:gs>
            </a:gsLst>
            <a:lin ang="2700000" scaled="1"/>
          </a:gradFill>
          <a:ln/>
        </p:spPr>
      </p:sp>
      <p:sp>
        <p:nvSpPr>
          <p:cNvPr id="4" name="Shape 1"/>
          <p:cNvSpPr/>
          <p:nvPr/>
        </p:nvSpPr>
        <p:spPr>
          <a:xfrm>
            <a:off x="838200" y="1543050"/>
            <a:ext cx="1247775" cy="381000"/>
          </a:xfrm>
          <a:custGeom>
            <a:avLst/>
            <a:gdLst/>
            <a:ahLst/>
            <a:cxnLst/>
            <a:rect l="l" t="t" r="r" b="b"/>
            <a:pathLst>
              <a:path w="1247775" h="381000">
                <a:moveTo>
                  <a:pt x="0" y="0"/>
                </a:moveTo>
                <a:lnTo>
                  <a:pt x="1247775" y="0"/>
                </a:lnTo>
                <a:lnTo>
                  <a:pt x="1247775" y="381000"/>
                </a:lnTo>
                <a:lnTo>
                  <a:pt x="0" y="381000"/>
                </a:lnTo>
                <a:lnTo>
                  <a:pt x="0" y="0"/>
                </a:lnTo>
                <a:close/>
              </a:path>
            </a:pathLst>
          </a:custGeom>
          <a:solidFill>
            <a:srgbClr val="D9A57C"/>
          </a:solidFill>
          <a:ln/>
        </p:spPr>
      </p:sp>
      <p:sp>
        <p:nvSpPr>
          <p:cNvPr id="5" name="Text 2"/>
          <p:cNvSpPr/>
          <p:nvPr/>
        </p:nvSpPr>
        <p:spPr>
          <a:xfrm>
            <a:off x="838200" y="1543050"/>
            <a:ext cx="1323975" cy="381000"/>
          </a:xfrm>
          <a:prstGeom prst="rect">
            <a:avLst/>
          </a:prstGeom>
          <a:noFill/>
          <a:ln/>
        </p:spPr>
        <p:txBody>
          <a:bodyPr wrap="square" lIns="190500" tIns="76200" rIns="190500" bIns="76200" rtlCol="0" anchor="ctr"/>
          <a:lstStyle/>
          <a:p>
            <a:pPr>
              <a:lnSpc>
                <a:spcPct val="130000"/>
              </a:lnSpc>
            </a:pPr>
            <a:r>
              <a:rPr lang="en-US" sz="1200" b="1" spc="120" kern="0" dirty="0">
                <a:solidFill>
                  <a:srgbClr val="F8F7F4"/>
                </a:solidFill>
                <a:latin typeface="Quattrocento Sans" pitchFamily="34" charset="0"/>
                <a:ea typeface="Quattrocento Sans" pitchFamily="34" charset="-122"/>
                <a:cs typeface="Quattrocento Sans" pitchFamily="34" charset="-120"/>
              </a:rPr>
              <a:t>LESSON 01</a:t>
            </a:r>
            <a:endParaRPr lang="en-US" sz="1600" dirty="0"/>
          </a:p>
        </p:txBody>
      </p:sp>
      <p:sp>
        <p:nvSpPr>
          <p:cNvPr id="6" name="Text 3"/>
          <p:cNvSpPr/>
          <p:nvPr/>
        </p:nvSpPr>
        <p:spPr>
          <a:xfrm>
            <a:off x="838200" y="2152650"/>
            <a:ext cx="7600950" cy="1428750"/>
          </a:xfrm>
          <a:prstGeom prst="rect">
            <a:avLst/>
          </a:prstGeom>
          <a:noFill/>
          <a:ln/>
        </p:spPr>
        <p:txBody>
          <a:bodyPr wrap="square" lIns="0" tIns="0" rIns="0" bIns="0" rtlCol="0" anchor="ctr"/>
          <a:lstStyle/>
          <a:p>
            <a:pPr>
              <a:lnSpc>
                <a:spcPct val="100000"/>
              </a:lnSpc>
            </a:pPr>
            <a:r>
              <a:rPr lang="en-US" sz="4500" b="1" dirty="0">
                <a:solidFill>
                  <a:srgbClr val="F8F7F4"/>
                </a:solidFill>
                <a:latin typeface="Liter" pitchFamily="34" charset="0"/>
                <a:ea typeface="Liter" pitchFamily="34" charset="-122"/>
                <a:cs typeface="Liter" pitchFamily="34" charset="-120"/>
              </a:rPr>
              <a:t>Understanding</a:t>
            </a:r>
            <a:endParaRPr lang="en-US" sz="1600" dirty="0"/>
          </a:p>
          <a:p>
            <a:pPr>
              <a:lnSpc>
                <a:spcPct val="100000"/>
              </a:lnSpc>
            </a:pPr>
            <a:r>
              <a:rPr lang="en-US" sz="4500" b="1" dirty="0">
                <a:solidFill>
                  <a:srgbClr val="F8F7F4"/>
                </a:solidFill>
                <a:latin typeface="Liter" pitchFamily="34" charset="0"/>
                <a:ea typeface="Liter" pitchFamily="34" charset="-122"/>
                <a:cs typeface="Liter" pitchFamily="34" charset="-120"/>
              </a:rPr>
              <a:t>Digital Distractions</a:t>
            </a:r>
            <a:endParaRPr lang="en-US" sz="1600" dirty="0"/>
          </a:p>
        </p:txBody>
      </p:sp>
      <p:sp>
        <p:nvSpPr>
          <p:cNvPr id="7" name="Text 4"/>
          <p:cNvSpPr/>
          <p:nvPr/>
        </p:nvSpPr>
        <p:spPr>
          <a:xfrm>
            <a:off x="838200" y="3810000"/>
            <a:ext cx="7429500" cy="742950"/>
          </a:xfrm>
          <a:prstGeom prst="rect">
            <a:avLst/>
          </a:prstGeom>
          <a:noFill/>
          <a:ln/>
        </p:spPr>
        <p:txBody>
          <a:bodyPr wrap="square" lIns="0" tIns="0" rIns="0" bIns="0" rtlCol="0" anchor="ctr"/>
          <a:lstStyle/>
          <a:p>
            <a:pPr>
              <a:lnSpc>
                <a:spcPct val="140000"/>
              </a:lnSpc>
            </a:pPr>
            <a:r>
              <a:rPr lang="en-US" sz="1800" dirty="0">
                <a:solidFill>
                  <a:srgbClr val="F8F7F4">
                    <a:alpha val="90000"/>
                  </a:srgbClr>
                </a:solidFill>
                <a:latin typeface="Quattrocento Sans" pitchFamily="34" charset="0"/>
                <a:ea typeface="Quattrocento Sans" pitchFamily="34" charset="-122"/>
                <a:cs typeface="Quattrocento Sans" pitchFamily="34" charset="-120"/>
              </a:rPr>
              <a:t>Discover what digital distraction really is and how it silently affects your academic focus, memory, and learning outcomes.</a:t>
            </a:r>
            <a:endParaRPr lang="en-US" sz="1600" dirty="0"/>
          </a:p>
        </p:txBody>
      </p:sp>
      <p:sp>
        <p:nvSpPr>
          <p:cNvPr id="8" name="Shape 5"/>
          <p:cNvSpPr/>
          <p:nvPr/>
        </p:nvSpPr>
        <p:spPr>
          <a:xfrm>
            <a:off x="838200" y="48577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D9A57C"/>
          </a:solidFill>
          <a:ln/>
        </p:spPr>
      </p:sp>
      <p:sp>
        <p:nvSpPr>
          <p:cNvPr id="9" name="Shape 6"/>
          <p:cNvSpPr/>
          <p:nvPr/>
        </p:nvSpPr>
        <p:spPr>
          <a:xfrm>
            <a:off x="971550" y="4991100"/>
            <a:ext cx="190500" cy="190500"/>
          </a:xfrm>
          <a:custGeom>
            <a:avLst/>
            <a:gdLst/>
            <a:ahLst/>
            <a:cxnLst/>
            <a:rect l="l" t="t" r="r" b="b"/>
            <a:pathLst>
              <a:path w="190500" h="190500">
                <a:moveTo>
                  <a:pt x="44648" y="20836"/>
                </a:moveTo>
                <a:cubicBezTo>
                  <a:pt x="44648" y="9339"/>
                  <a:pt x="53987" y="0"/>
                  <a:pt x="65484" y="0"/>
                </a:cubicBezTo>
                <a:lnTo>
                  <a:pt x="74414" y="0"/>
                </a:lnTo>
                <a:cubicBezTo>
                  <a:pt x="81000" y="0"/>
                  <a:pt x="86320" y="5321"/>
                  <a:pt x="86320" y="11906"/>
                </a:cubicBezTo>
                <a:lnTo>
                  <a:pt x="86320" y="178594"/>
                </a:lnTo>
                <a:cubicBezTo>
                  <a:pt x="86320" y="185179"/>
                  <a:pt x="81000" y="190500"/>
                  <a:pt x="74414" y="190500"/>
                </a:cubicBezTo>
                <a:lnTo>
                  <a:pt x="62508" y="190500"/>
                </a:lnTo>
                <a:cubicBezTo>
                  <a:pt x="51420" y="190500"/>
                  <a:pt x="42081" y="182910"/>
                  <a:pt x="39439" y="172641"/>
                </a:cubicBezTo>
                <a:cubicBezTo>
                  <a:pt x="39179" y="172641"/>
                  <a:pt x="38956" y="172641"/>
                  <a:pt x="38695" y="172641"/>
                </a:cubicBezTo>
                <a:cubicBezTo>
                  <a:pt x="22250" y="172641"/>
                  <a:pt x="8930" y="159321"/>
                  <a:pt x="8930" y="142875"/>
                </a:cubicBezTo>
                <a:cubicBezTo>
                  <a:pt x="8930" y="136178"/>
                  <a:pt x="11162" y="130001"/>
                  <a:pt x="14883" y="125016"/>
                </a:cubicBezTo>
                <a:cubicBezTo>
                  <a:pt x="7665" y="119583"/>
                  <a:pt x="2977" y="110951"/>
                  <a:pt x="2977" y="101203"/>
                </a:cubicBezTo>
                <a:cubicBezTo>
                  <a:pt x="2977" y="89706"/>
                  <a:pt x="9525" y="79697"/>
                  <a:pt x="19050" y="74749"/>
                </a:cubicBezTo>
                <a:cubicBezTo>
                  <a:pt x="16408" y="70284"/>
                  <a:pt x="14883" y="65075"/>
                  <a:pt x="14883" y="59531"/>
                </a:cubicBezTo>
                <a:cubicBezTo>
                  <a:pt x="14883" y="43086"/>
                  <a:pt x="28203" y="29766"/>
                  <a:pt x="44648" y="29766"/>
                </a:cubicBezTo>
                <a:lnTo>
                  <a:pt x="44648" y="20836"/>
                </a:lnTo>
                <a:close/>
                <a:moveTo>
                  <a:pt x="145852" y="20836"/>
                </a:moveTo>
                <a:lnTo>
                  <a:pt x="145852" y="29766"/>
                </a:lnTo>
                <a:cubicBezTo>
                  <a:pt x="162297" y="29766"/>
                  <a:pt x="175617" y="43086"/>
                  <a:pt x="175617" y="59531"/>
                </a:cubicBezTo>
                <a:cubicBezTo>
                  <a:pt x="175617" y="65112"/>
                  <a:pt x="174092" y="70321"/>
                  <a:pt x="171450" y="74749"/>
                </a:cubicBezTo>
                <a:cubicBezTo>
                  <a:pt x="181012" y="79697"/>
                  <a:pt x="187523" y="89669"/>
                  <a:pt x="187523" y="101203"/>
                </a:cubicBezTo>
                <a:cubicBezTo>
                  <a:pt x="187523" y="110951"/>
                  <a:pt x="182835" y="119583"/>
                  <a:pt x="175617" y="125016"/>
                </a:cubicBezTo>
                <a:cubicBezTo>
                  <a:pt x="179338" y="130001"/>
                  <a:pt x="181570" y="136178"/>
                  <a:pt x="181570" y="142875"/>
                </a:cubicBezTo>
                <a:cubicBezTo>
                  <a:pt x="181570" y="159321"/>
                  <a:pt x="168250" y="172641"/>
                  <a:pt x="151805" y="172641"/>
                </a:cubicBezTo>
                <a:cubicBezTo>
                  <a:pt x="151544" y="172641"/>
                  <a:pt x="151321" y="172641"/>
                  <a:pt x="151061" y="172641"/>
                </a:cubicBezTo>
                <a:cubicBezTo>
                  <a:pt x="148419" y="182910"/>
                  <a:pt x="139080" y="190500"/>
                  <a:pt x="127992" y="190500"/>
                </a:cubicBezTo>
                <a:lnTo>
                  <a:pt x="116086" y="190500"/>
                </a:lnTo>
                <a:cubicBezTo>
                  <a:pt x="109500" y="190500"/>
                  <a:pt x="104180" y="185179"/>
                  <a:pt x="104180" y="178594"/>
                </a:cubicBezTo>
                <a:lnTo>
                  <a:pt x="104180" y="11906"/>
                </a:lnTo>
                <a:cubicBezTo>
                  <a:pt x="104180" y="5321"/>
                  <a:pt x="109500" y="0"/>
                  <a:pt x="116086" y="0"/>
                </a:cubicBezTo>
                <a:lnTo>
                  <a:pt x="125016" y="0"/>
                </a:lnTo>
                <a:cubicBezTo>
                  <a:pt x="136513" y="0"/>
                  <a:pt x="145852" y="9339"/>
                  <a:pt x="145852" y="20836"/>
                </a:cubicBezTo>
                <a:close/>
              </a:path>
            </a:pathLst>
          </a:custGeom>
          <a:solidFill>
            <a:srgbClr val="F8F7F4"/>
          </a:solidFill>
          <a:ln/>
        </p:spPr>
      </p:sp>
      <p:sp>
        <p:nvSpPr>
          <p:cNvPr id="10" name="Text 7"/>
          <p:cNvSpPr/>
          <p:nvPr/>
        </p:nvSpPr>
        <p:spPr>
          <a:xfrm>
            <a:off x="1409700" y="4953000"/>
            <a:ext cx="1076325" cy="266700"/>
          </a:xfrm>
          <a:prstGeom prst="rect">
            <a:avLst/>
          </a:prstGeom>
          <a:noFill/>
          <a:ln/>
        </p:spPr>
        <p:txBody>
          <a:bodyPr wrap="square" lIns="0" tIns="0" rIns="0" bIns="0" rtlCol="0" anchor="ctr"/>
          <a:lstStyle/>
          <a:p>
            <a:pPr>
              <a:lnSpc>
                <a:spcPct val="130000"/>
              </a:lnSpc>
            </a:pPr>
            <a:r>
              <a:rPr lang="en-US" sz="1350" dirty="0">
                <a:solidFill>
                  <a:srgbClr val="F8F7F4">
                    <a:alpha val="90000"/>
                  </a:srgbClr>
                </a:solidFill>
                <a:latin typeface="Quattrocento Sans" pitchFamily="34" charset="0"/>
                <a:ea typeface="Quattrocento Sans" pitchFamily="34" charset="-122"/>
                <a:cs typeface="Quattrocento Sans" pitchFamily="34" charset="-120"/>
              </a:rPr>
              <a:t>Brain Science</a:t>
            </a:r>
            <a:endParaRPr lang="en-US" sz="1600" dirty="0"/>
          </a:p>
        </p:txBody>
      </p:sp>
      <p:sp>
        <p:nvSpPr>
          <p:cNvPr id="11" name="Shape 8"/>
          <p:cNvSpPr/>
          <p:nvPr/>
        </p:nvSpPr>
        <p:spPr>
          <a:xfrm>
            <a:off x="2706588" y="48577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D9A57C"/>
          </a:solidFill>
          <a:ln/>
        </p:spPr>
      </p:sp>
      <p:sp>
        <p:nvSpPr>
          <p:cNvPr id="12" name="Shape 9"/>
          <p:cNvSpPr/>
          <p:nvPr/>
        </p:nvSpPr>
        <p:spPr>
          <a:xfrm>
            <a:off x="2839938" y="4991100"/>
            <a:ext cx="190500" cy="190500"/>
          </a:xfrm>
          <a:custGeom>
            <a:avLst/>
            <a:gdLst/>
            <a:ahLst/>
            <a:cxnLst/>
            <a:rect l="l" t="t" r="r" b="b"/>
            <a:pathLst>
              <a:path w="190500" h="190500">
                <a:moveTo>
                  <a:pt x="154781" y="77391"/>
                </a:moveTo>
                <a:cubicBezTo>
                  <a:pt x="154781" y="94469"/>
                  <a:pt x="149237" y="110244"/>
                  <a:pt x="139898" y="123044"/>
                </a:cubicBezTo>
                <a:lnTo>
                  <a:pt x="187003" y="170185"/>
                </a:lnTo>
                <a:cubicBezTo>
                  <a:pt x="191653" y="174836"/>
                  <a:pt x="191653" y="182389"/>
                  <a:pt x="187003" y="187040"/>
                </a:cubicBezTo>
                <a:cubicBezTo>
                  <a:pt x="182352" y="191691"/>
                  <a:pt x="174799" y="191691"/>
                  <a:pt x="170148" y="187040"/>
                </a:cubicBezTo>
                <a:lnTo>
                  <a:pt x="123044" y="139898"/>
                </a:lnTo>
                <a:cubicBezTo>
                  <a:pt x="110244" y="149237"/>
                  <a:pt x="94469" y="154781"/>
                  <a:pt x="77391" y="154781"/>
                </a:cubicBezTo>
                <a:cubicBezTo>
                  <a:pt x="34640" y="154781"/>
                  <a:pt x="0" y="120142"/>
                  <a:pt x="0" y="77391"/>
                </a:cubicBezTo>
                <a:cubicBezTo>
                  <a:pt x="0" y="34640"/>
                  <a:pt x="34640" y="0"/>
                  <a:pt x="77391" y="0"/>
                </a:cubicBezTo>
                <a:cubicBezTo>
                  <a:pt x="120142" y="0"/>
                  <a:pt x="154781" y="34640"/>
                  <a:pt x="154781" y="77391"/>
                </a:cubicBezTo>
                <a:close/>
                <a:moveTo>
                  <a:pt x="77391" y="130969"/>
                </a:moveTo>
                <a:cubicBezTo>
                  <a:pt x="106961" y="130969"/>
                  <a:pt x="130969" y="106961"/>
                  <a:pt x="130969" y="77391"/>
                </a:cubicBezTo>
                <a:cubicBezTo>
                  <a:pt x="130969" y="47820"/>
                  <a:pt x="106961" y="23812"/>
                  <a:pt x="77391" y="23812"/>
                </a:cubicBezTo>
                <a:cubicBezTo>
                  <a:pt x="47820" y="23812"/>
                  <a:pt x="23813" y="47820"/>
                  <a:pt x="23812" y="77391"/>
                </a:cubicBezTo>
                <a:cubicBezTo>
                  <a:pt x="23812" y="106961"/>
                  <a:pt x="47820" y="130969"/>
                  <a:pt x="77391" y="130969"/>
                </a:cubicBezTo>
                <a:close/>
              </a:path>
            </a:pathLst>
          </a:custGeom>
          <a:solidFill>
            <a:srgbClr val="F8F7F4"/>
          </a:solidFill>
          <a:ln/>
        </p:spPr>
      </p:sp>
      <p:sp>
        <p:nvSpPr>
          <p:cNvPr id="13" name="Text 10"/>
          <p:cNvSpPr/>
          <p:nvPr/>
        </p:nvSpPr>
        <p:spPr>
          <a:xfrm>
            <a:off x="3278088" y="4953000"/>
            <a:ext cx="1266825" cy="266700"/>
          </a:xfrm>
          <a:prstGeom prst="rect">
            <a:avLst/>
          </a:prstGeom>
          <a:noFill/>
          <a:ln/>
        </p:spPr>
        <p:txBody>
          <a:bodyPr wrap="square" lIns="0" tIns="0" rIns="0" bIns="0" rtlCol="0" anchor="ctr"/>
          <a:lstStyle/>
          <a:p>
            <a:pPr>
              <a:lnSpc>
                <a:spcPct val="130000"/>
              </a:lnSpc>
            </a:pPr>
            <a:r>
              <a:rPr lang="en-US" sz="1350" dirty="0">
                <a:solidFill>
                  <a:srgbClr val="F8F7F4">
                    <a:alpha val="90000"/>
                  </a:srgbClr>
                </a:solidFill>
                <a:latin typeface="Quattrocento Sans" pitchFamily="34" charset="0"/>
                <a:ea typeface="Quattrocento Sans" pitchFamily="34" charset="-122"/>
                <a:cs typeface="Quattrocento Sans" pitchFamily="34" charset="-120"/>
              </a:rPr>
              <a:t>Self-Awareness</a:t>
            </a:r>
            <a:endParaRPr lang="en-US" sz="1600" dirty="0"/>
          </a:p>
        </p:txBody>
      </p:sp>
      <p:sp>
        <p:nvSpPr>
          <p:cNvPr id="14" name="Shape 11"/>
          <p:cNvSpPr/>
          <p:nvPr/>
        </p:nvSpPr>
        <p:spPr>
          <a:xfrm>
            <a:off x="4760813" y="48577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D9A57C"/>
          </a:solidFill>
          <a:ln/>
        </p:spPr>
      </p:sp>
      <p:sp>
        <p:nvSpPr>
          <p:cNvPr id="15" name="Shape 12"/>
          <p:cNvSpPr/>
          <p:nvPr/>
        </p:nvSpPr>
        <p:spPr>
          <a:xfrm>
            <a:off x="4894163" y="4991100"/>
            <a:ext cx="190500" cy="190500"/>
          </a:xfrm>
          <a:custGeom>
            <a:avLst/>
            <a:gdLst/>
            <a:ahLst/>
            <a:cxnLst/>
            <a:rect l="l" t="t" r="r" b="b"/>
            <a:pathLst>
              <a:path w="190500" h="190500">
                <a:moveTo>
                  <a:pt x="23812" y="23812"/>
                </a:moveTo>
                <a:cubicBezTo>
                  <a:pt x="23812" y="17227"/>
                  <a:pt x="18492" y="11906"/>
                  <a:pt x="11906" y="11906"/>
                </a:cubicBezTo>
                <a:cubicBezTo>
                  <a:pt x="5321" y="11906"/>
                  <a:pt x="0" y="17227"/>
                  <a:pt x="0" y="23812"/>
                </a:cubicBezTo>
                <a:lnTo>
                  <a:pt x="0" y="148828"/>
                </a:lnTo>
                <a:cubicBezTo>
                  <a:pt x="0" y="165274"/>
                  <a:pt x="13320" y="178594"/>
                  <a:pt x="29766" y="178594"/>
                </a:cubicBezTo>
                <a:lnTo>
                  <a:pt x="178594" y="178594"/>
                </a:lnTo>
                <a:cubicBezTo>
                  <a:pt x="185179" y="178594"/>
                  <a:pt x="190500" y="173273"/>
                  <a:pt x="190500" y="166688"/>
                </a:cubicBezTo>
                <a:cubicBezTo>
                  <a:pt x="190500" y="160102"/>
                  <a:pt x="185179" y="154781"/>
                  <a:pt x="178594" y="154781"/>
                </a:cubicBezTo>
                <a:lnTo>
                  <a:pt x="29766" y="154781"/>
                </a:lnTo>
                <a:cubicBezTo>
                  <a:pt x="26491" y="154781"/>
                  <a:pt x="23812" y="152102"/>
                  <a:pt x="23812" y="148828"/>
                </a:cubicBezTo>
                <a:lnTo>
                  <a:pt x="23812" y="23812"/>
                </a:lnTo>
                <a:close/>
                <a:moveTo>
                  <a:pt x="175096" y="56034"/>
                </a:moveTo>
                <a:cubicBezTo>
                  <a:pt x="179747" y="51383"/>
                  <a:pt x="179747" y="43830"/>
                  <a:pt x="175096" y="39179"/>
                </a:cubicBezTo>
                <a:cubicBezTo>
                  <a:pt x="170445" y="34528"/>
                  <a:pt x="162892" y="34528"/>
                  <a:pt x="158242" y="39179"/>
                </a:cubicBezTo>
                <a:lnTo>
                  <a:pt x="119063" y="78395"/>
                </a:lnTo>
                <a:lnTo>
                  <a:pt x="97706" y="57076"/>
                </a:lnTo>
                <a:cubicBezTo>
                  <a:pt x="93055" y="52425"/>
                  <a:pt x="85502" y="52425"/>
                  <a:pt x="80851" y="57076"/>
                </a:cubicBezTo>
                <a:lnTo>
                  <a:pt x="45132" y="92794"/>
                </a:lnTo>
                <a:cubicBezTo>
                  <a:pt x="40481" y="97445"/>
                  <a:pt x="40481" y="104998"/>
                  <a:pt x="45132" y="109649"/>
                </a:cubicBezTo>
                <a:cubicBezTo>
                  <a:pt x="49783" y="114300"/>
                  <a:pt x="57336" y="114300"/>
                  <a:pt x="61987" y="109649"/>
                </a:cubicBezTo>
                <a:lnTo>
                  <a:pt x="89297" y="82339"/>
                </a:lnTo>
                <a:lnTo>
                  <a:pt x="110654" y="103696"/>
                </a:lnTo>
                <a:cubicBezTo>
                  <a:pt x="115305" y="108347"/>
                  <a:pt x="122858" y="108347"/>
                  <a:pt x="127508" y="103696"/>
                </a:cubicBezTo>
                <a:lnTo>
                  <a:pt x="175133" y="56071"/>
                </a:lnTo>
                <a:close/>
              </a:path>
            </a:pathLst>
          </a:custGeom>
          <a:solidFill>
            <a:srgbClr val="F8F7F4"/>
          </a:solidFill>
          <a:ln/>
        </p:spPr>
      </p:sp>
      <p:sp>
        <p:nvSpPr>
          <p:cNvPr id="16" name="Text 13"/>
          <p:cNvSpPr/>
          <p:nvPr/>
        </p:nvSpPr>
        <p:spPr>
          <a:xfrm>
            <a:off x="5332313" y="4953000"/>
            <a:ext cx="1257300" cy="266700"/>
          </a:xfrm>
          <a:prstGeom prst="rect">
            <a:avLst/>
          </a:prstGeom>
          <a:noFill/>
          <a:ln/>
        </p:spPr>
        <p:txBody>
          <a:bodyPr wrap="square" lIns="0" tIns="0" rIns="0" bIns="0" rtlCol="0" anchor="ctr"/>
          <a:lstStyle/>
          <a:p>
            <a:pPr>
              <a:lnSpc>
                <a:spcPct val="130000"/>
              </a:lnSpc>
            </a:pPr>
            <a:r>
              <a:rPr lang="en-US" sz="1350" dirty="0">
                <a:solidFill>
                  <a:srgbClr val="F8F7F4">
                    <a:alpha val="90000"/>
                  </a:srgbClr>
                </a:solidFill>
                <a:latin typeface="Quattrocento Sans" pitchFamily="34" charset="0"/>
                <a:ea typeface="Quattrocento Sans" pitchFamily="34" charset="-122"/>
                <a:cs typeface="Quattrocento Sans" pitchFamily="34" charset="-120"/>
              </a:rPr>
              <a:t>Impact Analysis</a:t>
            </a:r>
            <a:endParaRPr lang="en-US" sz="1600" dirty="0"/>
          </a:p>
        </p:txBody>
      </p:sp>
    </p:spTree>
  </p:cSld>
  <p:clrMapOvr>
    <a:masterClrMapping/>
  </p:clrMapOvr>
  <p:transition>
    <p:fade/>
    <p:spd val="med"/>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a:ln/>
        </p:spPr>
        <p:txBody>
          <a:bodyPr wrap="square" lIns="0" tIns="0" rIns="0" bIns="0" rtlCol="0" anchor="ctr"/>
          <a:lstStyle/>
          <a:p>
            <a:pPr>
              <a:lnSpc>
                <a:spcPct val="130000"/>
              </a:lnSpc>
            </a:pPr>
            <a:r>
              <a:rPr lang="en-US" sz="1200" b="1" spc="120" kern="0" dirty="0">
                <a:solidFill>
                  <a:srgbClr val="D9A57C"/>
                </a:solidFill>
                <a:latin typeface="Quattrocento Sans" pitchFamily="34" charset="0"/>
                <a:ea typeface="Quattrocento Sans" pitchFamily="34" charset="-122"/>
                <a:cs typeface="Quattrocento Sans" pitchFamily="34" charset="-120"/>
              </a:rPr>
              <a:t>LESSON 1.1</a:t>
            </a:r>
            <a:endParaRPr lang="en-US" sz="1600" dirty="0"/>
          </a:p>
        </p:txBody>
      </p:sp>
      <p:sp>
        <p:nvSpPr>
          <p:cNvPr id="3" name="Text 1"/>
          <p:cNvSpPr/>
          <p:nvPr/>
        </p:nvSpPr>
        <p:spPr>
          <a:xfrm>
            <a:off x="381000" y="647700"/>
            <a:ext cx="11601450" cy="381000"/>
          </a:xfrm>
          <a:prstGeom prst="rect">
            <a:avLst/>
          </a:prstGeom>
          <a:noFill/>
          <a:ln/>
        </p:spPr>
        <p:txBody>
          <a:bodyPr wrap="square" lIns="0" tIns="0" rIns="0" bIns="0" rtlCol="0" anchor="ctr"/>
          <a:lstStyle/>
          <a:p>
            <a:pPr>
              <a:lnSpc>
                <a:spcPct val="90000"/>
              </a:lnSpc>
            </a:pPr>
            <a:r>
              <a:rPr lang="en-US" sz="2700" b="1" dirty="0">
                <a:solidFill>
                  <a:srgbClr val="5A7D7C"/>
                </a:solidFill>
                <a:latin typeface="Liter" pitchFamily="34" charset="0"/>
                <a:ea typeface="Liter" pitchFamily="34" charset="-122"/>
                <a:cs typeface="Liter" pitchFamily="34" charset="-120"/>
              </a:rPr>
              <a:t>What Is Digital Distraction?</a:t>
            </a:r>
            <a:endParaRPr lang="en-US" sz="1600" dirty="0"/>
          </a:p>
        </p:txBody>
      </p:sp>
      <p:sp>
        <p:nvSpPr>
          <p:cNvPr id="4" name="Text 2"/>
          <p:cNvSpPr/>
          <p:nvPr/>
        </p:nvSpPr>
        <p:spPr>
          <a:xfrm>
            <a:off x="381000" y="1066800"/>
            <a:ext cx="11515725" cy="266700"/>
          </a:xfrm>
          <a:prstGeom prst="rect">
            <a:avLst/>
          </a:prstGeom>
          <a:noFill/>
          <a:ln/>
        </p:spPr>
        <p:txBody>
          <a:bodyPr wrap="square" lIns="0" tIns="0" rIns="0" bIns="0" rtlCol="0" anchor="ctr"/>
          <a:lstStyle/>
          <a:p>
            <a:pPr>
              <a:lnSpc>
                <a:spcPct val="130000"/>
              </a:lnSpc>
            </a:pPr>
            <a:r>
              <a:rPr lang="en-US" sz="1350" dirty="0">
                <a:solidFill>
                  <a:srgbClr val="3D3D3D">
                    <a:alpha val="70000"/>
                  </a:srgbClr>
                </a:solidFill>
                <a:latin typeface="Quattrocento Sans" pitchFamily="34" charset="0"/>
                <a:ea typeface="Quattrocento Sans" pitchFamily="34" charset="-122"/>
                <a:cs typeface="Quattrocento Sans" pitchFamily="34" charset="-120"/>
              </a:rPr>
              <a:t>Understanding the enemy before you can defeat it</a:t>
            </a:r>
            <a:endParaRPr lang="en-US" sz="1600" dirty="0"/>
          </a:p>
        </p:txBody>
      </p:sp>
      <p:sp>
        <p:nvSpPr>
          <p:cNvPr id="5" name="Shape 3"/>
          <p:cNvSpPr/>
          <p:nvPr/>
        </p:nvSpPr>
        <p:spPr>
          <a:xfrm>
            <a:off x="381000" y="1504950"/>
            <a:ext cx="5619750" cy="2324100"/>
          </a:xfrm>
          <a:custGeom>
            <a:avLst/>
            <a:gdLst/>
            <a:ahLst/>
            <a:cxnLst/>
            <a:rect l="l" t="t" r="r" b="b"/>
            <a:pathLst>
              <a:path w="5619750" h="2324100">
                <a:moveTo>
                  <a:pt x="38100" y="0"/>
                </a:moveTo>
                <a:lnTo>
                  <a:pt x="5581650" y="0"/>
                </a:lnTo>
                <a:cubicBezTo>
                  <a:pt x="5602678" y="0"/>
                  <a:pt x="5619750" y="17072"/>
                  <a:pt x="5619750" y="38100"/>
                </a:cubicBezTo>
                <a:lnTo>
                  <a:pt x="5619750" y="2209801"/>
                </a:lnTo>
                <a:cubicBezTo>
                  <a:pt x="5619750" y="2272926"/>
                  <a:pt x="5568576" y="2324100"/>
                  <a:pt x="5505451" y="2324100"/>
                </a:cubicBezTo>
                <a:lnTo>
                  <a:pt x="114299" y="2324100"/>
                </a:lnTo>
                <a:cubicBezTo>
                  <a:pt x="51174" y="2324100"/>
                  <a:pt x="0" y="2272926"/>
                  <a:pt x="0" y="2209801"/>
                </a:cubicBezTo>
                <a:lnTo>
                  <a:pt x="0" y="38100"/>
                </a:lnTo>
                <a:cubicBezTo>
                  <a:pt x="0" y="17072"/>
                  <a:pt x="17072" y="0"/>
                  <a:pt x="38100" y="0"/>
                </a:cubicBezTo>
                <a:close/>
              </a:path>
            </a:pathLst>
          </a:custGeom>
          <a:solidFill>
            <a:srgbClr val="FFFFFF"/>
          </a:solidFill>
          <a:ln/>
          <a:effectLst>
            <a:outerShdw sx="100000" sy="100000" kx="0" ky="0" algn="bl" rotWithShape="0" blurRad="57150" dist="38100" dir="5400000">
              <a:srgbClr val="000000">
                <a:alpha val="10196"/>
              </a:srgbClr>
            </a:outerShdw>
          </a:effectLst>
        </p:spPr>
      </p:sp>
      <p:sp>
        <p:nvSpPr>
          <p:cNvPr id="6" name="Shape 4"/>
          <p:cNvSpPr/>
          <p:nvPr/>
        </p:nvSpPr>
        <p:spPr>
          <a:xfrm>
            <a:off x="381000" y="1504950"/>
            <a:ext cx="5619750" cy="38100"/>
          </a:xfrm>
          <a:custGeom>
            <a:avLst/>
            <a:gdLst/>
            <a:ahLst/>
            <a:cxnLst/>
            <a:rect l="l" t="t" r="r" b="b"/>
            <a:pathLst>
              <a:path w="5619750" h="38100">
                <a:moveTo>
                  <a:pt x="38100" y="0"/>
                </a:moveTo>
                <a:lnTo>
                  <a:pt x="5581650" y="0"/>
                </a:lnTo>
                <a:cubicBezTo>
                  <a:pt x="5602678" y="0"/>
                  <a:pt x="5619750" y="17072"/>
                  <a:pt x="5619750" y="38100"/>
                </a:cubicBezTo>
                <a:lnTo>
                  <a:pt x="5619750" y="38100"/>
                </a:lnTo>
                <a:lnTo>
                  <a:pt x="0" y="38100"/>
                </a:lnTo>
                <a:lnTo>
                  <a:pt x="0" y="38100"/>
                </a:lnTo>
                <a:cubicBezTo>
                  <a:pt x="0" y="17072"/>
                  <a:pt x="17072" y="0"/>
                  <a:pt x="38100" y="0"/>
                </a:cubicBezTo>
                <a:close/>
              </a:path>
            </a:pathLst>
          </a:custGeom>
          <a:solidFill>
            <a:srgbClr val="5A7D7C"/>
          </a:solidFill>
          <a:ln/>
        </p:spPr>
      </p:sp>
      <p:sp>
        <p:nvSpPr>
          <p:cNvPr id="7" name="Shape 5"/>
          <p:cNvSpPr/>
          <p:nvPr/>
        </p:nvSpPr>
        <p:spPr>
          <a:xfrm>
            <a:off x="600075" y="1733550"/>
            <a:ext cx="228600" cy="228600"/>
          </a:xfrm>
          <a:custGeom>
            <a:avLst/>
            <a:gdLst/>
            <a:ahLst/>
            <a:cxnLst/>
            <a:rect l="l" t="t" r="r" b="b"/>
            <a:pathLst>
              <a:path w="228600" h="228600">
                <a:moveTo>
                  <a:pt x="114300" y="63088"/>
                </a:moveTo>
                <a:lnTo>
                  <a:pt x="114300" y="201186"/>
                </a:lnTo>
                <a:lnTo>
                  <a:pt x="114523" y="201097"/>
                </a:lnTo>
                <a:cubicBezTo>
                  <a:pt x="138901" y="190961"/>
                  <a:pt x="165065" y="185738"/>
                  <a:pt x="191453" y="185738"/>
                </a:cubicBezTo>
                <a:lnTo>
                  <a:pt x="200025" y="185738"/>
                </a:lnTo>
                <a:lnTo>
                  <a:pt x="200025" y="42863"/>
                </a:lnTo>
                <a:lnTo>
                  <a:pt x="191453" y="42863"/>
                </a:lnTo>
                <a:cubicBezTo>
                  <a:pt x="172611" y="42863"/>
                  <a:pt x="153903" y="46613"/>
                  <a:pt x="136490" y="53846"/>
                </a:cubicBezTo>
                <a:cubicBezTo>
                  <a:pt x="128989" y="56971"/>
                  <a:pt x="121578" y="60052"/>
                  <a:pt x="114300" y="63088"/>
                </a:cubicBezTo>
                <a:close/>
                <a:moveTo>
                  <a:pt x="103093" y="27459"/>
                </a:moveTo>
                <a:lnTo>
                  <a:pt x="114300" y="32147"/>
                </a:lnTo>
                <a:lnTo>
                  <a:pt x="125507" y="27459"/>
                </a:lnTo>
                <a:cubicBezTo>
                  <a:pt x="146402" y="18752"/>
                  <a:pt x="168816" y="14288"/>
                  <a:pt x="191453" y="14288"/>
                </a:cubicBezTo>
                <a:lnTo>
                  <a:pt x="207169" y="14288"/>
                </a:lnTo>
                <a:cubicBezTo>
                  <a:pt x="219001" y="14288"/>
                  <a:pt x="228600" y="23887"/>
                  <a:pt x="228600" y="35719"/>
                </a:cubicBezTo>
                <a:lnTo>
                  <a:pt x="228600" y="192881"/>
                </a:lnTo>
                <a:cubicBezTo>
                  <a:pt x="228600" y="204713"/>
                  <a:pt x="219001" y="214313"/>
                  <a:pt x="207169" y="214313"/>
                </a:cubicBezTo>
                <a:lnTo>
                  <a:pt x="191453" y="214313"/>
                </a:lnTo>
                <a:cubicBezTo>
                  <a:pt x="168816" y="214313"/>
                  <a:pt x="146402" y="218777"/>
                  <a:pt x="125507" y="227484"/>
                </a:cubicBezTo>
                <a:lnTo>
                  <a:pt x="119792" y="229850"/>
                </a:lnTo>
                <a:cubicBezTo>
                  <a:pt x="116265" y="231324"/>
                  <a:pt x="112335" y="231324"/>
                  <a:pt x="108808" y="229850"/>
                </a:cubicBezTo>
                <a:lnTo>
                  <a:pt x="103093" y="227484"/>
                </a:lnTo>
                <a:cubicBezTo>
                  <a:pt x="82198" y="218777"/>
                  <a:pt x="59784" y="214313"/>
                  <a:pt x="37148" y="214313"/>
                </a:cubicBezTo>
                <a:lnTo>
                  <a:pt x="21431" y="214313"/>
                </a:lnTo>
                <a:cubicBezTo>
                  <a:pt x="9599" y="214313"/>
                  <a:pt x="0" y="204713"/>
                  <a:pt x="0" y="192881"/>
                </a:cubicBezTo>
                <a:lnTo>
                  <a:pt x="0" y="35719"/>
                </a:lnTo>
                <a:cubicBezTo>
                  <a:pt x="0" y="23887"/>
                  <a:pt x="9599" y="14288"/>
                  <a:pt x="21431" y="14288"/>
                </a:cubicBezTo>
                <a:lnTo>
                  <a:pt x="37148" y="14288"/>
                </a:lnTo>
                <a:cubicBezTo>
                  <a:pt x="59784" y="14288"/>
                  <a:pt x="82198" y="18752"/>
                  <a:pt x="103093" y="27459"/>
                </a:cubicBezTo>
                <a:close/>
              </a:path>
            </a:pathLst>
          </a:custGeom>
          <a:solidFill>
            <a:srgbClr val="5A7D7C"/>
          </a:solidFill>
          <a:ln/>
        </p:spPr>
      </p:sp>
      <p:sp>
        <p:nvSpPr>
          <p:cNvPr id="8" name="Text 6"/>
          <p:cNvSpPr/>
          <p:nvPr/>
        </p:nvSpPr>
        <p:spPr>
          <a:xfrm>
            <a:off x="971550" y="1714500"/>
            <a:ext cx="914400" cy="266700"/>
          </a:xfrm>
          <a:prstGeom prst="rect">
            <a:avLst/>
          </a:prstGeom>
          <a:noFill/>
          <a:ln/>
        </p:spPr>
        <p:txBody>
          <a:bodyPr wrap="square" lIns="0" tIns="0" rIns="0" bIns="0" rtlCol="0" anchor="ctr"/>
          <a:lstStyle/>
          <a:p>
            <a:pPr>
              <a:lnSpc>
                <a:spcPct val="120000"/>
              </a:lnSpc>
            </a:pPr>
            <a:r>
              <a:rPr lang="en-US" sz="1500" b="1" dirty="0">
                <a:solidFill>
                  <a:srgbClr val="5A7D7C"/>
                </a:solidFill>
                <a:latin typeface="Liter" pitchFamily="34" charset="0"/>
                <a:ea typeface="Liter" pitchFamily="34" charset="-122"/>
                <a:cs typeface="Liter" pitchFamily="34" charset="-120"/>
              </a:rPr>
              <a:t>Definition</a:t>
            </a:r>
            <a:endParaRPr lang="en-US" sz="1600" dirty="0"/>
          </a:p>
        </p:txBody>
      </p:sp>
      <p:sp>
        <p:nvSpPr>
          <p:cNvPr id="9" name="Text 7"/>
          <p:cNvSpPr/>
          <p:nvPr/>
        </p:nvSpPr>
        <p:spPr>
          <a:xfrm>
            <a:off x="571500" y="2095500"/>
            <a:ext cx="5314950" cy="742950"/>
          </a:xfrm>
          <a:prstGeom prst="rect">
            <a:avLst/>
          </a:prstGeom>
          <a:noFill/>
          <a:ln/>
        </p:spPr>
        <p:txBody>
          <a:bodyPr wrap="square" lIns="0" tIns="0" rIns="0" bIns="0" rtlCol="0" anchor="ctr"/>
          <a:lstStyle/>
          <a:p>
            <a:pPr>
              <a:lnSpc>
                <a:spcPct val="140000"/>
              </a:lnSpc>
            </a:pPr>
            <a:r>
              <a:rPr lang="en-US" sz="1200" b="1" dirty="0">
                <a:solidFill>
                  <a:srgbClr val="5A7D7C"/>
                </a:solidFill>
                <a:latin typeface="Quattrocento Sans" pitchFamily="34" charset="0"/>
                <a:ea typeface="Quattrocento Sans" pitchFamily="34" charset="-122"/>
                <a:cs typeface="Quattrocento Sans" pitchFamily="34" charset="-120"/>
              </a:rPr>
              <a:t>Digital distraction</a:t>
            </a:r>
            <a:pPr>
              <a:lnSpc>
                <a:spcPct val="14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 is any situation where digital tools—smartphones, social media, messaging apps, videos, or games—pull your attention away from an important academic task.</a:t>
            </a:r>
            <a:endParaRPr lang="en-US" sz="1600" dirty="0"/>
          </a:p>
        </p:txBody>
      </p:sp>
      <p:sp>
        <p:nvSpPr>
          <p:cNvPr id="10" name="Shape 8"/>
          <p:cNvSpPr/>
          <p:nvPr/>
        </p:nvSpPr>
        <p:spPr>
          <a:xfrm>
            <a:off x="590550" y="2952750"/>
            <a:ext cx="5219700" cy="685800"/>
          </a:xfrm>
          <a:custGeom>
            <a:avLst/>
            <a:gdLst/>
            <a:ahLst/>
            <a:cxnLst/>
            <a:rect l="l" t="t" r="r" b="b"/>
            <a:pathLst>
              <a:path w="5219700" h="685800">
                <a:moveTo>
                  <a:pt x="38100" y="0"/>
                </a:moveTo>
                <a:lnTo>
                  <a:pt x="5143501" y="0"/>
                </a:lnTo>
                <a:cubicBezTo>
                  <a:pt x="5185584" y="0"/>
                  <a:pt x="5219700" y="34116"/>
                  <a:pt x="5219700" y="76199"/>
                </a:cubicBezTo>
                <a:lnTo>
                  <a:pt x="5219700" y="609601"/>
                </a:lnTo>
                <a:cubicBezTo>
                  <a:pt x="5219700" y="651684"/>
                  <a:pt x="5185584" y="685800"/>
                  <a:pt x="5143501" y="685800"/>
                </a:cubicBezTo>
                <a:lnTo>
                  <a:pt x="38100" y="685800"/>
                </a:lnTo>
                <a:cubicBezTo>
                  <a:pt x="17072" y="685800"/>
                  <a:pt x="0" y="668728"/>
                  <a:pt x="0" y="647700"/>
                </a:cubicBezTo>
                <a:lnTo>
                  <a:pt x="0" y="38100"/>
                </a:lnTo>
                <a:cubicBezTo>
                  <a:pt x="0" y="17072"/>
                  <a:pt x="17072" y="0"/>
                  <a:pt x="38100" y="0"/>
                </a:cubicBezTo>
                <a:close/>
              </a:path>
            </a:pathLst>
          </a:custGeom>
          <a:solidFill>
            <a:srgbClr val="5A7D7C">
              <a:alpha val="10196"/>
            </a:srgbClr>
          </a:solidFill>
          <a:ln/>
        </p:spPr>
      </p:sp>
      <p:sp>
        <p:nvSpPr>
          <p:cNvPr id="11" name="Shape 9"/>
          <p:cNvSpPr/>
          <p:nvPr/>
        </p:nvSpPr>
        <p:spPr>
          <a:xfrm>
            <a:off x="590550" y="2952750"/>
            <a:ext cx="38100" cy="685800"/>
          </a:xfrm>
          <a:custGeom>
            <a:avLst/>
            <a:gdLst/>
            <a:ahLst/>
            <a:cxnLst/>
            <a:rect l="l" t="t" r="r" b="b"/>
            <a:pathLst>
              <a:path w="38100" h="685800">
                <a:moveTo>
                  <a:pt x="38100" y="0"/>
                </a:moveTo>
                <a:lnTo>
                  <a:pt x="38100" y="0"/>
                </a:lnTo>
                <a:lnTo>
                  <a:pt x="38100" y="685800"/>
                </a:lnTo>
                <a:lnTo>
                  <a:pt x="38100" y="685800"/>
                </a:lnTo>
                <a:cubicBezTo>
                  <a:pt x="17072" y="685800"/>
                  <a:pt x="0" y="668728"/>
                  <a:pt x="0" y="647700"/>
                </a:cubicBezTo>
                <a:lnTo>
                  <a:pt x="0" y="38100"/>
                </a:lnTo>
                <a:cubicBezTo>
                  <a:pt x="0" y="17072"/>
                  <a:pt x="17072" y="0"/>
                  <a:pt x="38100" y="0"/>
                </a:cubicBezTo>
                <a:close/>
              </a:path>
            </a:pathLst>
          </a:custGeom>
          <a:solidFill>
            <a:srgbClr val="5A7D7C"/>
          </a:solidFill>
          <a:ln/>
        </p:spPr>
      </p:sp>
      <p:sp>
        <p:nvSpPr>
          <p:cNvPr id="12" name="Shape 10"/>
          <p:cNvSpPr/>
          <p:nvPr/>
        </p:nvSpPr>
        <p:spPr>
          <a:xfrm>
            <a:off x="752475" y="3098802"/>
            <a:ext cx="133350" cy="152400"/>
          </a:xfrm>
          <a:custGeom>
            <a:avLst/>
            <a:gdLst/>
            <a:ahLst/>
            <a:cxnLst/>
            <a:rect l="l" t="t" r="r" b="b"/>
            <a:pathLst>
              <a:path w="133350" h="152400">
                <a:moveTo>
                  <a:pt x="0" y="64294"/>
                </a:moveTo>
                <a:cubicBezTo>
                  <a:pt x="0" y="44559"/>
                  <a:pt x="15984" y="28575"/>
                  <a:pt x="35719" y="28575"/>
                </a:cubicBezTo>
                <a:lnTo>
                  <a:pt x="38100" y="28575"/>
                </a:lnTo>
                <a:cubicBezTo>
                  <a:pt x="43369" y="28575"/>
                  <a:pt x="47625" y="32831"/>
                  <a:pt x="47625" y="38100"/>
                </a:cubicBezTo>
                <a:cubicBezTo>
                  <a:pt x="47625" y="43369"/>
                  <a:pt x="43369" y="47625"/>
                  <a:pt x="38100" y="47625"/>
                </a:cubicBezTo>
                <a:lnTo>
                  <a:pt x="35719" y="47625"/>
                </a:lnTo>
                <a:cubicBezTo>
                  <a:pt x="26521" y="47625"/>
                  <a:pt x="19050" y="55096"/>
                  <a:pt x="19050" y="64294"/>
                </a:cubicBezTo>
                <a:lnTo>
                  <a:pt x="19050" y="66675"/>
                </a:lnTo>
                <a:lnTo>
                  <a:pt x="38100" y="66675"/>
                </a:lnTo>
                <a:cubicBezTo>
                  <a:pt x="48607" y="66675"/>
                  <a:pt x="57150" y="75218"/>
                  <a:pt x="57150" y="85725"/>
                </a:cubicBezTo>
                <a:lnTo>
                  <a:pt x="57150" y="104775"/>
                </a:lnTo>
                <a:cubicBezTo>
                  <a:pt x="57150" y="115282"/>
                  <a:pt x="48607" y="123825"/>
                  <a:pt x="38100" y="123825"/>
                </a:cubicBezTo>
                <a:lnTo>
                  <a:pt x="19050" y="123825"/>
                </a:lnTo>
                <a:cubicBezTo>
                  <a:pt x="8543" y="123825"/>
                  <a:pt x="0" y="115282"/>
                  <a:pt x="0" y="104775"/>
                </a:cubicBezTo>
                <a:lnTo>
                  <a:pt x="0" y="64294"/>
                </a:lnTo>
                <a:close/>
                <a:moveTo>
                  <a:pt x="76200" y="64294"/>
                </a:moveTo>
                <a:cubicBezTo>
                  <a:pt x="76200" y="44559"/>
                  <a:pt x="92184" y="28575"/>
                  <a:pt x="111919" y="28575"/>
                </a:cubicBezTo>
                <a:lnTo>
                  <a:pt x="114300" y="28575"/>
                </a:lnTo>
                <a:cubicBezTo>
                  <a:pt x="119569" y="28575"/>
                  <a:pt x="123825" y="32831"/>
                  <a:pt x="123825" y="38100"/>
                </a:cubicBezTo>
                <a:cubicBezTo>
                  <a:pt x="123825" y="43369"/>
                  <a:pt x="119569" y="47625"/>
                  <a:pt x="114300" y="47625"/>
                </a:cubicBezTo>
                <a:lnTo>
                  <a:pt x="111919" y="47625"/>
                </a:lnTo>
                <a:cubicBezTo>
                  <a:pt x="102721" y="47625"/>
                  <a:pt x="95250" y="55096"/>
                  <a:pt x="95250" y="64294"/>
                </a:cubicBezTo>
                <a:lnTo>
                  <a:pt x="95250" y="66675"/>
                </a:lnTo>
                <a:lnTo>
                  <a:pt x="114300" y="66675"/>
                </a:lnTo>
                <a:cubicBezTo>
                  <a:pt x="124807" y="66675"/>
                  <a:pt x="133350" y="75218"/>
                  <a:pt x="133350" y="85725"/>
                </a:cubicBezTo>
                <a:lnTo>
                  <a:pt x="133350" y="104775"/>
                </a:lnTo>
                <a:cubicBezTo>
                  <a:pt x="133350" y="115282"/>
                  <a:pt x="124807" y="123825"/>
                  <a:pt x="114300" y="123825"/>
                </a:cubicBezTo>
                <a:lnTo>
                  <a:pt x="95250" y="123825"/>
                </a:lnTo>
                <a:cubicBezTo>
                  <a:pt x="84743" y="123825"/>
                  <a:pt x="76200" y="115282"/>
                  <a:pt x="76200" y="104775"/>
                </a:cubicBezTo>
                <a:lnTo>
                  <a:pt x="76200" y="64294"/>
                </a:lnTo>
                <a:close/>
              </a:path>
            </a:pathLst>
          </a:custGeom>
          <a:solidFill>
            <a:srgbClr val="D9A57C"/>
          </a:solidFill>
          <a:ln/>
        </p:spPr>
      </p:sp>
      <p:sp>
        <p:nvSpPr>
          <p:cNvPr id="13" name="Text 11"/>
          <p:cNvSpPr/>
          <p:nvPr/>
        </p:nvSpPr>
        <p:spPr>
          <a:xfrm>
            <a:off x="971550" y="3067050"/>
            <a:ext cx="4800600" cy="4572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Technology itself isn't bad. The problem arises when we use it </a:t>
            </a:r>
            <a:pPr>
              <a:lnSpc>
                <a:spcPct val="130000"/>
              </a:lnSpc>
            </a:pPr>
            <a:r>
              <a:rPr lang="en-US" sz="1200" b="1" dirty="0">
                <a:solidFill>
                  <a:srgbClr val="3D3D3D">
                    <a:alpha val="80000"/>
                  </a:srgbClr>
                </a:solidFill>
                <a:latin typeface="Quattrocento Sans" pitchFamily="34" charset="0"/>
                <a:ea typeface="Quattrocento Sans" pitchFamily="34" charset="-122"/>
                <a:cs typeface="Quattrocento Sans" pitchFamily="34" charset="-120"/>
              </a:rPr>
              <a:t>uncontrollably or unintentionally</a:t>
            </a:r>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a:t>
            </a:r>
            <a:endParaRPr lang="en-US" sz="1600" dirty="0"/>
          </a:p>
        </p:txBody>
      </p:sp>
      <p:sp>
        <p:nvSpPr>
          <p:cNvPr id="14" name="Shape 12"/>
          <p:cNvSpPr/>
          <p:nvPr/>
        </p:nvSpPr>
        <p:spPr>
          <a:xfrm>
            <a:off x="381000" y="4000500"/>
            <a:ext cx="5619750" cy="1619250"/>
          </a:xfrm>
          <a:custGeom>
            <a:avLst/>
            <a:gdLst/>
            <a:ahLst/>
            <a:cxnLst/>
            <a:rect l="l" t="t" r="r" b="b"/>
            <a:pathLst>
              <a:path w="5619750" h="1619250">
                <a:moveTo>
                  <a:pt x="38100" y="0"/>
                </a:moveTo>
                <a:lnTo>
                  <a:pt x="5581650" y="0"/>
                </a:lnTo>
                <a:cubicBezTo>
                  <a:pt x="5602678" y="0"/>
                  <a:pt x="5619750" y="17072"/>
                  <a:pt x="5619750" y="38100"/>
                </a:cubicBezTo>
                <a:lnTo>
                  <a:pt x="5619750" y="1504947"/>
                </a:lnTo>
                <a:cubicBezTo>
                  <a:pt x="5619750" y="1568033"/>
                  <a:pt x="5568533" y="1619250"/>
                  <a:pt x="5505447" y="1619250"/>
                </a:cubicBezTo>
                <a:lnTo>
                  <a:pt x="114303" y="1619250"/>
                </a:lnTo>
                <a:cubicBezTo>
                  <a:pt x="51217" y="1619250"/>
                  <a:pt x="0" y="1568033"/>
                  <a:pt x="0" y="1504947"/>
                </a:cubicBezTo>
                <a:lnTo>
                  <a:pt x="0" y="38100"/>
                </a:lnTo>
                <a:cubicBezTo>
                  <a:pt x="0" y="17072"/>
                  <a:pt x="17072" y="0"/>
                  <a:pt x="38100" y="0"/>
                </a:cubicBezTo>
                <a:close/>
              </a:path>
            </a:pathLst>
          </a:custGeom>
          <a:solidFill>
            <a:srgbClr val="FFFFFF"/>
          </a:solidFill>
          <a:ln/>
          <a:effectLst>
            <a:outerShdw sx="100000" sy="100000" kx="0" ky="0" algn="bl" rotWithShape="0" blurRad="57150" dist="38100" dir="5400000">
              <a:srgbClr val="000000">
                <a:alpha val="10196"/>
              </a:srgbClr>
            </a:outerShdw>
          </a:effectLst>
        </p:spPr>
      </p:sp>
      <p:sp>
        <p:nvSpPr>
          <p:cNvPr id="15" name="Shape 13"/>
          <p:cNvSpPr/>
          <p:nvPr/>
        </p:nvSpPr>
        <p:spPr>
          <a:xfrm>
            <a:off x="381000" y="4000500"/>
            <a:ext cx="5619750" cy="38100"/>
          </a:xfrm>
          <a:custGeom>
            <a:avLst/>
            <a:gdLst/>
            <a:ahLst/>
            <a:cxnLst/>
            <a:rect l="l" t="t" r="r" b="b"/>
            <a:pathLst>
              <a:path w="5619750" h="38100">
                <a:moveTo>
                  <a:pt x="38100" y="0"/>
                </a:moveTo>
                <a:lnTo>
                  <a:pt x="5581650" y="0"/>
                </a:lnTo>
                <a:cubicBezTo>
                  <a:pt x="5602678" y="0"/>
                  <a:pt x="5619750" y="17072"/>
                  <a:pt x="5619750" y="38100"/>
                </a:cubicBezTo>
                <a:lnTo>
                  <a:pt x="5619750" y="38100"/>
                </a:lnTo>
                <a:lnTo>
                  <a:pt x="0" y="38100"/>
                </a:lnTo>
                <a:lnTo>
                  <a:pt x="0" y="38100"/>
                </a:lnTo>
                <a:cubicBezTo>
                  <a:pt x="0" y="17072"/>
                  <a:pt x="17072" y="0"/>
                  <a:pt x="38100" y="0"/>
                </a:cubicBezTo>
                <a:close/>
              </a:path>
            </a:pathLst>
          </a:custGeom>
          <a:solidFill>
            <a:srgbClr val="D9A57C"/>
          </a:solidFill>
          <a:ln/>
        </p:spPr>
      </p:sp>
      <p:sp>
        <p:nvSpPr>
          <p:cNvPr id="16" name="Shape 14"/>
          <p:cNvSpPr/>
          <p:nvPr/>
        </p:nvSpPr>
        <p:spPr>
          <a:xfrm>
            <a:off x="600075" y="4229100"/>
            <a:ext cx="228600" cy="228600"/>
          </a:xfrm>
          <a:custGeom>
            <a:avLst/>
            <a:gdLst/>
            <a:ahLst/>
            <a:cxnLst/>
            <a:rect l="l" t="t" r="r" b="b"/>
            <a:pathLst>
              <a:path w="228600" h="228600">
                <a:moveTo>
                  <a:pt x="114300" y="0"/>
                </a:moveTo>
                <a:cubicBezTo>
                  <a:pt x="120863" y="0"/>
                  <a:pt x="126891" y="3617"/>
                  <a:pt x="130016" y="9376"/>
                </a:cubicBezTo>
                <a:lnTo>
                  <a:pt x="226457" y="187970"/>
                </a:lnTo>
                <a:cubicBezTo>
                  <a:pt x="229448" y="193506"/>
                  <a:pt x="229314" y="200204"/>
                  <a:pt x="226100" y="205606"/>
                </a:cubicBezTo>
                <a:cubicBezTo>
                  <a:pt x="222885" y="211009"/>
                  <a:pt x="217036" y="214313"/>
                  <a:pt x="210741" y="214313"/>
                </a:cubicBezTo>
                <a:lnTo>
                  <a:pt x="17859" y="214313"/>
                </a:lnTo>
                <a:cubicBezTo>
                  <a:pt x="11564" y="214313"/>
                  <a:pt x="5760" y="211009"/>
                  <a:pt x="2500" y="205606"/>
                </a:cubicBezTo>
                <a:cubicBezTo>
                  <a:pt x="-759" y="200204"/>
                  <a:pt x="-848" y="193506"/>
                  <a:pt x="2143" y="187970"/>
                </a:cubicBezTo>
                <a:lnTo>
                  <a:pt x="98584" y="9376"/>
                </a:lnTo>
                <a:cubicBezTo>
                  <a:pt x="101709" y="3617"/>
                  <a:pt x="107737" y="0"/>
                  <a:pt x="114300" y="0"/>
                </a:cubicBezTo>
                <a:close/>
                <a:moveTo>
                  <a:pt x="114300" y="75009"/>
                </a:moveTo>
                <a:cubicBezTo>
                  <a:pt x="108362" y="75009"/>
                  <a:pt x="103584" y="79787"/>
                  <a:pt x="103584" y="85725"/>
                </a:cubicBezTo>
                <a:lnTo>
                  <a:pt x="103584" y="135731"/>
                </a:lnTo>
                <a:cubicBezTo>
                  <a:pt x="103584" y="141669"/>
                  <a:pt x="108362" y="146447"/>
                  <a:pt x="114300" y="146447"/>
                </a:cubicBezTo>
                <a:cubicBezTo>
                  <a:pt x="120238" y="146447"/>
                  <a:pt x="125016" y="141669"/>
                  <a:pt x="125016" y="135731"/>
                </a:cubicBezTo>
                <a:lnTo>
                  <a:pt x="125016" y="85725"/>
                </a:lnTo>
                <a:cubicBezTo>
                  <a:pt x="125016" y="79787"/>
                  <a:pt x="120238" y="75009"/>
                  <a:pt x="114300" y="75009"/>
                </a:cubicBezTo>
                <a:close/>
                <a:moveTo>
                  <a:pt x="126221" y="171450"/>
                </a:moveTo>
                <a:cubicBezTo>
                  <a:pt x="126492" y="167025"/>
                  <a:pt x="124286" y="162815"/>
                  <a:pt x="120492" y="160521"/>
                </a:cubicBezTo>
                <a:cubicBezTo>
                  <a:pt x="116699" y="158226"/>
                  <a:pt x="111946" y="158226"/>
                  <a:pt x="108152" y="160521"/>
                </a:cubicBezTo>
                <a:cubicBezTo>
                  <a:pt x="104359" y="162815"/>
                  <a:pt x="102152" y="167025"/>
                  <a:pt x="102424" y="171450"/>
                </a:cubicBezTo>
                <a:cubicBezTo>
                  <a:pt x="102152" y="175875"/>
                  <a:pt x="104359" y="180085"/>
                  <a:pt x="108152" y="182379"/>
                </a:cubicBezTo>
                <a:cubicBezTo>
                  <a:pt x="111946" y="184674"/>
                  <a:pt x="116699" y="184674"/>
                  <a:pt x="120492" y="182379"/>
                </a:cubicBezTo>
                <a:cubicBezTo>
                  <a:pt x="124286" y="180085"/>
                  <a:pt x="126492" y="175875"/>
                  <a:pt x="126221" y="171450"/>
                </a:cubicBezTo>
                <a:close/>
              </a:path>
            </a:pathLst>
          </a:custGeom>
          <a:solidFill>
            <a:srgbClr val="D9A57C"/>
          </a:solidFill>
          <a:ln/>
        </p:spPr>
      </p:sp>
      <p:sp>
        <p:nvSpPr>
          <p:cNvPr id="17" name="Text 15"/>
          <p:cNvSpPr/>
          <p:nvPr/>
        </p:nvSpPr>
        <p:spPr>
          <a:xfrm>
            <a:off x="971550" y="4210050"/>
            <a:ext cx="1438275" cy="266700"/>
          </a:xfrm>
          <a:prstGeom prst="rect">
            <a:avLst/>
          </a:prstGeom>
          <a:noFill/>
          <a:ln/>
        </p:spPr>
        <p:txBody>
          <a:bodyPr wrap="square" lIns="0" tIns="0" rIns="0" bIns="0" rtlCol="0" anchor="ctr"/>
          <a:lstStyle/>
          <a:p>
            <a:pPr>
              <a:lnSpc>
                <a:spcPct val="120000"/>
              </a:lnSpc>
            </a:pPr>
            <a:r>
              <a:rPr lang="en-US" sz="1500" b="1" dirty="0">
                <a:solidFill>
                  <a:srgbClr val="5A7D7C"/>
                </a:solidFill>
                <a:latin typeface="Liter" pitchFamily="34" charset="0"/>
                <a:ea typeface="Liter" pitchFamily="34" charset="-122"/>
                <a:cs typeface="Liter" pitchFamily="34" charset="-120"/>
              </a:rPr>
              <a:t>Why It's Serious</a:t>
            </a:r>
            <a:endParaRPr lang="en-US" sz="1600" dirty="0"/>
          </a:p>
        </p:txBody>
      </p:sp>
      <p:sp>
        <p:nvSpPr>
          <p:cNvPr id="18" name="Shape 16"/>
          <p:cNvSpPr/>
          <p:nvPr/>
        </p:nvSpPr>
        <p:spPr>
          <a:xfrm>
            <a:off x="590550" y="462915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49709" y="49709"/>
                </a:moveTo>
                <a:cubicBezTo>
                  <a:pt x="52507" y="46911"/>
                  <a:pt x="57031" y="46911"/>
                  <a:pt x="59799" y="49709"/>
                </a:cubicBezTo>
                <a:lnTo>
                  <a:pt x="76170" y="66080"/>
                </a:lnTo>
                <a:lnTo>
                  <a:pt x="92541" y="49709"/>
                </a:lnTo>
                <a:cubicBezTo>
                  <a:pt x="95339" y="46911"/>
                  <a:pt x="99864" y="46911"/>
                  <a:pt x="102632" y="49709"/>
                </a:cubicBezTo>
                <a:cubicBezTo>
                  <a:pt x="105400" y="52507"/>
                  <a:pt x="105430" y="57031"/>
                  <a:pt x="102632" y="59799"/>
                </a:cubicBezTo>
                <a:lnTo>
                  <a:pt x="86261" y="76170"/>
                </a:lnTo>
                <a:lnTo>
                  <a:pt x="102632" y="92541"/>
                </a:lnTo>
                <a:cubicBezTo>
                  <a:pt x="105430" y="95339"/>
                  <a:pt x="105430" y="99864"/>
                  <a:pt x="102632" y="102632"/>
                </a:cubicBezTo>
                <a:cubicBezTo>
                  <a:pt x="99834" y="105400"/>
                  <a:pt x="95310" y="105430"/>
                  <a:pt x="92541" y="102632"/>
                </a:cubicBezTo>
                <a:lnTo>
                  <a:pt x="76170" y="86261"/>
                </a:lnTo>
                <a:lnTo>
                  <a:pt x="59799" y="102632"/>
                </a:lnTo>
                <a:cubicBezTo>
                  <a:pt x="57001" y="105430"/>
                  <a:pt x="52477" y="105430"/>
                  <a:pt x="49709" y="102632"/>
                </a:cubicBezTo>
                <a:cubicBezTo>
                  <a:pt x="46940" y="99834"/>
                  <a:pt x="46911" y="95310"/>
                  <a:pt x="49709" y="92541"/>
                </a:cubicBezTo>
                <a:lnTo>
                  <a:pt x="66080" y="76170"/>
                </a:lnTo>
                <a:lnTo>
                  <a:pt x="49709" y="59799"/>
                </a:lnTo>
                <a:cubicBezTo>
                  <a:pt x="46911" y="57001"/>
                  <a:pt x="46911" y="52477"/>
                  <a:pt x="49709" y="49709"/>
                </a:cubicBezTo>
                <a:close/>
              </a:path>
            </a:pathLst>
          </a:custGeom>
          <a:solidFill>
            <a:srgbClr val="D9A57C"/>
          </a:solidFill>
          <a:ln/>
        </p:spPr>
      </p:sp>
      <p:sp>
        <p:nvSpPr>
          <p:cNvPr id="19" name="Text 17"/>
          <p:cNvSpPr/>
          <p:nvPr/>
        </p:nvSpPr>
        <p:spPr>
          <a:xfrm>
            <a:off x="838200" y="4591050"/>
            <a:ext cx="1457325"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Breaks concentration</a:t>
            </a:r>
            <a:endParaRPr lang="en-US" sz="1600" dirty="0"/>
          </a:p>
        </p:txBody>
      </p:sp>
      <p:sp>
        <p:nvSpPr>
          <p:cNvPr id="20" name="Shape 18"/>
          <p:cNvSpPr/>
          <p:nvPr/>
        </p:nvSpPr>
        <p:spPr>
          <a:xfrm>
            <a:off x="3286125" y="462915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49709" y="49709"/>
                </a:moveTo>
                <a:cubicBezTo>
                  <a:pt x="52507" y="46911"/>
                  <a:pt x="57031" y="46911"/>
                  <a:pt x="59799" y="49709"/>
                </a:cubicBezTo>
                <a:lnTo>
                  <a:pt x="76170" y="66080"/>
                </a:lnTo>
                <a:lnTo>
                  <a:pt x="92541" y="49709"/>
                </a:lnTo>
                <a:cubicBezTo>
                  <a:pt x="95339" y="46911"/>
                  <a:pt x="99864" y="46911"/>
                  <a:pt x="102632" y="49709"/>
                </a:cubicBezTo>
                <a:cubicBezTo>
                  <a:pt x="105400" y="52507"/>
                  <a:pt x="105430" y="57031"/>
                  <a:pt x="102632" y="59799"/>
                </a:cubicBezTo>
                <a:lnTo>
                  <a:pt x="86261" y="76170"/>
                </a:lnTo>
                <a:lnTo>
                  <a:pt x="102632" y="92541"/>
                </a:lnTo>
                <a:cubicBezTo>
                  <a:pt x="105430" y="95339"/>
                  <a:pt x="105430" y="99864"/>
                  <a:pt x="102632" y="102632"/>
                </a:cubicBezTo>
                <a:cubicBezTo>
                  <a:pt x="99834" y="105400"/>
                  <a:pt x="95310" y="105430"/>
                  <a:pt x="92541" y="102632"/>
                </a:cubicBezTo>
                <a:lnTo>
                  <a:pt x="76170" y="86261"/>
                </a:lnTo>
                <a:lnTo>
                  <a:pt x="59799" y="102632"/>
                </a:lnTo>
                <a:cubicBezTo>
                  <a:pt x="57001" y="105430"/>
                  <a:pt x="52477" y="105430"/>
                  <a:pt x="49709" y="102632"/>
                </a:cubicBezTo>
                <a:cubicBezTo>
                  <a:pt x="46940" y="99834"/>
                  <a:pt x="46911" y="95310"/>
                  <a:pt x="49709" y="92541"/>
                </a:cubicBezTo>
                <a:lnTo>
                  <a:pt x="66080" y="76170"/>
                </a:lnTo>
                <a:lnTo>
                  <a:pt x="49709" y="59799"/>
                </a:lnTo>
                <a:cubicBezTo>
                  <a:pt x="46911" y="57001"/>
                  <a:pt x="46911" y="52477"/>
                  <a:pt x="49709" y="49709"/>
                </a:cubicBezTo>
                <a:close/>
              </a:path>
            </a:pathLst>
          </a:custGeom>
          <a:solidFill>
            <a:srgbClr val="D9A57C"/>
          </a:solidFill>
          <a:ln/>
        </p:spPr>
      </p:sp>
      <p:sp>
        <p:nvSpPr>
          <p:cNvPr id="21" name="Text 19"/>
          <p:cNvSpPr/>
          <p:nvPr/>
        </p:nvSpPr>
        <p:spPr>
          <a:xfrm>
            <a:off x="3533775" y="4591050"/>
            <a:ext cx="142875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Increases study time</a:t>
            </a:r>
            <a:endParaRPr lang="en-US" sz="1600" dirty="0"/>
          </a:p>
        </p:txBody>
      </p:sp>
      <p:sp>
        <p:nvSpPr>
          <p:cNvPr id="22" name="Shape 20"/>
          <p:cNvSpPr/>
          <p:nvPr/>
        </p:nvSpPr>
        <p:spPr>
          <a:xfrm>
            <a:off x="590550" y="493395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49709" y="49709"/>
                </a:moveTo>
                <a:cubicBezTo>
                  <a:pt x="52507" y="46911"/>
                  <a:pt x="57031" y="46911"/>
                  <a:pt x="59799" y="49709"/>
                </a:cubicBezTo>
                <a:lnTo>
                  <a:pt x="76170" y="66080"/>
                </a:lnTo>
                <a:lnTo>
                  <a:pt x="92541" y="49709"/>
                </a:lnTo>
                <a:cubicBezTo>
                  <a:pt x="95339" y="46911"/>
                  <a:pt x="99864" y="46911"/>
                  <a:pt x="102632" y="49709"/>
                </a:cubicBezTo>
                <a:cubicBezTo>
                  <a:pt x="105400" y="52507"/>
                  <a:pt x="105430" y="57031"/>
                  <a:pt x="102632" y="59799"/>
                </a:cubicBezTo>
                <a:lnTo>
                  <a:pt x="86261" y="76170"/>
                </a:lnTo>
                <a:lnTo>
                  <a:pt x="102632" y="92541"/>
                </a:lnTo>
                <a:cubicBezTo>
                  <a:pt x="105430" y="95339"/>
                  <a:pt x="105430" y="99864"/>
                  <a:pt x="102632" y="102632"/>
                </a:cubicBezTo>
                <a:cubicBezTo>
                  <a:pt x="99834" y="105400"/>
                  <a:pt x="95310" y="105430"/>
                  <a:pt x="92541" y="102632"/>
                </a:cubicBezTo>
                <a:lnTo>
                  <a:pt x="76170" y="86261"/>
                </a:lnTo>
                <a:lnTo>
                  <a:pt x="59799" y="102632"/>
                </a:lnTo>
                <a:cubicBezTo>
                  <a:pt x="57001" y="105430"/>
                  <a:pt x="52477" y="105430"/>
                  <a:pt x="49709" y="102632"/>
                </a:cubicBezTo>
                <a:cubicBezTo>
                  <a:pt x="46940" y="99834"/>
                  <a:pt x="46911" y="95310"/>
                  <a:pt x="49709" y="92541"/>
                </a:cubicBezTo>
                <a:lnTo>
                  <a:pt x="66080" y="76170"/>
                </a:lnTo>
                <a:lnTo>
                  <a:pt x="49709" y="59799"/>
                </a:lnTo>
                <a:cubicBezTo>
                  <a:pt x="46911" y="57001"/>
                  <a:pt x="46911" y="52477"/>
                  <a:pt x="49709" y="49709"/>
                </a:cubicBezTo>
                <a:close/>
              </a:path>
            </a:pathLst>
          </a:custGeom>
          <a:solidFill>
            <a:srgbClr val="D9A57C"/>
          </a:solidFill>
          <a:ln/>
        </p:spPr>
      </p:sp>
      <p:sp>
        <p:nvSpPr>
          <p:cNvPr id="23" name="Text 21"/>
          <p:cNvSpPr/>
          <p:nvPr/>
        </p:nvSpPr>
        <p:spPr>
          <a:xfrm>
            <a:off x="838200" y="4895850"/>
            <a:ext cx="129540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Weakens memory</a:t>
            </a:r>
            <a:endParaRPr lang="en-US" sz="1600" dirty="0"/>
          </a:p>
        </p:txBody>
      </p:sp>
      <p:sp>
        <p:nvSpPr>
          <p:cNvPr id="24" name="Shape 22"/>
          <p:cNvSpPr/>
          <p:nvPr/>
        </p:nvSpPr>
        <p:spPr>
          <a:xfrm>
            <a:off x="3286125" y="493395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49709" y="49709"/>
                </a:moveTo>
                <a:cubicBezTo>
                  <a:pt x="52507" y="46911"/>
                  <a:pt x="57031" y="46911"/>
                  <a:pt x="59799" y="49709"/>
                </a:cubicBezTo>
                <a:lnTo>
                  <a:pt x="76170" y="66080"/>
                </a:lnTo>
                <a:lnTo>
                  <a:pt x="92541" y="49709"/>
                </a:lnTo>
                <a:cubicBezTo>
                  <a:pt x="95339" y="46911"/>
                  <a:pt x="99864" y="46911"/>
                  <a:pt x="102632" y="49709"/>
                </a:cubicBezTo>
                <a:cubicBezTo>
                  <a:pt x="105400" y="52507"/>
                  <a:pt x="105430" y="57031"/>
                  <a:pt x="102632" y="59799"/>
                </a:cubicBezTo>
                <a:lnTo>
                  <a:pt x="86261" y="76170"/>
                </a:lnTo>
                <a:lnTo>
                  <a:pt x="102632" y="92541"/>
                </a:lnTo>
                <a:cubicBezTo>
                  <a:pt x="105430" y="95339"/>
                  <a:pt x="105430" y="99864"/>
                  <a:pt x="102632" y="102632"/>
                </a:cubicBezTo>
                <a:cubicBezTo>
                  <a:pt x="99834" y="105400"/>
                  <a:pt x="95310" y="105430"/>
                  <a:pt x="92541" y="102632"/>
                </a:cubicBezTo>
                <a:lnTo>
                  <a:pt x="76170" y="86261"/>
                </a:lnTo>
                <a:lnTo>
                  <a:pt x="59799" y="102632"/>
                </a:lnTo>
                <a:cubicBezTo>
                  <a:pt x="57001" y="105430"/>
                  <a:pt x="52477" y="105430"/>
                  <a:pt x="49709" y="102632"/>
                </a:cubicBezTo>
                <a:cubicBezTo>
                  <a:pt x="46940" y="99834"/>
                  <a:pt x="46911" y="95310"/>
                  <a:pt x="49709" y="92541"/>
                </a:cubicBezTo>
                <a:lnTo>
                  <a:pt x="66080" y="76170"/>
                </a:lnTo>
                <a:lnTo>
                  <a:pt x="49709" y="59799"/>
                </a:lnTo>
                <a:cubicBezTo>
                  <a:pt x="46911" y="57001"/>
                  <a:pt x="46911" y="52477"/>
                  <a:pt x="49709" y="49709"/>
                </a:cubicBezTo>
                <a:close/>
              </a:path>
            </a:pathLst>
          </a:custGeom>
          <a:solidFill>
            <a:srgbClr val="D9A57C"/>
          </a:solidFill>
          <a:ln/>
        </p:spPr>
      </p:sp>
      <p:sp>
        <p:nvSpPr>
          <p:cNvPr id="25" name="Text 23"/>
          <p:cNvSpPr/>
          <p:nvPr/>
        </p:nvSpPr>
        <p:spPr>
          <a:xfrm>
            <a:off x="3533775" y="4895850"/>
            <a:ext cx="154305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Creates mental fatigue</a:t>
            </a:r>
            <a:endParaRPr lang="en-US" sz="1600" dirty="0"/>
          </a:p>
        </p:txBody>
      </p:sp>
      <p:sp>
        <p:nvSpPr>
          <p:cNvPr id="26" name="Shape 24"/>
          <p:cNvSpPr/>
          <p:nvPr/>
        </p:nvSpPr>
        <p:spPr>
          <a:xfrm>
            <a:off x="590550" y="523875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49709" y="49709"/>
                </a:moveTo>
                <a:cubicBezTo>
                  <a:pt x="52507" y="46911"/>
                  <a:pt x="57031" y="46911"/>
                  <a:pt x="59799" y="49709"/>
                </a:cubicBezTo>
                <a:lnTo>
                  <a:pt x="76170" y="66080"/>
                </a:lnTo>
                <a:lnTo>
                  <a:pt x="92541" y="49709"/>
                </a:lnTo>
                <a:cubicBezTo>
                  <a:pt x="95339" y="46911"/>
                  <a:pt x="99864" y="46911"/>
                  <a:pt x="102632" y="49709"/>
                </a:cubicBezTo>
                <a:cubicBezTo>
                  <a:pt x="105400" y="52507"/>
                  <a:pt x="105430" y="57031"/>
                  <a:pt x="102632" y="59799"/>
                </a:cubicBezTo>
                <a:lnTo>
                  <a:pt x="86261" y="76170"/>
                </a:lnTo>
                <a:lnTo>
                  <a:pt x="102632" y="92541"/>
                </a:lnTo>
                <a:cubicBezTo>
                  <a:pt x="105430" y="95339"/>
                  <a:pt x="105430" y="99864"/>
                  <a:pt x="102632" y="102632"/>
                </a:cubicBezTo>
                <a:cubicBezTo>
                  <a:pt x="99834" y="105400"/>
                  <a:pt x="95310" y="105430"/>
                  <a:pt x="92541" y="102632"/>
                </a:cubicBezTo>
                <a:lnTo>
                  <a:pt x="76170" y="86261"/>
                </a:lnTo>
                <a:lnTo>
                  <a:pt x="59799" y="102632"/>
                </a:lnTo>
                <a:cubicBezTo>
                  <a:pt x="57001" y="105430"/>
                  <a:pt x="52477" y="105430"/>
                  <a:pt x="49709" y="102632"/>
                </a:cubicBezTo>
                <a:cubicBezTo>
                  <a:pt x="46940" y="99834"/>
                  <a:pt x="46911" y="95310"/>
                  <a:pt x="49709" y="92541"/>
                </a:cubicBezTo>
                <a:lnTo>
                  <a:pt x="66080" y="76170"/>
                </a:lnTo>
                <a:lnTo>
                  <a:pt x="49709" y="59799"/>
                </a:lnTo>
                <a:cubicBezTo>
                  <a:pt x="46911" y="57001"/>
                  <a:pt x="46911" y="52477"/>
                  <a:pt x="49709" y="49709"/>
                </a:cubicBezTo>
                <a:close/>
              </a:path>
            </a:pathLst>
          </a:custGeom>
          <a:solidFill>
            <a:srgbClr val="D9A57C"/>
          </a:solidFill>
          <a:ln/>
        </p:spPr>
      </p:sp>
      <p:sp>
        <p:nvSpPr>
          <p:cNvPr id="27" name="Text 25"/>
          <p:cNvSpPr/>
          <p:nvPr/>
        </p:nvSpPr>
        <p:spPr>
          <a:xfrm>
            <a:off x="838200" y="5200650"/>
            <a:ext cx="186690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Encourages procrastination</a:t>
            </a:r>
            <a:endParaRPr lang="en-US" sz="1600" dirty="0"/>
          </a:p>
        </p:txBody>
      </p:sp>
      <p:sp>
        <p:nvSpPr>
          <p:cNvPr id="28" name="Shape 26"/>
          <p:cNvSpPr/>
          <p:nvPr/>
        </p:nvSpPr>
        <p:spPr>
          <a:xfrm>
            <a:off x="3286125" y="5238750"/>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49709" y="49709"/>
                </a:moveTo>
                <a:cubicBezTo>
                  <a:pt x="52507" y="46911"/>
                  <a:pt x="57031" y="46911"/>
                  <a:pt x="59799" y="49709"/>
                </a:cubicBezTo>
                <a:lnTo>
                  <a:pt x="76170" y="66080"/>
                </a:lnTo>
                <a:lnTo>
                  <a:pt x="92541" y="49709"/>
                </a:lnTo>
                <a:cubicBezTo>
                  <a:pt x="95339" y="46911"/>
                  <a:pt x="99864" y="46911"/>
                  <a:pt x="102632" y="49709"/>
                </a:cubicBezTo>
                <a:cubicBezTo>
                  <a:pt x="105400" y="52507"/>
                  <a:pt x="105430" y="57031"/>
                  <a:pt x="102632" y="59799"/>
                </a:cubicBezTo>
                <a:lnTo>
                  <a:pt x="86261" y="76170"/>
                </a:lnTo>
                <a:lnTo>
                  <a:pt x="102632" y="92541"/>
                </a:lnTo>
                <a:cubicBezTo>
                  <a:pt x="105430" y="95339"/>
                  <a:pt x="105430" y="99864"/>
                  <a:pt x="102632" y="102632"/>
                </a:cubicBezTo>
                <a:cubicBezTo>
                  <a:pt x="99834" y="105400"/>
                  <a:pt x="95310" y="105430"/>
                  <a:pt x="92541" y="102632"/>
                </a:cubicBezTo>
                <a:lnTo>
                  <a:pt x="76170" y="86261"/>
                </a:lnTo>
                <a:lnTo>
                  <a:pt x="59799" y="102632"/>
                </a:lnTo>
                <a:cubicBezTo>
                  <a:pt x="57001" y="105430"/>
                  <a:pt x="52477" y="105430"/>
                  <a:pt x="49709" y="102632"/>
                </a:cubicBezTo>
                <a:cubicBezTo>
                  <a:pt x="46940" y="99834"/>
                  <a:pt x="46911" y="95310"/>
                  <a:pt x="49709" y="92541"/>
                </a:cubicBezTo>
                <a:lnTo>
                  <a:pt x="66080" y="76170"/>
                </a:lnTo>
                <a:lnTo>
                  <a:pt x="49709" y="59799"/>
                </a:lnTo>
                <a:cubicBezTo>
                  <a:pt x="46911" y="57001"/>
                  <a:pt x="46911" y="52477"/>
                  <a:pt x="49709" y="49709"/>
                </a:cubicBezTo>
                <a:close/>
              </a:path>
            </a:pathLst>
          </a:custGeom>
          <a:solidFill>
            <a:srgbClr val="D9A57C"/>
          </a:solidFill>
          <a:ln/>
        </p:spPr>
      </p:sp>
      <p:sp>
        <p:nvSpPr>
          <p:cNvPr id="29" name="Text 27"/>
          <p:cNvSpPr/>
          <p:nvPr/>
        </p:nvSpPr>
        <p:spPr>
          <a:xfrm>
            <a:off x="3533775" y="5200650"/>
            <a:ext cx="1619250" cy="228600"/>
          </a:xfrm>
          <a:prstGeom prst="rect">
            <a:avLst/>
          </a:prstGeom>
          <a:noFill/>
          <a:ln/>
        </p:spPr>
        <p:txBody>
          <a:bodyPr wrap="square" lIns="0" tIns="0" rIns="0" bIns="0" rtlCol="0" anchor="ctr"/>
          <a:lstStyle/>
          <a:p>
            <a:pPr>
              <a:lnSpc>
                <a:spcPct val="130000"/>
              </a:lnSpc>
            </a:pPr>
            <a:r>
              <a:rPr lang="en-US" sz="1200" dirty="0">
                <a:solidFill>
                  <a:srgbClr val="3D3D3D">
                    <a:alpha val="80000"/>
                  </a:srgbClr>
                </a:solidFill>
                <a:latin typeface="Quattrocento Sans" pitchFamily="34" charset="0"/>
                <a:ea typeface="Quattrocento Sans" pitchFamily="34" charset="-122"/>
                <a:cs typeface="Quattrocento Sans" pitchFamily="34" charset="-120"/>
              </a:rPr>
              <a:t>Reduces understanding</a:t>
            </a:r>
            <a:endParaRPr lang="en-US" sz="1600" dirty="0"/>
          </a:p>
        </p:txBody>
      </p:sp>
      <p:sp>
        <p:nvSpPr>
          <p:cNvPr id="30" name="Shape 28"/>
          <p:cNvSpPr/>
          <p:nvPr/>
        </p:nvSpPr>
        <p:spPr>
          <a:xfrm>
            <a:off x="6191250" y="1504950"/>
            <a:ext cx="5619750" cy="3067050"/>
          </a:xfrm>
          <a:custGeom>
            <a:avLst/>
            <a:gdLst/>
            <a:ahLst/>
            <a:cxnLst/>
            <a:rect l="l" t="t" r="r" b="b"/>
            <a:pathLst>
              <a:path w="5619750" h="3067050">
                <a:moveTo>
                  <a:pt x="38100" y="0"/>
                </a:moveTo>
                <a:lnTo>
                  <a:pt x="5581650" y="0"/>
                </a:lnTo>
                <a:cubicBezTo>
                  <a:pt x="5602678" y="0"/>
                  <a:pt x="5619750" y="17072"/>
                  <a:pt x="5619750" y="38100"/>
                </a:cubicBezTo>
                <a:lnTo>
                  <a:pt x="5619750" y="2952741"/>
                </a:lnTo>
                <a:cubicBezTo>
                  <a:pt x="5619750" y="3015872"/>
                  <a:pt x="5568572" y="3067050"/>
                  <a:pt x="5505441" y="3067050"/>
                </a:cubicBezTo>
                <a:lnTo>
                  <a:pt x="114309" y="3067050"/>
                </a:lnTo>
                <a:cubicBezTo>
                  <a:pt x="51178" y="3067050"/>
                  <a:pt x="0" y="3015872"/>
                  <a:pt x="0" y="2952741"/>
                </a:cubicBezTo>
                <a:lnTo>
                  <a:pt x="0" y="38100"/>
                </a:lnTo>
                <a:cubicBezTo>
                  <a:pt x="0" y="17072"/>
                  <a:pt x="17072" y="0"/>
                  <a:pt x="38100" y="0"/>
                </a:cubicBezTo>
                <a:close/>
              </a:path>
            </a:pathLst>
          </a:custGeom>
          <a:solidFill>
            <a:srgbClr val="FFFFFF"/>
          </a:solidFill>
          <a:ln/>
          <a:effectLst>
            <a:outerShdw sx="100000" sy="100000" kx="0" ky="0" algn="bl" rotWithShape="0" blurRad="57150" dist="38100" dir="5400000">
              <a:srgbClr val="000000">
                <a:alpha val="10196"/>
              </a:srgbClr>
            </a:outerShdw>
          </a:effectLst>
        </p:spPr>
      </p:sp>
      <p:sp>
        <p:nvSpPr>
          <p:cNvPr id="31" name="Shape 29"/>
          <p:cNvSpPr/>
          <p:nvPr/>
        </p:nvSpPr>
        <p:spPr>
          <a:xfrm>
            <a:off x="6191250" y="1504950"/>
            <a:ext cx="5619750" cy="38100"/>
          </a:xfrm>
          <a:custGeom>
            <a:avLst/>
            <a:gdLst/>
            <a:ahLst/>
            <a:cxnLst/>
            <a:rect l="l" t="t" r="r" b="b"/>
            <a:pathLst>
              <a:path w="5619750" h="38100">
                <a:moveTo>
                  <a:pt x="38100" y="0"/>
                </a:moveTo>
                <a:lnTo>
                  <a:pt x="5581650" y="0"/>
                </a:lnTo>
                <a:cubicBezTo>
                  <a:pt x="5602678" y="0"/>
                  <a:pt x="5619750" y="17072"/>
                  <a:pt x="5619750" y="38100"/>
                </a:cubicBezTo>
                <a:lnTo>
                  <a:pt x="5619750" y="38100"/>
                </a:lnTo>
                <a:lnTo>
                  <a:pt x="0" y="38100"/>
                </a:lnTo>
                <a:lnTo>
                  <a:pt x="0" y="38100"/>
                </a:lnTo>
                <a:cubicBezTo>
                  <a:pt x="0" y="17072"/>
                  <a:pt x="17072" y="0"/>
                  <a:pt x="38100" y="0"/>
                </a:cubicBezTo>
                <a:close/>
              </a:path>
            </a:pathLst>
          </a:custGeom>
          <a:solidFill>
            <a:srgbClr val="C8B8A6"/>
          </a:solidFill>
          <a:ln/>
        </p:spPr>
      </p:sp>
      <p:sp>
        <p:nvSpPr>
          <p:cNvPr id="32" name="Shape 30"/>
          <p:cNvSpPr/>
          <p:nvPr/>
        </p:nvSpPr>
        <p:spPr>
          <a:xfrm>
            <a:off x="6410325" y="1733550"/>
            <a:ext cx="228600" cy="228600"/>
          </a:xfrm>
          <a:custGeom>
            <a:avLst/>
            <a:gdLst/>
            <a:ahLst/>
            <a:cxnLst/>
            <a:rect l="l" t="t" r="r" b="b"/>
            <a:pathLst>
              <a:path w="228600" h="228600">
                <a:moveTo>
                  <a:pt x="21431" y="64294"/>
                </a:moveTo>
                <a:cubicBezTo>
                  <a:pt x="33259" y="64294"/>
                  <a:pt x="42863" y="54691"/>
                  <a:pt x="42863" y="42863"/>
                </a:cubicBezTo>
                <a:cubicBezTo>
                  <a:pt x="42863" y="31034"/>
                  <a:pt x="33259" y="21431"/>
                  <a:pt x="21431" y="21431"/>
                </a:cubicBezTo>
                <a:cubicBezTo>
                  <a:pt x="9603" y="21431"/>
                  <a:pt x="0" y="31034"/>
                  <a:pt x="0" y="42863"/>
                </a:cubicBezTo>
                <a:cubicBezTo>
                  <a:pt x="0" y="54691"/>
                  <a:pt x="9603" y="64294"/>
                  <a:pt x="21431" y="64294"/>
                </a:cubicBezTo>
                <a:close/>
                <a:moveTo>
                  <a:pt x="85725" y="28575"/>
                </a:moveTo>
                <a:cubicBezTo>
                  <a:pt x="77822" y="28575"/>
                  <a:pt x="71438" y="34960"/>
                  <a:pt x="71438" y="42863"/>
                </a:cubicBezTo>
                <a:cubicBezTo>
                  <a:pt x="71438" y="50765"/>
                  <a:pt x="77822" y="57150"/>
                  <a:pt x="85725" y="57150"/>
                </a:cubicBezTo>
                <a:lnTo>
                  <a:pt x="214313" y="57150"/>
                </a:lnTo>
                <a:cubicBezTo>
                  <a:pt x="222215" y="57150"/>
                  <a:pt x="228600" y="50765"/>
                  <a:pt x="228600" y="42863"/>
                </a:cubicBezTo>
                <a:cubicBezTo>
                  <a:pt x="228600" y="34960"/>
                  <a:pt x="222215" y="28575"/>
                  <a:pt x="214313" y="28575"/>
                </a:cubicBezTo>
                <a:lnTo>
                  <a:pt x="85725" y="28575"/>
                </a:lnTo>
                <a:close/>
                <a:moveTo>
                  <a:pt x="85725" y="100013"/>
                </a:moveTo>
                <a:cubicBezTo>
                  <a:pt x="77822" y="100013"/>
                  <a:pt x="71438" y="106397"/>
                  <a:pt x="71438" y="114300"/>
                </a:cubicBezTo>
                <a:cubicBezTo>
                  <a:pt x="71438" y="122203"/>
                  <a:pt x="77822" y="128588"/>
                  <a:pt x="85725" y="128588"/>
                </a:cubicBezTo>
                <a:lnTo>
                  <a:pt x="214313" y="128588"/>
                </a:lnTo>
                <a:cubicBezTo>
                  <a:pt x="222215" y="128588"/>
                  <a:pt x="228600" y="122203"/>
                  <a:pt x="228600" y="114300"/>
                </a:cubicBezTo>
                <a:cubicBezTo>
                  <a:pt x="228600" y="106397"/>
                  <a:pt x="222215" y="100013"/>
                  <a:pt x="214313" y="100013"/>
                </a:cubicBezTo>
                <a:lnTo>
                  <a:pt x="85725" y="100013"/>
                </a:lnTo>
                <a:close/>
                <a:moveTo>
                  <a:pt x="85725" y="171450"/>
                </a:moveTo>
                <a:cubicBezTo>
                  <a:pt x="77822" y="171450"/>
                  <a:pt x="71438" y="177835"/>
                  <a:pt x="71438" y="185738"/>
                </a:cubicBezTo>
                <a:cubicBezTo>
                  <a:pt x="71438" y="193640"/>
                  <a:pt x="77822" y="200025"/>
                  <a:pt x="85725" y="200025"/>
                </a:cubicBezTo>
                <a:lnTo>
                  <a:pt x="214313" y="200025"/>
                </a:lnTo>
                <a:cubicBezTo>
                  <a:pt x="222215" y="200025"/>
                  <a:pt x="228600" y="193640"/>
                  <a:pt x="228600" y="185738"/>
                </a:cubicBezTo>
                <a:cubicBezTo>
                  <a:pt x="228600" y="177835"/>
                  <a:pt x="222215" y="171450"/>
                  <a:pt x="214313" y="171450"/>
                </a:cubicBezTo>
                <a:lnTo>
                  <a:pt x="85725" y="171450"/>
                </a:lnTo>
                <a:close/>
                <a:moveTo>
                  <a:pt x="21431" y="207169"/>
                </a:moveTo>
                <a:cubicBezTo>
                  <a:pt x="33259" y="207169"/>
                  <a:pt x="42863" y="197566"/>
                  <a:pt x="42863" y="185738"/>
                </a:cubicBezTo>
                <a:cubicBezTo>
                  <a:pt x="42863" y="173909"/>
                  <a:pt x="33259" y="164306"/>
                  <a:pt x="21431" y="164306"/>
                </a:cubicBezTo>
                <a:cubicBezTo>
                  <a:pt x="9603" y="164306"/>
                  <a:pt x="0" y="173909"/>
                  <a:pt x="0" y="185738"/>
                </a:cubicBezTo>
                <a:cubicBezTo>
                  <a:pt x="0" y="197566"/>
                  <a:pt x="9603" y="207169"/>
                  <a:pt x="21431" y="207169"/>
                </a:cubicBezTo>
                <a:close/>
                <a:moveTo>
                  <a:pt x="42863" y="114300"/>
                </a:moveTo>
                <a:cubicBezTo>
                  <a:pt x="42863" y="102472"/>
                  <a:pt x="33259" y="92869"/>
                  <a:pt x="21431" y="92869"/>
                </a:cubicBezTo>
                <a:cubicBezTo>
                  <a:pt x="9603" y="92869"/>
                  <a:pt x="0" y="102472"/>
                  <a:pt x="0" y="114300"/>
                </a:cubicBezTo>
                <a:cubicBezTo>
                  <a:pt x="0" y="126128"/>
                  <a:pt x="9603" y="135731"/>
                  <a:pt x="21431" y="135731"/>
                </a:cubicBezTo>
                <a:cubicBezTo>
                  <a:pt x="33259" y="135731"/>
                  <a:pt x="42863" y="126128"/>
                  <a:pt x="42863" y="114300"/>
                </a:cubicBezTo>
                <a:close/>
              </a:path>
            </a:pathLst>
          </a:custGeom>
          <a:solidFill>
            <a:srgbClr val="C8B8A6"/>
          </a:solidFill>
          <a:ln/>
        </p:spPr>
      </p:sp>
      <p:sp>
        <p:nvSpPr>
          <p:cNvPr id="33" name="Text 31"/>
          <p:cNvSpPr/>
          <p:nvPr/>
        </p:nvSpPr>
        <p:spPr>
          <a:xfrm>
            <a:off x="6781800" y="1714500"/>
            <a:ext cx="1724025" cy="266700"/>
          </a:xfrm>
          <a:prstGeom prst="rect">
            <a:avLst/>
          </a:prstGeom>
          <a:noFill/>
          <a:ln/>
        </p:spPr>
        <p:txBody>
          <a:bodyPr wrap="square" lIns="0" tIns="0" rIns="0" bIns="0" rtlCol="0" anchor="ctr"/>
          <a:lstStyle/>
          <a:p>
            <a:pPr>
              <a:lnSpc>
                <a:spcPct val="120000"/>
              </a:lnSpc>
            </a:pPr>
            <a:r>
              <a:rPr lang="en-US" sz="1500" b="1" dirty="0">
                <a:solidFill>
                  <a:srgbClr val="5A7D7C"/>
                </a:solidFill>
                <a:latin typeface="Liter" pitchFamily="34" charset="0"/>
                <a:ea typeface="Liter" pitchFamily="34" charset="-122"/>
                <a:cs typeface="Liter" pitchFamily="34" charset="-120"/>
              </a:rPr>
              <a:t>Common Examples</a:t>
            </a:r>
            <a:endParaRPr lang="en-US" sz="1600" dirty="0"/>
          </a:p>
        </p:txBody>
      </p:sp>
      <p:sp>
        <p:nvSpPr>
          <p:cNvPr id="34" name="Shape 32"/>
          <p:cNvSpPr/>
          <p:nvPr/>
        </p:nvSpPr>
        <p:spPr>
          <a:xfrm>
            <a:off x="6381750" y="2095500"/>
            <a:ext cx="5238750" cy="685800"/>
          </a:xfrm>
          <a:custGeom>
            <a:avLst/>
            <a:gdLst/>
            <a:ahLst/>
            <a:cxnLst/>
            <a:rect l="l" t="t" r="r" b="b"/>
            <a:pathLst>
              <a:path w="5238750" h="685800">
                <a:moveTo>
                  <a:pt x="76199" y="0"/>
                </a:moveTo>
                <a:lnTo>
                  <a:pt x="5162551" y="0"/>
                </a:lnTo>
                <a:cubicBezTo>
                  <a:pt x="5204634" y="0"/>
                  <a:pt x="5238750" y="34116"/>
                  <a:pt x="5238750" y="76199"/>
                </a:cubicBezTo>
                <a:lnTo>
                  <a:pt x="5238750" y="609601"/>
                </a:lnTo>
                <a:cubicBezTo>
                  <a:pt x="5238750" y="651684"/>
                  <a:pt x="5204634" y="685800"/>
                  <a:pt x="5162551" y="685800"/>
                </a:cubicBezTo>
                <a:lnTo>
                  <a:pt x="76199" y="685800"/>
                </a:lnTo>
                <a:cubicBezTo>
                  <a:pt x="34116" y="685800"/>
                  <a:pt x="0" y="651684"/>
                  <a:pt x="0" y="609601"/>
                </a:cubicBezTo>
                <a:lnTo>
                  <a:pt x="0" y="76199"/>
                </a:lnTo>
                <a:cubicBezTo>
                  <a:pt x="0" y="34144"/>
                  <a:pt x="34144" y="0"/>
                  <a:pt x="76199" y="0"/>
                </a:cubicBezTo>
                <a:close/>
              </a:path>
            </a:pathLst>
          </a:custGeom>
          <a:solidFill>
            <a:srgbClr val="C8B8A6">
              <a:alpha val="10196"/>
            </a:srgbClr>
          </a:solidFill>
          <a:ln/>
        </p:spPr>
      </p:sp>
      <p:sp>
        <p:nvSpPr>
          <p:cNvPr id="35" name="Shape 33"/>
          <p:cNvSpPr/>
          <p:nvPr/>
        </p:nvSpPr>
        <p:spPr>
          <a:xfrm>
            <a:off x="6543675" y="2247900"/>
            <a:ext cx="142875" cy="190500"/>
          </a:xfrm>
          <a:custGeom>
            <a:avLst/>
            <a:gdLst/>
            <a:ahLst/>
            <a:cxnLst/>
            <a:rect l="l" t="t" r="r" b="b"/>
            <a:pathLst>
              <a:path w="142875" h="190500">
                <a:moveTo>
                  <a:pt x="5953" y="23812"/>
                </a:moveTo>
                <a:cubicBezTo>
                  <a:pt x="5953" y="10678"/>
                  <a:pt x="16632" y="0"/>
                  <a:pt x="29766" y="0"/>
                </a:cubicBezTo>
                <a:lnTo>
                  <a:pt x="113109" y="0"/>
                </a:lnTo>
                <a:cubicBezTo>
                  <a:pt x="126243" y="0"/>
                  <a:pt x="136922" y="10678"/>
                  <a:pt x="136922" y="23812"/>
                </a:cubicBezTo>
                <a:lnTo>
                  <a:pt x="136922" y="166688"/>
                </a:lnTo>
                <a:cubicBezTo>
                  <a:pt x="136922" y="179822"/>
                  <a:pt x="126243" y="190500"/>
                  <a:pt x="113109" y="190500"/>
                </a:cubicBezTo>
                <a:lnTo>
                  <a:pt x="29766" y="190500"/>
                </a:lnTo>
                <a:cubicBezTo>
                  <a:pt x="16632" y="190500"/>
                  <a:pt x="5953" y="179822"/>
                  <a:pt x="5953" y="166688"/>
                </a:cubicBezTo>
                <a:lnTo>
                  <a:pt x="5953" y="23812"/>
                </a:lnTo>
                <a:close/>
                <a:moveTo>
                  <a:pt x="29766" y="23812"/>
                </a:moveTo>
                <a:lnTo>
                  <a:pt x="29766" y="136922"/>
                </a:lnTo>
                <a:lnTo>
                  <a:pt x="113109" y="136922"/>
                </a:lnTo>
                <a:lnTo>
                  <a:pt x="113109" y="23812"/>
                </a:lnTo>
                <a:lnTo>
                  <a:pt x="29766" y="23812"/>
                </a:lnTo>
                <a:close/>
                <a:moveTo>
                  <a:pt x="71438" y="175617"/>
                </a:moveTo>
                <a:cubicBezTo>
                  <a:pt x="78023" y="175617"/>
                  <a:pt x="83344" y="170297"/>
                  <a:pt x="83344" y="163711"/>
                </a:cubicBezTo>
                <a:cubicBezTo>
                  <a:pt x="83344" y="157125"/>
                  <a:pt x="78023" y="151805"/>
                  <a:pt x="71438" y="151805"/>
                </a:cubicBezTo>
                <a:cubicBezTo>
                  <a:pt x="64852" y="151805"/>
                  <a:pt x="59531" y="157125"/>
                  <a:pt x="59531" y="163711"/>
                </a:cubicBezTo>
                <a:cubicBezTo>
                  <a:pt x="59531" y="170297"/>
                  <a:pt x="64852" y="175617"/>
                  <a:pt x="71438" y="175617"/>
                </a:cubicBezTo>
                <a:close/>
              </a:path>
            </a:pathLst>
          </a:custGeom>
          <a:solidFill>
            <a:srgbClr val="C8B8A6"/>
          </a:solidFill>
          <a:ln/>
        </p:spPr>
      </p:sp>
      <p:sp>
        <p:nvSpPr>
          <p:cNvPr id="36" name="Text 34"/>
          <p:cNvSpPr/>
          <p:nvPr/>
        </p:nvSpPr>
        <p:spPr>
          <a:xfrm>
            <a:off x="6848475" y="2209800"/>
            <a:ext cx="4019550" cy="228600"/>
          </a:xfrm>
          <a:prstGeom prst="rect">
            <a:avLst/>
          </a:prstGeom>
          <a:noFill/>
          <a:ln/>
        </p:spPr>
        <p:txBody>
          <a:bodyPr wrap="square" lIns="0" tIns="0" rIns="0" bIns="0" rtlCol="0" anchor="ctr"/>
          <a:lstStyle/>
          <a:p>
            <a:pPr>
              <a:lnSpc>
                <a:spcPct val="130000"/>
              </a:lnSpc>
            </a:pPr>
            <a:r>
              <a:rPr lang="en-US" sz="1200" b="1" dirty="0">
                <a:solidFill>
                  <a:srgbClr val="3D3D3D">
                    <a:alpha val="80000"/>
                  </a:srgbClr>
                </a:solidFill>
                <a:latin typeface="Quattrocento Sans" pitchFamily="34" charset="0"/>
                <a:ea typeface="Quattrocento Sans" pitchFamily="34" charset="-122"/>
                <a:cs typeface="Quattrocento Sans" pitchFamily="34" charset="-120"/>
              </a:rPr>
              <a:t>The "Time Check" Trap</a:t>
            </a:r>
            <a:endParaRPr lang="en-US" sz="1600" dirty="0"/>
          </a:p>
        </p:txBody>
      </p:sp>
      <p:sp>
        <p:nvSpPr>
          <p:cNvPr id="37" name="Text 35"/>
          <p:cNvSpPr/>
          <p:nvPr/>
        </p:nvSpPr>
        <p:spPr>
          <a:xfrm>
            <a:off x="6848475" y="2438400"/>
            <a:ext cx="4019550" cy="228600"/>
          </a:xfrm>
          <a:prstGeom prst="rect">
            <a:avLst/>
          </a:prstGeom>
          <a:noFill/>
          <a:ln/>
        </p:spPr>
        <p:txBody>
          <a:bodyPr wrap="square" lIns="0" tIns="0" rIns="0" bIns="0" rtlCol="0" anchor="ctr"/>
          <a:lstStyle/>
          <a:p>
            <a:pPr>
              <a:lnSpc>
                <a:spcPct val="130000"/>
              </a:lnSpc>
            </a:pPr>
            <a:r>
              <a:rPr lang="en-US" sz="1200" dirty="0">
                <a:solidFill>
                  <a:srgbClr val="3D3D3D">
                    <a:alpha val="70000"/>
                  </a:srgbClr>
                </a:solidFill>
                <a:latin typeface="Quattrocento Sans" pitchFamily="34" charset="0"/>
                <a:ea typeface="Quattrocento Sans" pitchFamily="34" charset="-122"/>
                <a:cs typeface="Quattrocento Sans" pitchFamily="34" charset="-120"/>
              </a:rPr>
              <a:t>You check your phone for the time and scroll for 20 minutes</a:t>
            </a:r>
            <a:endParaRPr lang="en-US" sz="1600" dirty="0"/>
          </a:p>
        </p:txBody>
      </p:sp>
      <p:sp>
        <p:nvSpPr>
          <p:cNvPr id="38" name="Shape 36"/>
          <p:cNvSpPr/>
          <p:nvPr/>
        </p:nvSpPr>
        <p:spPr>
          <a:xfrm>
            <a:off x="6381750" y="2895600"/>
            <a:ext cx="5238750" cy="685800"/>
          </a:xfrm>
          <a:custGeom>
            <a:avLst/>
            <a:gdLst/>
            <a:ahLst/>
            <a:cxnLst/>
            <a:rect l="l" t="t" r="r" b="b"/>
            <a:pathLst>
              <a:path w="5238750" h="685800">
                <a:moveTo>
                  <a:pt x="76199" y="0"/>
                </a:moveTo>
                <a:lnTo>
                  <a:pt x="5162551" y="0"/>
                </a:lnTo>
                <a:cubicBezTo>
                  <a:pt x="5204634" y="0"/>
                  <a:pt x="5238750" y="34116"/>
                  <a:pt x="5238750" y="76199"/>
                </a:cubicBezTo>
                <a:lnTo>
                  <a:pt x="5238750" y="609601"/>
                </a:lnTo>
                <a:cubicBezTo>
                  <a:pt x="5238750" y="651684"/>
                  <a:pt x="5204634" y="685800"/>
                  <a:pt x="5162551" y="685800"/>
                </a:cubicBezTo>
                <a:lnTo>
                  <a:pt x="76199" y="685800"/>
                </a:lnTo>
                <a:cubicBezTo>
                  <a:pt x="34116" y="685800"/>
                  <a:pt x="0" y="651684"/>
                  <a:pt x="0" y="609601"/>
                </a:cubicBezTo>
                <a:lnTo>
                  <a:pt x="0" y="76199"/>
                </a:lnTo>
                <a:cubicBezTo>
                  <a:pt x="0" y="34144"/>
                  <a:pt x="34144" y="0"/>
                  <a:pt x="76199" y="0"/>
                </a:cubicBezTo>
                <a:close/>
              </a:path>
            </a:pathLst>
          </a:custGeom>
          <a:solidFill>
            <a:srgbClr val="C8B8A6">
              <a:alpha val="10196"/>
            </a:srgbClr>
          </a:solidFill>
          <a:ln/>
        </p:spPr>
      </p:sp>
      <p:sp>
        <p:nvSpPr>
          <p:cNvPr id="39" name="Shape 37"/>
          <p:cNvSpPr/>
          <p:nvPr/>
        </p:nvSpPr>
        <p:spPr>
          <a:xfrm>
            <a:off x="6496050" y="3048000"/>
            <a:ext cx="238125" cy="190500"/>
          </a:xfrm>
          <a:custGeom>
            <a:avLst/>
            <a:gdLst/>
            <a:ahLst/>
            <a:cxnLst/>
            <a:rect l="l" t="t" r="r" b="b"/>
            <a:pathLst>
              <a:path w="238125" h="190500">
                <a:moveTo>
                  <a:pt x="47625" y="11906"/>
                </a:moveTo>
                <a:cubicBezTo>
                  <a:pt x="34491" y="11906"/>
                  <a:pt x="23812" y="22585"/>
                  <a:pt x="23812" y="35719"/>
                </a:cubicBezTo>
                <a:lnTo>
                  <a:pt x="23812" y="125016"/>
                </a:lnTo>
                <a:lnTo>
                  <a:pt x="47625" y="125016"/>
                </a:lnTo>
                <a:lnTo>
                  <a:pt x="47625" y="35719"/>
                </a:lnTo>
                <a:lnTo>
                  <a:pt x="190500" y="35719"/>
                </a:lnTo>
                <a:lnTo>
                  <a:pt x="190500" y="125016"/>
                </a:lnTo>
                <a:lnTo>
                  <a:pt x="214313" y="125016"/>
                </a:lnTo>
                <a:lnTo>
                  <a:pt x="214313" y="35719"/>
                </a:lnTo>
                <a:cubicBezTo>
                  <a:pt x="214313" y="22585"/>
                  <a:pt x="203634" y="11906"/>
                  <a:pt x="190500" y="11906"/>
                </a:cubicBezTo>
                <a:lnTo>
                  <a:pt x="47625" y="11906"/>
                </a:lnTo>
                <a:close/>
                <a:moveTo>
                  <a:pt x="7144" y="142875"/>
                </a:moveTo>
                <a:cubicBezTo>
                  <a:pt x="3200" y="142875"/>
                  <a:pt x="0" y="146075"/>
                  <a:pt x="0" y="150019"/>
                </a:cubicBezTo>
                <a:cubicBezTo>
                  <a:pt x="0" y="165795"/>
                  <a:pt x="12799" y="178594"/>
                  <a:pt x="28575" y="178594"/>
                </a:cubicBezTo>
                <a:lnTo>
                  <a:pt x="209550" y="178594"/>
                </a:lnTo>
                <a:cubicBezTo>
                  <a:pt x="225326" y="178594"/>
                  <a:pt x="238125" y="165795"/>
                  <a:pt x="238125" y="150019"/>
                </a:cubicBezTo>
                <a:cubicBezTo>
                  <a:pt x="238125" y="146075"/>
                  <a:pt x="234925" y="142875"/>
                  <a:pt x="230981" y="142875"/>
                </a:cubicBezTo>
                <a:lnTo>
                  <a:pt x="7144" y="142875"/>
                </a:lnTo>
                <a:close/>
              </a:path>
            </a:pathLst>
          </a:custGeom>
          <a:solidFill>
            <a:srgbClr val="C8B8A6"/>
          </a:solidFill>
          <a:ln/>
        </p:spPr>
      </p:sp>
      <p:sp>
        <p:nvSpPr>
          <p:cNvPr id="40" name="Text 38"/>
          <p:cNvSpPr/>
          <p:nvPr/>
        </p:nvSpPr>
        <p:spPr>
          <a:xfrm>
            <a:off x="6848475" y="3009900"/>
            <a:ext cx="3933825" cy="228600"/>
          </a:xfrm>
          <a:prstGeom prst="rect">
            <a:avLst/>
          </a:prstGeom>
          <a:noFill/>
          <a:ln/>
        </p:spPr>
        <p:txBody>
          <a:bodyPr wrap="square" lIns="0" tIns="0" rIns="0" bIns="0" rtlCol="0" anchor="ctr"/>
          <a:lstStyle/>
          <a:p>
            <a:pPr>
              <a:lnSpc>
                <a:spcPct val="130000"/>
              </a:lnSpc>
            </a:pPr>
            <a:r>
              <a:rPr lang="en-US" sz="1200" b="1" dirty="0">
                <a:solidFill>
                  <a:srgbClr val="3D3D3D">
                    <a:alpha val="80000"/>
                  </a:srgbClr>
                </a:solidFill>
                <a:latin typeface="Quattrocento Sans" pitchFamily="34" charset="0"/>
                <a:ea typeface="Quattrocento Sans" pitchFamily="34" charset="-122"/>
                <a:cs typeface="Quattrocento Sans" pitchFamily="34" charset="-120"/>
              </a:rPr>
              <a:t>The Study Session Hijack</a:t>
            </a:r>
            <a:endParaRPr lang="en-US" sz="1600" dirty="0"/>
          </a:p>
        </p:txBody>
      </p:sp>
      <p:sp>
        <p:nvSpPr>
          <p:cNvPr id="41" name="Text 39"/>
          <p:cNvSpPr/>
          <p:nvPr/>
        </p:nvSpPr>
        <p:spPr>
          <a:xfrm>
            <a:off x="6848475" y="3238500"/>
            <a:ext cx="3933825" cy="228600"/>
          </a:xfrm>
          <a:prstGeom prst="rect">
            <a:avLst/>
          </a:prstGeom>
          <a:noFill/>
          <a:ln/>
        </p:spPr>
        <p:txBody>
          <a:bodyPr wrap="square" lIns="0" tIns="0" rIns="0" bIns="0" rtlCol="0" anchor="ctr"/>
          <a:lstStyle/>
          <a:p>
            <a:pPr>
              <a:lnSpc>
                <a:spcPct val="130000"/>
              </a:lnSpc>
            </a:pPr>
            <a:r>
              <a:rPr lang="en-US" sz="1200" dirty="0">
                <a:solidFill>
                  <a:srgbClr val="3D3D3D">
                    <a:alpha val="70000"/>
                  </a:srgbClr>
                </a:solidFill>
                <a:latin typeface="Quattrocento Sans" pitchFamily="34" charset="0"/>
                <a:ea typeface="Quattrocento Sans" pitchFamily="34" charset="-122"/>
                <a:cs typeface="Quattrocento Sans" pitchFamily="34" charset="-120"/>
              </a:rPr>
              <a:t>You open your laptop to study but end up watching videos</a:t>
            </a:r>
            <a:endParaRPr lang="en-US" sz="1600" dirty="0"/>
          </a:p>
        </p:txBody>
      </p:sp>
      <p:sp>
        <p:nvSpPr>
          <p:cNvPr id="42" name="Shape 40"/>
          <p:cNvSpPr/>
          <p:nvPr/>
        </p:nvSpPr>
        <p:spPr>
          <a:xfrm>
            <a:off x="6381750" y="3695700"/>
            <a:ext cx="5238750" cy="685800"/>
          </a:xfrm>
          <a:custGeom>
            <a:avLst/>
            <a:gdLst/>
            <a:ahLst/>
            <a:cxnLst/>
            <a:rect l="l" t="t" r="r" b="b"/>
            <a:pathLst>
              <a:path w="5238750" h="685800">
                <a:moveTo>
                  <a:pt x="76199" y="0"/>
                </a:moveTo>
                <a:lnTo>
                  <a:pt x="5162551" y="0"/>
                </a:lnTo>
                <a:cubicBezTo>
                  <a:pt x="5204634" y="0"/>
                  <a:pt x="5238750" y="34116"/>
                  <a:pt x="5238750" y="76199"/>
                </a:cubicBezTo>
                <a:lnTo>
                  <a:pt x="5238750" y="609601"/>
                </a:lnTo>
                <a:cubicBezTo>
                  <a:pt x="5238750" y="651684"/>
                  <a:pt x="5204634" y="685800"/>
                  <a:pt x="5162551" y="685800"/>
                </a:cubicBezTo>
                <a:lnTo>
                  <a:pt x="76199" y="685800"/>
                </a:lnTo>
                <a:cubicBezTo>
                  <a:pt x="34116" y="685800"/>
                  <a:pt x="0" y="651684"/>
                  <a:pt x="0" y="609601"/>
                </a:cubicBezTo>
                <a:lnTo>
                  <a:pt x="0" y="76199"/>
                </a:lnTo>
                <a:cubicBezTo>
                  <a:pt x="0" y="34144"/>
                  <a:pt x="34144" y="0"/>
                  <a:pt x="76199" y="0"/>
                </a:cubicBezTo>
                <a:close/>
              </a:path>
            </a:pathLst>
          </a:custGeom>
          <a:solidFill>
            <a:srgbClr val="C8B8A6">
              <a:alpha val="10196"/>
            </a:srgbClr>
          </a:solidFill>
          <a:ln/>
        </p:spPr>
      </p:sp>
      <p:sp>
        <p:nvSpPr>
          <p:cNvPr id="43" name="Shape 41"/>
          <p:cNvSpPr/>
          <p:nvPr/>
        </p:nvSpPr>
        <p:spPr>
          <a:xfrm>
            <a:off x="6531769" y="3848100"/>
            <a:ext cx="166688" cy="190500"/>
          </a:xfrm>
          <a:custGeom>
            <a:avLst/>
            <a:gdLst/>
            <a:ahLst/>
            <a:cxnLst/>
            <a:rect l="l" t="t" r="r" b="b"/>
            <a:pathLst>
              <a:path w="166688" h="190500">
                <a:moveTo>
                  <a:pt x="83344" y="0"/>
                </a:moveTo>
                <a:cubicBezTo>
                  <a:pt x="76758" y="0"/>
                  <a:pt x="71438" y="5321"/>
                  <a:pt x="71438" y="11906"/>
                </a:cubicBezTo>
                <a:lnTo>
                  <a:pt x="71438" y="13097"/>
                </a:lnTo>
                <a:cubicBezTo>
                  <a:pt x="44276" y="18604"/>
                  <a:pt x="23812" y="42639"/>
                  <a:pt x="23812" y="71438"/>
                </a:cubicBezTo>
                <a:lnTo>
                  <a:pt x="23812" y="79511"/>
                </a:lnTo>
                <a:cubicBezTo>
                  <a:pt x="23812" y="97408"/>
                  <a:pt x="17711" y="114784"/>
                  <a:pt x="6548" y="128774"/>
                </a:cubicBezTo>
                <a:lnTo>
                  <a:pt x="2902" y="133313"/>
                </a:lnTo>
                <a:cubicBezTo>
                  <a:pt x="1005" y="135657"/>
                  <a:pt x="0" y="138559"/>
                  <a:pt x="0" y="141573"/>
                </a:cubicBezTo>
                <a:cubicBezTo>
                  <a:pt x="0" y="148865"/>
                  <a:pt x="5916" y="154781"/>
                  <a:pt x="13208" y="154781"/>
                </a:cubicBezTo>
                <a:lnTo>
                  <a:pt x="153442" y="154781"/>
                </a:lnTo>
                <a:cubicBezTo>
                  <a:pt x="160734" y="154781"/>
                  <a:pt x="166650" y="148865"/>
                  <a:pt x="166650" y="141573"/>
                </a:cubicBezTo>
                <a:cubicBezTo>
                  <a:pt x="166650" y="138559"/>
                  <a:pt x="165646" y="135657"/>
                  <a:pt x="163748" y="133313"/>
                </a:cubicBezTo>
                <a:lnTo>
                  <a:pt x="160102" y="128774"/>
                </a:lnTo>
                <a:cubicBezTo>
                  <a:pt x="148977" y="114784"/>
                  <a:pt x="142875" y="97408"/>
                  <a:pt x="142875" y="79511"/>
                </a:cubicBezTo>
                <a:lnTo>
                  <a:pt x="142875" y="71438"/>
                </a:lnTo>
                <a:cubicBezTo>
                  <a:pt x="142875" y="42639"/>
                  <a:pt x="122411" y="18604"/>
                  <a:pt x="95250" y="13097"/>
                </a:cubicBezTo>
                <a:lnTo>
                  <a:pt x="95250" y="11906"/>
                </a:lnTo>
                <a:cubicBezTo>
                  <a:pt x="95250" y="5321"/>
                  <a:pt x="89929" y="0"/>
                  <a:pt x="83344" y="0"/>
                </a:cubicBezTo>
                <a:close/>
                <a:moveTo>
                  <a:pt x="60275" y="172641"/>
                </a:moveTo>
                <a:cubicBezTo>
                  <a:pt x="62917" y="182910"/>
                  <a:pt x="72256" y="190500"/>
                  <a:pt x="83344" y="190500"/>
                </a:cubicBezTo>
                <a:cubicBezTo>
                  <a:pt x="94431" y="190500"/>
                  <a:pt x="103770" y="182910"/>
                  <a:pt x="106412" y="172641"/>
                </a:cubicBezTo>
                <a:lnTo>
                  <a:pt x="60275" y="172641"/>
                </a:lnTo>
                <a:close/>
              </a:path>
            </a:pathLst>
          </a:custGeom>
          <a:solidFill>
            <a:srgbClr val="C8B8A6"/>
          </a:solidFill>
          <a:ln/>
        </p:spPr>
      </p:sp>
      <p:sp>
        <p:nvSpPr>
          <p:cNvPr id="44" name="Text 42"/>
          <p:cNvSpPr/>
          <p:nvPr/>
        </p:nvSpPr>
        <p:spPr>
          <a:xfrm>
            <a:off x="6848475" y="3810000"/>
            <a:ext cx="3314700" cy="228600"/>
          </a:xfrm>
          <a:prstGeom prst="rect">
            <a:avLst/>
          </a:prstGeom>
          <a:noFill/>
          <a:ln/>
        </p:spPr>
        <p:txBody>
          <a:bodyPr wrap="square" lIns="0" tIns="0" rIns="0" bIns="0" rtlCol="0" anchor="ctr"/>
          <a:lstStyle/>
          <a:p>
            <a:pPr>
              <a:lnSpc>
                <a:spcPct val="130000"/>
              </a:lnSpc>
            </a:pPr>
            <a:r>
              <a:rPr lang="en-US" sz="1200" b="1" dirty="0">
                <a:solidFill>
                  <a:srgbClr val="3D3D3D">
                    <a:alpha val="80000"/>
                  </a:srgbClr>
                </a:solidFill>
                <a:latin typeface="Quattrocento Sans" pitchFamily="34" charset="0"/>
                <a:ea typeface="Quattrocento Sans" pitchFamily="34" charset="-122"/>
                <a:cs typeface="Quattrocento Sans" pitchFamily="34" charset="-120"/>
              </a:rPr>
              <a:t>The Notification Interruption</a:t>
            </a:r>
            <a:endParaRPr lang="en-US" sz="1600" dirty="0"/>
          </a:p>
        </p:txBody>
      </p:sp>
      <p:sp>
        <p:nvSpPr>
          <p:cNvPr id="45" name="Text 43"/>
          <p:cNvSpPr/>
          <p:nvPr/>
        </p:nvSpPr>
        <p:spPr>
          <a:xfrm>
            <a:off x="6848475" y="4038600"/>
            <a:ext cx="3314700" cy="228600"/>
          </a:xfrm>
          <a:prstGeom prst="rect">
            <a:avLst/>
          </a:prstGeom>
          <a:noFill/>
          <a:ln/>
        </p:spPr>
        <p:txBody>
          <a:bodyPr wrap="square" lIns="0" tIns="0" rIns="0" bIns="0" rtlCol="0" anchor="ctr"/>
          <a:lstStyle/>
          <a:p>
            <a:pPr>
              <a:lnSpc>
                <a:spcPct val="130000"/>
              </a:lnSpc>
            </a:pPr>
            <a:r>
              <a:rPr lang="en-US" sz="1200" dirty="0">
                <a:solidFill>
                  <a:srgbClr val="3D3D3D">
                    <a:alpha val="70000"/>
                  </a:srgbClr>
                </a:solidFill>
                <a:latin typeface="Quattrocento Sans" pitchFamily="34" charset="0"/>
                <a:ea typeface="Quattrocento Sans" pitchFamily="34" charset="-122"/>
                <a:cs typeface="Quattrocento Sans" pitchFamily="34" charset="-120"/>
              </a:rPr>
              <a:t>Notifications constantly break your concentration</a:t>
            </a:r>
            <a:endParaRPr lang="en-US" sz="1600" dirty="0"/>
          </a:p>
        </p:txBody>
      </p:sp>
      <p:sp>
        <p:nvSpPr>
          <p:cNvPr id="46" name="Shape 44"/>
          <p:cNvSpPr/>
          <p:nvPr/>
        </p:nvSpPr>
        <p:spPr>
          <a:xfrm>
            <a:off x="6191250" y="4724400"/>
            <a:ext cx="5619750" cy="2095500"/>
          </a:xfrm>
          <a:custGeom>
            <a:avLst/>
            <a:gdLst/>
            <a:ahLst/>
            <a:cxnLst/>
            <a:rect l="l" t="t" r="r" b="b"/>
            <a:pathLst>
              <a:path w="5619750" h="2095500">
                <a:moveTo>
                  <a:pt x="114310" y="0"/>
                </a:moveTo>
                <a:lnTo>
                  <a:pt x="5505440" y="0"/>
                </a:lnTo>
                <a:cubicBezTo>
                  <a:pt x="5568572" y="0"/>
                  <a:pt x="5619750" y="51178"/>
                  <a:pt x="5619750" y="114310"/>
                </a:cubicBezTo>
                <a:lnTo>
                  <a:pt x="5619750" y="1981190"/>
                </a:lnTo>
                <a:cubicBezTo>
                  <a:pt x="5619750" y="2044322"/>
                  <a:pt x="5568572" y="2095500"/>
                  <a:pt x="5505440" y="2095500"/>
                </a:cubicBezTo>
                <a:lnTo>
                  <a:pt x="114310" y="2095500"/>
                </a:lnTo>
                <a:cubicBezTo>
                  <a:pt x="51178" y="2095500"/>
                  <a:pt x="0" y="2044322"/>
                  <a:pt x="0" y="1981190"/>
                </a:cubicBezTo>
                <a:lnTo>
                  <a:pt x="0" y="114310"/>
                </a:lnTo>
                <a:cubicBezTo>
                  <a:pt x="0" y="51220"/>
                  <a:pt x="51220" y="0"/>
                  <a:pt x="114310" y="0"/>
                </a:cubicBezTo>
                <a:close/>
              </a:path>
            </a:pathLst>
          </a:custGeom>
          <a:solidFill>
            <a:srgbClr val="5A7D7C"/>
          </a:solidFill>
          <a:ln/>
        </p:spPr>
      </p:sp>
      <p:sp>
        <p:nvSpPr>
          <p:cNvPr id="47" name="Shape 45"/>
          <p:cNvSpPr/>
          <p:nvPr/>
        </p:nvSpPr>
        <p:spPr>
          <a:xfrm>
            <a:off x="6381750" y="4953000"/>
            <a:ext cx="238125" cy="190500"/>
          </a:xfrm>
          <a:custGeom>
            <a:avLst/>
            <a:gdLst/>
            <a:ahLst/>
            <a:cxnLst/>
            <a:rect l="l" t="t" r="r" b="b"/>
            <a:pathLst>
              <a:path w="238125" h="190500">
                <a:moveTo>
                  <a:pt x="142875" y="11906"/>
                </a:moveTo>
                <a:lnTo>
                  <a:pt x="190500" y="11906"/>
                </a:lnTo>
                <a:cubicBezTo>
                  <a:pt x="197086" y="11906"/>
                  <a:pt x="202406" y="17227"/>
                  <a:pt x="202406" y="23812"/>
                </a:cubicBezTo>
                <a:cubicBezTo>
                  <a:pt x="202406" y="30398"/>
                  <a:pt x="197086" y="35719"/>
                  <a:pt x="190500" y="35719"/>
                </a:cubicBezTo>
                <a:lnTo>
                  <a:pt x="148233" y="35719"/>
                </a:lnTo>
                <a:cubicBezTo>
                  <a:pt x="146298" y="45318"/>
                  <a:pt x="139712" y="53243"/>
                  <a:pt x="130969" y="57038"/>
                </a:cubicBezTo>
                <a:lnTo>
                  <a:pt x="130969" y="166688"/>
                </a:lnTo>
                <a:lnTo>
                  <a:pt x="190500" y="166688"/>
                </a:lnTo>
                <a:cubicBezTo>
                  <a:pt x="197086" y="166688"/>
                  <a:pt x="202406" y="172008"/>
                  <a:pt x="202406" y="178594"/>
                </a:cubicBezTo>
                <a:cubicBezTo>
                  <a:pt x="202406" y="185179"/>
                  <a:pt x="197086" y="190500"/>
                  <a:pt x="190500" y="190500"/>
                </a:cubicBezTo>
                <a:lnTo>
                  <a:pt x="47625" y="190500"/>
                </a:lnTo>
                <a:cubicBezTo>
                  <a:pt x="41039" y="190500"/>
                  <a:pt x="35719" y="185179"/>
                  <a:pt x="35719" y="178594"/>
                </a:cubicBezTo>
                <a:cubicBezTo>
                  <a:pt x="35719" y="172008"/>
                  <a:pt x="41039" y="166688"/>
                  <a:pt x="47625" y="166688"/>
                </a:cubicBezTo>
                <a:lnTo>
                  <a:pt x="107156" y="166688"/>
                </a:lnTo>
                <a:lnTo>
                  <a:pt x="107156" y="57038"/>
                </a:lnTo>
                <a:cubicBezTo>
                  <a:pt x="98413" y="53206"/>
                  <a:pt x="91827" y="45281"/>
                  <a:pt x="89892" y="35719"/>
                </a:cubicBezTo>
                <a:lnTo>
                  <a:pt x="47625" y="35719"/>
                </a:lnTo>
                <a:cubicBezTo>
                  <a:pt x="41039" y="35719"/>
                  <a:pt x="35719" y="30398"/>
                  <a:pt x="35719" y="23812"/>
                </a:cubicBezTo>
                <a:cubicBezTo>
                  <a:pt x="35719" y="17227"/>
                  <a:pt x="41039" y="11906"/>
                  <a:pt x="47625" y="11906"/>
                </a:cubicBezTo>
                <a:lnTo>
                  <a:pt x="95250" y="11906"/>
                </a:lnTo>
                <a:cubicBezTo>
                  <a:pt x="100682" y="4688"/>
                  <a:pt x="109314" y="0"/>
                  <a:pt x="119063" y="0"/>
                </a:cubicBezTo>
                <a:cubicBezTo>
                  <a:pt x="128811" y="0"/>
                  <a:pt x="137443" y="4688"/>
                  <a:pt x="142875" y="11906"/>
                </a:cubicBezTo>
                <a:close/>
                <a:moveTo>
                  <a:pt x="163562" y="119063"/>
                </a:moveTo>
                <a:lnTo>
                  <a:pt x="217438" y="119063"/>
                </a:lnTo>
                <a:lnTo>
                  <a:pt x="190500" y="72851"/>
                </a:lnTo>
                <a:lnTo>
                  <a:pt x="163562" y="119063"/>
                </a:lnTo>
                <a:close/>
                <a:moveTo>
                  <a:pt x="190500" y="154781"/>
                </a:moveTo>
                <a:cubicBezTo>
                  <a:pt x="167097" y="154781"/>
                  <a:pt x="147638" y="142131"/>
                  <a:pt x="143619" y="125425"/>
                </a:cubicBezTo>
                <a:cubicBezTo>
                  <a:pt x="142652" y="121332"/>
                  <a:pt x="143991" y="117128"/>
                  <a:pt x="146112" y="113481"/>
                </a:cubicBezTo>
                <a:lnTo>
                  <a:pt x="181533" y="52760"/>
                </a:lnTo>
                <a:cubicBezTo>
                  <a:pt x="183393" y="49560"/>
                  <a:pt x="186817" y="47625"/>
                  <a:pt x="190500" y="47625"/>
                </a:cubicBezTo>
                <a:cubicBezTo>
                  <a:pt x="194183" y="47625"/>
                  <a:pt x="197607" y="49597"/>
                  <a:pt x="199467" y="52760"/>
                </a:cubicBezTo>
                <a:lnTo>
                  <a:pt x="234888" y="113481"/>
                </a:lnTo>
                <a:cubicBezTo>
                  <a:pt x="237009" y="117128"/>
                  <a:pt x="238348" y="121332"/>
                  <a:pt x="237381" y="125425"/>
                </a:cubicBezTo>
                <a:cubicBezTo>
                  <a:pt x="233363" y="142094"/>
                  <a:pt x="213903" y="154781"/>
                  <a:pt x="190500" y="154781"/>
                </a:cubicBezTo>
                <a:close/>
                <a:moveTo>
                  <a:pt x="47179" y="72851"/>
                </a:moveTo>
                <a:lnTo>
                  <a:pt x="20241" y="119063"/>
                </a:lnTo>
                <a:lnTo>
                  <a:pt x="74154" y="119063"/>
                </a:lnTo>
                <a:lnTo>
                  <a:pt x="47179" y="72851"/>
                </a:lnTo>
                <a:close/>
                <a:moveTo>
                  <a:pt x="335" y="125425"/>
                </a:moveTo>
                <a:cubicBezTo>
                  <a:pt x="-633" y="121332"/>
                  <a:pt x="707" y="117128"/>
                  <a:pt x="2828" y="113481"/>
                </a:cubicBezTo>
                <a:lnTo>
                  <a:pt x="38249" y="52760"/>
                </a:lnTo>
                <a:cubicBezTo>
                  <a:pt x="40109" y="49560"/>
                  <a:pt x="43532" y="47625"/>
                  <a:pt x="47216" y="47625"/>
                </a:cubicBezTo>
                <a:cubicBezTo>
                  <a:pt x="50899" y="47625"/>
                  <a:pt x="54322" y="49597"/>
                  <a:pt x="56183" y="52760"/>
                </a:cubicBezTo>
                <a:lnTo>
                  <a:pt x="91604" y="113481"/>
                </a:lnTo>
                <a:cubicBezTo>
                  <a:pt x="93725" y="117128"/>
                  <a:pt x="95064" y="121332"/>
                  <a:pt x="94097" y="125425"/>
                </a:cubicBezTo>
                <a:cubicBezTo>
                  <a:pt x="90078" y="142094"/>
                  <a:pt x="70619" y="154781"/>
                  <a:pt x="47216" y="154781"/>
                </a:cubicBezTo>
                <a:cubicBezTo>
                  <a:pt x="23812" y="154781"/>
                  <a:pt x="4353" y="142131"/>
                  <a:pt x="335" y="125425"/>
                </a:cubicBezTo>
                <a:close/>
              </a:path>
            </a:pathLst>
          </a:custGeom>
          <a:solidFill>
            <a:srgbClr val="D9A57C"/>
          </a:solidFill>
          <a:ln/>
        </p:spPr>
      </p:sp>
      <p:sp>
        <p:nvSpPr>
          <p:cNvPr id="48" name="Text 46"/>
          <p:cNvSpPr/>
          <p:nvPr/>
        </p:nvSpPr>
        <p:spPr>
          <a:xfrm>
            <a:off x="6734175" y="4914900"/>
            <a:ext cx="2333625" cy="266700"/>
          </a:xfrm>
          <a:prstGeom prst="rect">
            <a:avLst/>
          </a:prstGeom>
          <a:noFill/>
          <a:ln/>
        </p:spPr>
        <p:txBody>
          <a:bodyPr wrap="square" lIns="0" tIns="0" rIns="0" bIns="0" rtlCol="0" anchor="ctr"/>
          <a:lstStyle/>
          <a:p>
            <a:pPr>
              <a:lnSpc>
                <a:spcPct val="130000"/>
              </a:lnSpc>
            </a:pPr>
            <a:r>
              <a:rPr lang="en-US" sz="1350" b="1" dirty="0">
                <a:solidFill>
                  <a:srgbClr val="F8F7F4"/>
                </a:solidFill>
                <a:latin typeface="Liter" pitchFamily="34" charset="0"/>
                <a:ea typeface="Liter" pitchFamily="34" charset="-122"/>
                <a:cs typeface="Liter" pitchFamily="34" charset="-120"/>
              </a:rPr>
              <a:t>Productive vs. Distractive Use</a:t>
            </a:r>
            <a:endParaRPr lang="en-US" sz="1600" dirty="0"/>
          </a:p>
        </p:txBody>
      </p:sp>
      <p:sp>
        <p:nvSpPr>
          <p:cNvPr id="49" name="Text 47"/>
          <p:cNvSpPr/>
          <p:nvPr/>
        </p:nvSpPr>
        <p:spPr>
          <a:xfrm>
            <a:off x="6381750" y="5295900"/>
            <a:ext cx="2619375" cy="228600"/>
          </a:xfrm>
          <a:prstGeom prst="rect">
            <a:avLst/>
          </a:prstGeom>
          <a:noFill/>
          <a:ln/>
        </p:spPr>
        <p:txBody>
          <a:bodyPr wrap="square" lIns="0" tIns="0" rIns="0" bIns="0" rtlCol="0" anchor="ctr"/>
          <a:lstStyle/>
          <a:p>
            <a:pPr>
              <a:lnSpc>
                <a:spcPct val="130000"/>
              </a:lnSpc>
            </a:pPr>
            <a:r>
              <a:rPr lang="en-US" sz="1200" b="1" dirty="0">
                <a:solidFill>
                  <a:srgbClr val="D9A57C"/>
                </a:solidFill>
                <a:latin typeface="Quattrocento Sans" pitchFamily="34" charset="0"/>
                <a:ea typeface="Quattrocento Sans" pitchFamily="34" charset="-122"/>
                <a:cs typeface="Quattrocento Sans" pitchFamily="34" charset="-120"/>
              </a:rPr>
              <a:t>✓ Productive</a:t>
            </a:r>
            <a:endParaRPr lang="en-US" sz="1600" dirty="0"/>
          </a:p>
        </p:txBody>
      </p:sp>
      <p:sp>
        <p:nvSpPr>
          <p:cNvPr id="50" name="Text 48"/>
          <p:cNvSpPr/>
          <p:nvPr/>
        </p:nvSpPr>
        <p:spPr>
          <a:xfrm>
            <a:off x="6381750" y="5600700"/>
            <a:ext cx="2619375" cy="2286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 Educational videos</a:t>
            </a:r>
            <a:endParaRPr lang="en-US" sz="1600" dirty="0"/>
          </a:p>
        </p:txBody>
      </p:sp>
      <p:sp>
        <p:nvSpPr>
          <p:cNvPr id="51" name="Text 49"/>
          <p:cNvSpPr/>
          <p:nvPr/>
        </p:nvSpPr>
        <p:spPr>
          <a:xfrm>
            <a:off x="6381750" y="5867400"/>
            <a:ext cx="2619375" cy="2286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 Research materials</a:t>
            </a:r>
            <a:endParaRPr lang="en-US" sz="1600" dirty="0"/>
          </a:p>
        </p:txBody>
      </p:sp>
      <p:sp>
        <p:nvSpPr>
          <p:cNvPr id="52" name="Text 50"/>
          <p:cNvSpPr/>
          <p:nvPr/>
        </p:nvSpPr>
        <p:spPr>
          <a:xfrm>
            <a:off x="6381750" y="6134100"/>
            <a:ext cx="2619375" cy="2286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 Learning apps</a:t>
            </a:r>
            <a:endParaRPr lang="en-US" sz="1600" dirty="0"/>
          </a:p>
        </p:txBody>
      </p:sp>
      <p:sp>
        <p:nvSpPr>
          <p:cNvPr id="53" name="Text 51"/>
          <p:cNvSpPr/>
          <p:nvPr/>
        </p:nvSpPr>
        <p:spPr>
          <a:xfrm>
            <a:off x="6381750" y="6400800"/>
            <a:ext cx="2619375" cy="2286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 Academic communication</a:t>
            </a:r>
            <a:endParaRPr lang="en-US" sz="1600" dirty="0"/>
          </a:p>
        </p:txBody>
      </p:sp>
      <p:sp>
        <p:nvSpPr>
          <p:cNvPr id="54" name="Text 52"/>
          <p:cNvSpPr/>
          <p:nvPr/>
        </p:nvSpPr>
        <p:spPr>
          <a:xfrm>
            <a:off x="9077325" y="5295900"/>
            <a:ext cx="2619375" cy="228600"/>
          </a:xfrm>
          <a:prstGeom prst="rect">
            <a:avLst/>
          </a:prstGeom>
          <a:noFill/>
          <a:ln/>
        </p:spPr>
        <p:txBody>
          <a:bodyPr wrap="square" lIns="0" tIns="0" rIns="0" bIns="0" rtlCol="0" anchor="ctr"/>
          <a:lstStyle/>
          <a:p>
            <a:pPr>
              <a:lnSpc>
                <a:spcPct val="130000"/>
              </a:lnSpc>
            </a:pPr>
            <a:r>
              <a:rPr lang="en-US" sz="1200" b="1" dirty="0">
                <a:solidFill>
                  <a:srgbClr val="D9A57C"/>
                </a:solidFill>
                <a:latin typeface="Quattrocento Sans" pitchFamily="34" charset="0"/>
                <a:ea typeface="Quattrocento Sans" pitchFamily="34" charset="-122"/>
                <a:cs typeface="Quattrocento Sans" pitchFamily="34" charset="-120"/>
              </a:rPr>
              <a:t>✗ Distractive</a:t>
            </a:r>
            <a:endParaRPr lang="en-US" sz="1600" dirty="0"/>
          </a:p>
        </p:txBody>
      </p:sp>
      <p:sp>
        <p:nvSpPr>
          <p:cNvPr id="55" name="Text 53"/>
          <p:cNvSpPr/>
          <p:nvPr/>
        </p:nvSpPr>
        <p:spPr>
          <a:xfrm>
            <a:off x="9077325" y="5600700"/>
            <a:ext cx="2619375" cy="2286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 Endless scrolling</a:t>
            </a:r>
            <a:endParaRPr lang="en-US" sz="1600" dirty="0"/>
          </a:p>
        </p:txBody>
      </p:sp>
      <p:sp>
        <p:nvSpPr>
          <p:cNvPr id="56" name="Text 54"/>
          <p:cNvSpPr/>
          <p:nvPr/>
        </p:nvSpPr>
        <p:spPr>
          <a:xfrm>
            <a:off x="9077325" y="5867400"/>
            <a:ext cx="2619375" cy="2286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 Constant chatting</a:t>
            </a:r>
            <a:endParaRPr lang="en-US" sz="1600" dirty="0"/>
          </a:p>
        </p:txBody>
      </p:sp>
      <p:sp>
        <p:nvSpPr>
          <p:cNvPr id="57" name="Text 55"/>
          <p:cNvSpPr/>
          <p:nvPr/>
        </p:nvSpPr>
        <p:spPr>
          <a:xfrm>
            <a:off x="9077325" y="6134100"/>
            <a:ext cx="2619375" cy="2286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 Entertainment during study</a:t>
            </a:r>
            <a:endParaRPr lang="en-US" sz="1600" dirty="0"/>
          </a:p>
        </p:txBody>
      </p:sp>
      <p:sp>
        <p:nvSpPr>
          <p:cNvPr id="58" name="Text 56"/>
          <p:cNvSpPr/>
          <p:nvPr/>
        </p:nvSpPr>
        <p:spPr>
          <a:xfrm>
            <a:off x="9077325" y="6400800"/>
            <a:ext cx="2619375" cy="228600"/>
          </a:xfrm>
          <a:prstGeom prst="rect">
            <a:avLst/>
          </a:prstGeom>
          <a:noFill/>
          <a:ln/>
        </p:spPr>
        <p:txBody>
          <a:bodyPr wrap="square" lIns="0" tIns="0" rIns="0" bIns="0" rtlCol="0" anchor="ctr"/>
          <a:lstStyle/>
          <a:p>
            <a:pPr>
              <a:lnSpc>
                <a:spcPct val="130000"/>
              </a:lnSpc>
            </a:pPr>
            <a:r>
              <a:rPr lang="en-US" sz="1200" dirty="0">
                <a:solidFill>
                  <a:srgbClr val="F8F7F4"/>
                </a:solidFill>
                <a:latin typeface="Quattrocento Sans" pitchFamily="34" charset="0"/>
                <a:ea typeface="Quattrocento Sans" pitchFamily="34" charset="-122"/>
                <a:cs typeface="Quattrocento Sans" pitchFamily="34" charset="-120"/>
              </a:rPr>
              <a:t>• App switching</a:t>
            </a:r>
            <a:endParaRPr lang="en-US" sz="1600" dirty="0"/>
          </a:p>
        </p:txBody>
      </p:sp>
    </p:spTree>
  </p:cSld>
  <p:clrMapOvr>
    <a:masterClrMapping/>
  </p:clrMapOvr>
  <p:transition>
    <p:fade/>
    <p:spd val="med"/>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44650" y="344650"/>
            <a:ext cx="11571630" cy="206790"/>
          </a:xfrm>
          <a:prstGeom prst="rect">
            <a:avLst/>
          </a:prstGeom>
          <a:noFill/>
          <a:ln/>
        </p:spPr>
        <p:txBody>
          <a:bodyPr wrap="square" lIns="0" tIns="0" rIns="0" bIns="0" rtlCol="0" anchor="ctr"/>
          <a:lstStyle/>
          <a:p>
            <a:pPr>
              <a:lnSpc>
                <a:spcPct val="120000"/>
              </a:lnSpc>
            </a:pPr>
            <a:r>
              <a:rPr lang="en-US" sz="1086" b="1" spc="109" kern="0" dirty="0">
                <a:solidFill>
                  <a:srgbClr val="D9A57C"/>
                </a:solidFill>
                <a:latin typeface="Quattrocento Sans" pitchFamily="34" charset="0"/>
                <a:ea typeface="Quattrocento Sans" pitchFamily="34" charset="-122"/>
                <a:cs typeface="Quattrocento Sans" pitchFamily="34" charset="-120"/>
              </a:rPr>
              <a:t>LESSON 1.2</a:t>
            </a:r>
            <a:endParaRPr lang="en-US" sz="1600" dirty="0"/>
          </a:p>
        </p:txBody>
      </p:sp>
      <p:sp>
        <p:nvSpPr>
          <p:cNvPr id="3" name="Text 1"/>
          <p:cNvSpPr/>
          <p:nvPr/>
        </p:nvSpPr>
        <p:spPr>
          <a:xfrm>
            <a:off x="344650" y="585905"/>
            <a:ext cx="11657792" cy="344650"/>
          </a:xfrm>
          <a:prstGeom prst="rect">
            <a:avLst/>
          </a:prstGeom>
          <a:noFill/>
          <a:ln/>
        </p:spPr>
        <p:txBody>
          <a:bodyPr wrap="square" lIns="0" tIns="0" rIns="0" bIns="0" rtlCol="0" anchor="ctr"/>
          <a:lstStyle/>
          <a:p>
            <a:pPr>
              <a:lnSpc>
                <a:spcPct val="90000"/>
              </a:lnSpc>
            </a:pPr>
            <a:r>
              <a:rPr lang="en-US" sz="2442" b="1" dirty="0">
                <a:solidFill>
                  <a:srgbClr val="5A7D7C"/>
                </a:solidFill>
                <a:latin typeface="Liter" pitchFamily="34" charset="0"/>
                <a:ea typeface="Liter" pitchFamily="34" charset="-122"/>
                <a:cs typeface="Liter" pitchFamily="34" charset="-120"/>
              </a:rPr>
              <a:t>How Distractions Affect Your Brain &amp; Learning</a:t>
            </a:r>
            <a:endParaRPr lang="en-US" sz="1600" dirty="0"/>
          </a:p>
        </p:txBody>
      </p:sp>
      <p:sp>
        <p:nvSpPr>
          <p:cNvPr id="4" name="Text 2"/>
          <p:cNvSpPr/>
          <p:nvPr/>
        </p:nvSpPr>
        <p:spPr>
          <a:xfrm>
            <a:off x="344650" y="965020"/>
            <a:ext cx="11580246" cy="241255"/>
          </a:xfrm>
          <a:prstGeom prst="rect">
            <a:avLst/>
          </a:prstGeom>
          <a:noFill/>
          <a:ln/>
        </p:spPr>
        <p:txBody>
          <a:bodyPr wrap="square" lIns="0" tIns="0" rIns="0" bIns="0" rtlCol="0" anchor="ctr"/>
          <a:lstStyle/>
          <a:p>
            <a:pPr>
              <a:lnSpc>
                <a:spcPct val="130000"/>
              </a:lnSpc>
            </a:pPr>
            <a:r>
              <a:rPr lang="en-US" sz="1221" dirty="0">
                <a:solidFill>
                  <a:srgbClr val="3D3D3D">
                    <a:alpha val="70000"/>
                  </a:srgbClr>
                </a:solidFill>
                <a:latin typeface="Quattrocento Sans" pitchFamily="34" charset="0"/>
                <a:ea typeface="Quattrocento Sans" pitchFamily="34" charset="-122"/>
                <a:cs typeface="Quattrocento Sans" pitchFamily="34" charset="-120"/>
              </a:rPr>
              <a:t>The science behind why digital interruptions hurt academic performance</a:t>
            </a:r>
            <a:endParaRPr lang="en-US" sz="1600" dirty="0"/>
          </a:p>
        </p:txBody>
      </p:sp>
      <p:sp>
        <p:nvSpPr>
          <p:cNvPr id="5" name="Shape 3"/>
          <p:cNvSpPr/>
          <p:nvPr/>
        </p:nvSpPr>
        <p:spPr>
          <a:xfrm>
            <a:off x="361883" y="1344136"/>
            <a:ext cx="3704989" cy="2309156"/>
          </a:xfrm>
          <a:custGeom>
            <a:avLst/>
            <a:gdLst/>
            <a:ahLst/>
            <a:cxnLst/>
            <a:rect l="l" t="t" r="r" b="b"/>
            <a:pathLst>
              <a:path w="3704989" h="2309156">
                <a:moveTo>
                  <a:pt x="34465" y="0"/>
                </a:moveTo>
                <a:lnTo>
                  <a:pt x="3601585" y="0"/>
                </a:lnTo>
                <a:cubicBezTo>
                  <a:pt x="3658694" y="0"/>
                  <a:pt x="3704989" y="46296"/>
                  <a:pt x="3704989" y="103404"/>
                </a:cubicBezTo>
                <a:lnTo>
                  <a:pt x="3704989" y="2205752"/>
                </a:lnTo>
                <a:cubicBezTo>
                  <a:pt x="3704989" y="2262861"/>
                  <a:pt x="3658694" y="2309156"/>
                  <a:pt x="3601585" y="2309156"/>
                </a:cubicBezTo>
                <a:lnTo>
                  <a:pt x="34465" y="2309156"/>
                </a:lnTo>
                <a:cubicBezTo>
                  <a:pt x="15431" y="2309156"/>
                  <a:pt x="0" y="2293726"/>
                  <a:pt x="0" y="2274691"/>
                </a:cubicBezTo>
                <a:lnTo>
                  <a:pt x="0" y="34465"/>
                </a:lnTo>
                <a:cubicBezTo>
                  <a:pt x="0" y="15443"/>
                  <a:pt x="15443" y="0"/>
                  <a:pt x="34465" y="0"/>
                </a:cubicBezTo>
                <a:close/>
              </a:path>
            </a:pathLst>
          </a:custGeom>
          <a:solidFill>
            <a:srgbClr val="FFFFFF"/>
          </a:solidFill>
          <a:ln/>
          <a:effectLst>
            <a:outerShdw sx="100000" sy="100000" kx="0" ky="0" algn="bl" rotWithShape="0" blurRad="51698" dist="34465" dir="5400000">
              <a:srgbClr val="000000">
                <a:alpha val="10196"/>
              </a:srgbClr>
            </a:outerShdw>
          </a:effectLst>
        </p:spPr>
      </p:sp>
      <p:sp>
        <p:nvSpPr>
          <p:cNvPr id="6" name="Shape 4"/>
          <p:cNvSpPr/>
          <p:nvPr/>
        </p:nvSpPr>
        <p:spPr>
          <a:xfrm>
            <a:off x="361883" y="1344136"/>
            <a:ext cx="34465" cy="2309156"/>
          </a:xfrm>
          <a:custGeom>
            <a:avLst/>
            <a:gdLst/>
            <a:ahLst/>
            <a:cxnLst/>
            <a:rect l="l" t="t" r="r" b="b"/>
            <a:pathLst>
              <a:path w="34465" h="2309156">
                <a:moveTo>
                  <a:pt x="34465" y="0"/>
                </a:moveTo>
                <a:lnTo>
                  <a:pt x="34465" y="0"/>
                </a:lnTo>
                <a:lnTo>
                  <a:pt x="34465" y="2309156"/>
                </a:lnTo>
                <a:lnTo>
                  <a:pt x="34465" y="2309156"/>
                </a:lnTo>
                <a:cubicBezTo>
                  <a:pt x="15431" y="2309156"/>
                  <a:pt x="0" y="2293726"/>
                  <a:pt x="0" y="2274691"/>
                </a:cubicBezTo>
                <a:lnTo>
                  <a:pt x="0" y="34465"/>
                </a:lnTo>
                <a:cubicBezTo>
                  <a:pt x="0" y="15443"/>
                  <a:pt x="15443" y="0"/>
                  <a:pt x="34465" y="0"/>
                </a:cubicBezTo>
                <a:close/>
              </a:path>
            </a:pathLst>
          </a:custGeom>
          <a:solidFill>
            <a:srgbClr val="5A7D7C"/>
          </a:solidFill>
          <a:ln/>
        </p:spPr>
      </p:sp>
      <p:sp>
        <p:nvSpPr>
          <p:cNvPr id="7" name="Shape 5"/>
          <p:cNvSpPr/>
          <p:nvPr/>
        </p:nvSpPr>
        <p:spPr>
          <a:xfrm>
            <a:off x="577289" y="1533693"/>
            <a:ext cx="206790" cy="206790"/>
          </a:xfrm>
          <a:custGeom>
            <a:avLst/>
            <a:gdLst/>
            <a:ahLst/>
            <a:cxnLst/>
            <a:rect l="l" t="t" r="r" b="b"/>
            <a:pathLst>
              <a:path w="206790" h="206790">
                <a:moveTo>
                  <a:pt x="48466" y="22618"/>
                </a:moveTo>
                <a:cubicBezTo>
                  <a:pt x="48466" y="10138"/>
                  <a:pt x="58604" y="0"/>
                  <a:pt x="71084" y="0"/>
                </a:cubicBezTo>
                <a:lnTo>
                  <a:pt x="80777" y="0"/>
                </a:lnTo>
                <a:cubicBezTo>
                  <a:pt x="87926" y="0"/>
                  <a:pt x="93702" y="5776"/>
                  <a:pt x="93702" y="12924"/>
                </a:cubicBezTo>
                <a:lnTo>
                  <a:pt x="93702" y="193866"/>
                </a:lnTo>
                <a:cubicBezTo>
                  <a:pt x="93702" y="201015"/>
                  <a:pt x="87926" y="206790"/>
                  <a:pt x="80777" y="206790"/>
                </a:cubicBezTo>
                <a:lnTo>
                  <a:pt x="67853" y="206790"/>
                </a:lnTo>
                <a:cubicBezTo>
                  <a:pt x="55817" y="206790"/>
                  <a:pt x="45680" y="198551"/>
                  <a:pt x="42812" y="187404"/>
                </a:cubicBezTo>
                <a:cubicBezTo>
                  <a:pt x="42529" y="187404"/>
                  <a:pt x="42287" y="187404"/>
                  <a:pt x="42004" y="187404"/>
                </a:cubicBezTo>
                <a:cubicBezTo>
                  <a:pt x="24152" y="187404"/>
                  <a:pt x="9693" y="172944"/>
                  <a:pt x="9693" y="155093"/>
                </a:cubicBezTo>
                <a:cubicBezTo>
                  <a:pt x="9693" y="147823"/>
                  <a:pt x="12117" y="141118"/>
                  <a:pt x="16155" y="135706"/>
                </a:cubicBezTo>
                <a:cubicBezTo>
                  <a:pt x="8320" y="129809"/>
                  <a:pt x="3231" y="120439"/>
                  <a:pt x="3231" y="109857"/>
                </a:cubicBezTo>
                <a:cubicBezTo>
                  <a:pt x="3231" y="97377"/>
                  <a:pt x="10340" y="86513"/>
                  <a:pt x="20679" y="81141"/>
                </a:cubicBezTo>
                <a:cubicBezTo>
                  <a:pt x="17811" y="76294"/>
                  <a:pt x="16155" y="70640"/>
                  <a:pt x="16155" y="64622"/>
                </a:cubicBezTo>
                <a:cubicBezTo>
                  <a:pt x="16155" y="46770"/>
                  <a:pt x="30615" y="32311"/>
                  <a:pt x="48466" y="32311"/>
                </a:cubicBezTo>
                <a:lnTo>
                  <a:pt x="48466" y="22618"/>
                </a:lnTo>
                <a:close/>
                <a:moveTo>
                  <a:pt x="158324" y="22618"/>
                </a:moveTo>
                <a:lnTo>
                  <a:pt x="158324" y="32311"/>
                </a:lnTo>
                <a:cubicBezTo>
                  <a:pt x="176175" y="32311"/>
                  <a:pt x="190635" y="46770"/>
                  <a:pt x="190635" y="64622"/>
                </a:cubicBezTo>
                <a:cubicBezTo>
                  <a:pt x="190635" y="70680"/>
                  <a:pt x="188979" y="76335"/>
                  <a:pt x="186111" y="81141"/>
                </a:cubicBezTo>
                <a:cubicBezTo>
                  <a:pt x="196491" y="86513"/>
                  <a:pt x="203559" y="97337"/>
                  <a:pt x="203559" y="109857"/>
                </a:cubicBezTo>
                <a:cubicBezTo>
                  <a:pt x="203559" y="120439"/>
                  <a:pt x="198470" y="129809"/>
                  <a:pt x="190635" y="135706"/>
                </a:cubicBezTo>
                <a:cubicBezTo>
                  <a:pt x="194673" y="141118"/>
                  <a:pt x="197097" y="147823"/>
                  <a:pt x="197097" y="155093"/>
                </a:cubicBezTo>
                <a:cubicBezTo>
                  <a:pt x="197097" y="172944"/>
                  <a:pt x="182638" y="187404"/>
                  <a:pt x="164786" y="187404"/>
                </a:cubicBezTo>
                <a:cubicBezTo>
                  <a:pt x="164503" y="187404"/>
                  <a:pt x="164261" y="187404"/>
                  <a:pt x="163978" y="187404"/>
                </a:cubicBezTo>
                <a:cubicBezTo>
                  <a:pt x="161110" y="198551"/>
                  <a:pt x="150973" y="206790"/>
                  <a:pt x="138937" y="206790"/>
                </a:cubicBezTo>
                <a:lnTo>
                  <a:pt x="126013" y="206790"/>
                </a:lnTo>
                <a:cubicBezTo>
                  <a:pt x="118864" y="206790"/>
                  <a:pt x="113088" y="201015"/>
                  <a:pt x="113088" y="193866"/>
                </a:cubicBezTo>
                <a:lnTo>
                  <a:pt x="113088" y="12924"/>
                </a:lnTo>
                <a:cubicBezTo>
                  <a:pt x="113088" y="5776"/>
                  <a:pt x="118864" y="0"/>
                  <a:pt x="126013" y="0"/>
                </a:cubicBezTo>
                <a:lnTo>
                  <a:pt x="135706" y="0"/>
                </a:lnTo>
                <a:cubicBezTo>
                  <a:pt x="148186" y="0"/>
                  <a:pt x="158324" y="10138"/>
                  <a:pt x="158324" y="22618"/>
                </a:cubicBezTo>
                <a:close/>
              </a:path>
            </a:pathLst>
          </a:custGeom>
          <a:solidFill>
            <a:srgbClr val="5A7D7C"/>
          </a:solidFill>
          <a:ln/>
        </p:spPr>
      </p:sp>
      <p:sp>
        <p:nvSpPr>
          <p:cNvPr id="8" name="Text 6"/>
          <p:cNvSpPr/>
          <p:nvPr/>
        </p:nvSpPr>
        <p:spPr>
          <a:xfrm>
            <a:off x="913323" y="1516461"/>
            <a:ext cx="1525077" cy="241255"/>
          </a:xfrm>
          <a:prstGeom prst="rect">
            <a:avLst/>
          </a:prstGeom>
          <a:noFill/>
          <a:ln/>
        </p:spPr>
        <p:txBody>
          <a:bodyPr wrap="square" lIns="0" tIns="0" rIns="0" bIns="0" rtlCol="0" anchor="ctr"/>
          <a:lstStyle/>
          <a:p>
            <a:pPr>
              <a:lnSpc>
                <a:spcPct val="130000"/>
              </a:lnSpc>
            </a:pPr>
            <a:r>
              <a:rPr lang="en-US" sz="1221" b="1" dirty="0">
                <a:solidFill>
                  <a:srgbClr val="5A7D7C"/>
                </a:solidFill>
                <a:latin typeface="Liter" pitchFamily="34" charset="0"/>
                <a:ea typeface="Liter" pitchFamily="34" charset="-122"/>
                <a:cs typeface="Liter" pitchFamily="34" charset="-120"/>
              </a:rPr>
              <a:t>How the Brain Learns</a:t>
            </a:r>
            <a:endParaRPr lang="en-US" sz="1600" dirty="0"/>
          </a:p>
        </p:txBody>
      </p:sp>
      <p:sp>
        <p:nvSpPr>
          <p:cNvPr id="9" name="Text 7"/>
          <p:cNvSpPr/>
          <p:nvPr/>
        </p:nvSpPr>
        <p:spPr>
          <a:xfrm>
            <a:off x="551440" y="1861111"/>
            <a:ext cx="3412037" cy="896090"/>
          </a:xfrm>
          <a:prstGeom prst="rect">
            <a:avLst/>
          </a:prstGeom>
          <a:noFill/>
          <a:ln/>
        </p:spPr>
        <p:txBody>
          <a:bodyPr wrap="square" lIns="0" tIns="0" rIns="0" bIns="0" rtlCol="0" anchor="ctr"/>
          <a:lstStyle/>
          <a:p>
            <a:pPr>
              <a:lnSpc>
                <a:spcPct val="14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The human brain is designed to </a:t>
            </a:r>
            <a:pPr>
              <a:lnSpc>
                <a:spcPct val="140000"/>
              </a:lnSpc>
            </a:pPr>
            <a:r>
              <a:rPr lang="en-US" sz="1086" b="1" dirty="0">
                <a:solidFill>
                  <a:srgbClr val="3D3D3D">
                    <a:alpha val="80000"/>
                  </a:srgbClr>
                </a:solidFill>
                <a:latin typeface="Quattrocento Sans" pitchFamily="34" charset="0"/>
                <a:ea typeface="Quattrocento Sans" pitchFamily="34" charset="-122"/>
                <a:cs typeface="Quattrocento Sans" pitchFamily="34" charset="-120"/>
              </a:rPr>
              <a:t>focus on one meaningful task at a time</a:t>
            </a:r>
            <a:pPr>
              <a:lnSpc>
                <a:spcPct val="14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 When you concentrate deeply, your brain processes information, connects ideas, and stores knowledge in long-term memory.</a:t>
            </a:r>
            <a:endParaRPr lang="en-US" sz="1600" dirty="0"/>
          </a:p>
        </p:txBody>
      </p:sp>
      <p:sp>
        <p:nvSpPr>
          <p:cNvPr id="10" name="Shape 8"/>
          <p:cNvSpPr/>
          <p:nvPr/>
        </p:nvSpPr>
        <p:spPr>
          <a:xfrm>
            <a:off x="551440" y="2860596"/>
            <a:ext cx="3343107" cy="620370"/>
          </a:xfrm>
          <a:custGeom>
            <a:avLst/>
            <a:gdLst/>
            <a:ahLst/>
            <a:cxnLst/>
            <a:rect l="l" t="t" r="r" b="b"/>
            <a:pathLst>
              <a:path w="3343107" h="620370">
                <a:moveTo>
                  <a:pt x="68929" y="0"/>
                </a:moveTo>
                <a:lnTo>
                  <a:pt x="3274177" y="0"/>
                </a:lnTo>
                <a:cubicBezTo>
                  <a:pt x="3312246" y="0"/>
                  <a:pt x="3343107" y="30861"/>
                  <a:pt x="3343107" y="68929"/>
                </a:cubicBezTo>
                <a:lnTo>
                  <a:pt x="3343107" y="551441"/>
                </a:lnTo>
                <a:cubicBezTo>
                  <a:pt x="3343107" y="589510"/>
                  <a:pt x="3312246" y="620370"/>
                  <a:pt x="3274177" y="620370"/>
                </a:cubicBezTo>
                <a:lnTo>
                  <a:pt x="68929" y="620370"/>
                </a:lnTo>
                <a:cubicBezTo>
                  <a:pt x="30861" y="620370"/>
                  <a:pt x="0" y="589510"/>
                  <a:pt x="0" y="551441"/>
                </a:cubicBezTo>
                <a:lnTo>
                  <a:pt x="0" y="68929"/>
                </a:lnTo>
                <a:cubicBezTo>
                  <a:pt x="0" y="30861"/>
                  <a:pt x="30861" y="0"/>
                  <a:pt x="68929" y="0"/>
                </a:cubicBezTo>
                <a:close/>
              </a:path>
            </a:pathLst>
          </a:custGeom>
          <a:solidFill>
            <a:srgbClr val="5A7D7C">
              <a:alpha val="10196"/>
            </a:srgbClr>
          </a:solidFill>
          <a:ln/>
        </p:spPr>
      </p:sp>
      <p:sp>
        <p:nvSpPr>
          <p:cNvPr id="11" name="Text 9"/>
          <p:cNvSpPr/>
          <p:nvPr/>
        </p:nvSpPr>
        <p:spPr>
          <a:xfrm>
            <a:off x="654835" y="2963992"/>
            <a:ext cx="3205247" cy="413580"/>
          </a:xfrm>
          <a:prstGeom prst="rect">
            <a:avLst/>
          </a:prstGeom>
          <a:noFill/>
          <a:ln/>
        </p:spPr>
        <p:txBody>
          <a:bodyPr wrap="square" lIns="0" tIns="0" rIns="0" bIns="0" rtlCol="0" anchor="ctr"/>
          <a:lstStyle/>
          <a:p>
            <a:pPr>
              <a:lnSpc>
                <a:spcPct val="120000"/>
              </a:lnSpc>
            </a:pPr>
            <a:r>
              <a:rPr lang="en-US" sz="1086" b="1" dirty="0">
                <a:solidFill>
                  <a:srgbClr val="3D3D3D">
                    <a:alpha val="80000"/>
                  </a:srgbClr>
                </a:solidFill>
                <a:latin typeface="Quattrocento Sans" pitchFamily="34" charset="0"/>
                <a:ea typeface="Quattrocento Sans" pitchFamily="34" charset="-122"/>
                <a:cs typeface="Quattrocento Sans" pitchFamily="34" charset="-120"/>
              </a:rPr>
              <a:t>Attention</a:t>
            </a:r>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 = ability to concentrate on a single activity</a:t>
            </a:r>
            <a:endParaRPr lang="en-US" sz="1600" dirty="0"/>
          </a:p>
          <a:p>
            <a:pPr>
              <a:lnSpc>
                <a:spcPct val="120000"/>
              </a:lnSpc>
            </a:pPr>
            <a:r>
              <a:rPr lang="en-US" sz="1086" b="1" dirty="0">
                <a:solidFill>
                  <a:srgbClr val="3D3D3D">
                    <a:alpha val="80000"/>
                  </a:srgbClr>
                </a:solidFill>
                <a:latin typeface="Quattrocento Sans" pitchFamily="34" charset="0"/>
                <a:ea typeface="Quattrocento Sans" pitchFamily="34" charset="-122"/>
                <a:cs typeface="Quattrocento Sans" pitchFamily="34" charset="-120"/>
              </a:rPr>
              <a:t>Focus</a:t>
            </a:r>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 = sustained attention over time</a:t>
            </a:r>
            <a:endParaRPr lang="en-US" sz="1600" dirty="0"/>
          </a:p>
        </p:txBody>
      </p:sp>
      <p:sp>
        <p:nvSpPr>
          <p:cNvPr id="12" name="Shape 10"/>
          <p:cNvSpPr/>
          <p:nvPr/>
        </p:nvSpPr>
        <p:spPr>
          <a:xfrm>
            <a:off x="361883" y="3791152"/>
            <a:ext cx="3704989" cy="1964506"/>
          </a:xfrm>
          <a:custGeom>
            <a:avLst/>
            <a:gdLst/>
            <a:ahLst/>
            <a:cxnLst/>
            <a:rect l="l" t="t" r="r" b="b"/>
            <a:pathLst>
              <a:path w="3704989" h="1964506">
                <a:moveTo>
                  <a:pt x="34465" y="0"/>
                </a:moveTo>
                <a:lnTo>
                  <a:pt x="3601597" y="0"/>
                </a:lnTo>
                <a:cubicBezTo>
                  <a:pt x="3658699" y="0"/>
                  <a:pt x="3704989" y="46290"/>
                  <a:pt x="3704989" y="103392"/>
                </a:cubicBezTo>
                <a:lnTo>
                  <a:pt x="3704989" y="1861114"/>
                </a:lnTo>
                <a:cubicBezTo>
                  <a:pt x="3704989" y="1918216"/>
                  <a:pt x="3658699" y="1964506"/>
                  <a:pt x="3601597" y="1964506"/>
                </a:cubicBezTo>
                <a:lnTo>
                  <a:pt x="34465" y="1964506"/>
                </a:lnTo>
                <a:cubicBezTo>
                  <a:pt x="15431" y="1964506"/>
                  <a:pt x="0" y="1949075"/>
                  <a:pt x="0" y="1930041"/>
                </a:cubicBezTo>
                <a:lnTo>
                  <a:pt x="0" y="34465"/>
                </a:lnTo>
                <a:cubicBezTo>
                  <a:pt x="0" y="15431"/>
                  <a:pt x="15431" y="0"/>
                  <a:pt x="34465" y="0"/>
                </a:cubicBezTo>
                <a:close/>
              </a:path>
            </a:pathLst>
          </a:custGeom>
          <a:solidFill>
            <a:srgbClr val="FFFFFF"/>
          </a:solidFill>
          <a:ln/>
          <a:effectLst>
            <a:outerShdw sx="100000" sy="100000" kx="0" ky="0" algn="bl" rotWithShape="0" blurRad="51698" dist="34465" dir="5400000">
              <a:srgbClr val="000000">
                <a:alpha val="10196"/>
              </a:srgbClr>
            </a:outerShdw>
          </a:effectLst>
        </p:spPr>
      </p:sp>
      <p:sp>
        <p:nvSpPr>
          <p:cNvPr id="13" name="Shape 11"/>
          <p:cNvSpPr/>
          <p:nvPr/>
        </p:nvSpPr>
        <p:spPr>
          <a:xfrm>
            <a:off x="361883" y="3791152"/>
            <a:ext cx="34465" cy="1964506"/>
          </a:xfrm>
          <a:custGeom>
            <a:avLst/>
            <a:gdLst/>
            <a:ahLst/>
            <a:cxnLst/>
            <a:rect l="l" t="t" r="r" b="b"/>
            <a:pathLst>
              <a:path w="34465" h="1964506">
                <a:moveTo>
                  <a:pt x="34465" y="0"/>
                </a:moveTo>
                <a:lnTo>
                  <a:pt x="34465" y="0"/>
                </a:lnTo>
                <a:lnTo>
                  <a:pt x="34465" y="1964506"/>
                </a:lnTo>
                <a:lnTo>
                  <a:pt x="34465" y="1964506"/>
                </a:lnTo>
                <a:cubicBezTo>
                  <a:pt x="15431" y="1964506"/>
                  <a:pt x="0" y="1949075"/>
                  <a:pt x="0" y="1930041"/>
                </a:cubicBezTo>
                <a:lnTo>
                  <a:pt x="0" y="34465"/>
                </a:lnTo>
                <a:cubicBezTo>
                  <a:pt x="0" y="15443"/>
                  <a:pt x="15443" y="0"/>
                  <a:pt x="34465" y="0"/>
                </a:cubicBezTo>
                <a:close/>
              </a:path>
            </a:pathLst>
          </a:custGeom>
          <a:solidFill>
            <a:srgbClr val="D9A57C"/>
          </a:solidFill>
          <a:ln/>
        </p:spPr>
      </p:sp>
      <p:sp>
        <p:nvSpPr>
          <p:cNvPr id="14" name="Shape 12"/>
          <p:cNvSpPr/>
          <p:nvPr/>
        </p:nvSpPr>
        <p:spPr>
          <a:xfrm>
            <a:off x="590213" y="3980710"/>
            <a:ext cx="180941" cy="206790"/>
          </a:xfrm>
          <a:custGeom>
            <a:avLst/>
            <a:gdLst/>
            <a:ahLst/>
            <a:cxnLst/>
            <a:rect l="l" t="t" r="r" b="b"/>
            <a:pathLst>
              <a:path w="180941" h="206790">
                <a:moveTo>
                  <a:pt x="136837" y="-3998"/>
                </a:moveTo>
                <a:cubicBezTo>
                  <a:pt x="141643" y="-525"/>
                  <a:pt x="143420" y="5776"/>
                  <a:pt x="141239" y="11268"/>
                </a:cubicBezTo>
                <a:lnTo>
                  <a:pt x="109575" y="90471"/>
                </a:lnTo>
                <a:lnTo>
                  <a:pt x="168017" y="90471"/>
                </a:lnTo>
                <a:cubicBezTo>
                  <a:pt x="173469" y="90471"/>
                  <a:pt x="178316" y="93863"/>
                  <a:pt x="180174" y="98993"/>
                </a:cubicBezTo>
                <a:cubicBezTo>
                  <a:pt x="182032" y="104122"/>
                  <a:pt x="180457" y="109857"/>
                  <a:pt x="176297" y="113331"/>
                </a:cubicBezTo>
                <a:lnTo>
                  <a:pt x="59977" y="210264"/>
                </a:lnTo>
                <a:cubicBezTo>
                  <a:pt x="55413" y="214060"/>
                  <a:pt x="48911" y="214262"/>
                  <a:pt x="44104" y="210789"/>
                </a:cubicBezTo>
                <a:cubicBezTo>
                  <a:pt x="39298" y="207315"/>
                  <a:pt x="37521" y="201015"/>
                  <a:pt x="39702" y="195522"/>
                </a:cubicBezTo>
                <a:lnTo>
                  <a:pt x="71367" y="116319"/>
                </a:lnTo>
                <a:lnTo>
                  <a:pt x="12924" y="116319"/>
                </a:lnTo>
                <a:cubicBezTo>
                  <a:pt x="7472" y="116319"/>
                  <a:pt x="2625" y="112927"/>
                  <a:pt x="767" y="107797"/>
                </a:cubicBezTo>
                <a:cubicBezTo>
                  <a:pt x="-1090" y="102668"/>
                  <a:pt x="485" y="96933"/>
                  <a:pt x="4645" y="93459"/>
                </a:cubicBezTo>
                <a:lnTo>
                  <a:pt x="120964" y="-3473"/>
                </a:lnTo>
                <a:cubicBezTo>
                  <a:pt x="125528" y="-7270"/>
                  <a:pt x="132031" y="-7472"/>
                  <a:pt x="136837" y="-3998"/>
                </a:cubicBezTo>
                <a:close/>
              </a:path>
            </a:pathLst>
          </a:custGeom>
          <a:solidFill>
            <a:srgbClr val="D9A57C"/>
          </a:solidFill>
          <a:ln/>
        </p:spPr>
      </p:sp>
      <p:sp>
        <p:nvSpPr>
          <p:cNvPr id="15" name="Text 13"/>
          <p:cNvSpPr/>
          <p:nvPr/>
        </p:nvSpPr>
        <p:spPr>
          <a:xfrm>
            <a:off x="913323" y="3963477"/>
            <a:ext cx="1645705" cy="241255"/>
          </a:xfrm>
          <a:prstGeom prst="rect">
            <a:avLst/>
          </a:prstGeom>
          <a:noFill/>
          <a:ln/>
        </p:spPr>
        <p:txBody>
          <a:bodyPr wrap="square" lIns="0" tIns="0" rIns="0" bIns="0" rtlCol="0" anchor="ctr"/>
          <a:lstStyle/>
          <a:p>
            <a:pPr>
              <a:lnSpc>
                <a:spcPct val="130000"/>
              </a:lnSpc>
            </a:pPr>
            <a:r>
              <a:rPr lang="en-US" sz="1221" b="1" dirty="0">
                <a:solidFill>
                  <a:srgbClr val="5A7D7C"/>
                </a:solidFill>
                <a:latin typeface="Liter" pitchFamily="34" charset="0"/>
                <a:ea typeface="Liter" pitchFamily="34" charset="-122"/>
                <a:cs typeface="Liter" pitchFamily="34" charset="-120"/>
              </a:rPr>
              <a:t>When Attention Breaks</a:t>
            </a:r>
            <a:endParaRPr lang="en-US" sz="1600" dirty="0"/>
          </a:p>
        </p:txBody>
      </p:sp>
      <p:sp>
        <p:nvSpPr>
          <p:cNvPr id="16" name="Shape 14"/>
          <p:cNvSpPr/>
          <p:nvPr/>
        </p:nvSpPr>
        <p:spPr>
          <a:xfrm>
            <a:off x="585905" y="4342592"/>
            <a:ext cx="103395" cy="137860"/>
          </a:xfrm>
          <a:custGeom>
            <a:avLst/>
            <a:gdLst/>
            <a:ahLst/>
            <a:cxnLst/>
            <a:rect l="l" t="t" r="r" b="b"/>
            <a:pathLst>
              <a:path w="103395" h="137860">
                <a:moveTo>
                  <a:pt x="45612" y="135329"/>
                </a:moveTo>
                <a:cubicBezTo>
                  <a:pt x="48978" y="138695"/>
                  <a:pt x="54444" y="138695"/>
                  <a:pt x="57810" y="135329"/>
                </a:cubicBezTo>
                <a:lnTo>
                  <a:pt x="100891" y="92248"/>
                </a:lnTo>
                <a:cubicBezTo>
                  <a:pt x="104257" y="88882"/>
                  <a:pt x="104257" y="83416"/>
                  <a:pt x="100891" y="80050"/>
                </a:cubicBezTo>
                <a:cubicBezTo>
                  <a:pt x="97525" y="76685"/>
                  <a:pt x="92059" y="76685"/>
                  <a:pt x="88694" y="80050"/>
                </a:cubicBezTo>
                <a:lnTo>
                  <a:pt x="60314" y="108430"/>
                </a:lnTo>
                <a:lnTo>
                  <a:pt x="60314" y="8616"/>
                </a:lnTo>
                <a:cubicBezTo>
                  <a:pt x="60314" y="3850"/>
                  <a:pt x="56463" y="0"/>
                  <a:pt x="51698" y="0"/>
                </a:cubicBezTo>
                <a:cubicBezTo>
                  <a:pt x="46932" y="0"/>
                  <a:pt x="43081" y="3850"/>
                  <a:pt x="43081" y="8616"/>
                </a:cubicBezTo>
                <a:lnTo>
                  <a:pt x="43081" y="108430"/>
                </a:lnTo>
                <a:lnTo>
                  <a:pt x="14701" y="80050"/>
                </a:lnTo>
                <a:cubicBezTo>
                  <a:pt x="11336" y="76685"/>
                  <a:pt x="5870" y="76685"/>
                  <a:pt x="2504" y="80050"/>
                </a:cubicBezTo>
                <a:cubicBezTo>
                  <a:pt x="-862" y="83416"/>
                  <a:pt x="-862" y="88882"/>
                  <a:pt x="2504" y="92248"/>
                </a:cubicBezTo>
                <a:lnTo>
                  <a:pt x="45585" y="135329"/>
                </a:lnTo>
                <a:close/>
              </a:path>
            </a:pathLst>
          </a:custGeom>
          <a:solidFill>
            <a:srgbClr val="D9A57C"/>
          </a:solidFill>
          <a:ln/>
        </p:spPr>
      </p:sp>
      <p:sp>
        <p:nvSpPr>
          <p:cNvPr id="17" name="Text 15"/>
          <p:cNvSpPr/>
          <p:nvPr/>
        </p:nvSpPr>
        <p:spPr>
          <a:xfrm>
            <a:off x="792695" y="4308127"/>
            <a:ext cx="1654321" cy="20679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Learning becomes shallow</a:t>
            </a:r>
            <a:endParaRPr lang="en-US" sz="1600" dirty="0"/>
          </a:p>
        </p:txBody>
      </p:sp>
      <p:sp>
        <p:nvSpPr>
          <p:cNvPr id="18" name="Shape 16"/>
          <p:cNvSpPr/>
          <p:nvPr/>
        </p:nvSpPr>
        <p:spPr>
          <a:xfrm>
            <a:off x="585905" y="4618312"/>
            <a:ext cx="103395" cy="137860"/>
          </a:xfrm>
          <a:custGeom>
            <a:avLst/>
            <a:gdLst/>
            <a:ahLst/>
            <a:cxnLst/>
            <a:rect l="l" t="t" r="r" b="b"/>
            <a:pathLst>
              <a:path w="103395" h="137860">
                <a:moveTo>
                  <a:pt x="45612" y="135329"/>
                </a:moveTo>
                <a:cubicBezTo>
                  <a:pt x="48978" y="138695"/>
                  <a:pt x="54444" y="138695"/>
                  <a:pt x="57810" y="135329"/>
                </a:cubicBezTo>
                <a:lnTo>
                  <a:pt x="100891" y="92248"/>
                </a:lnTo>
                <a:cubicBezTo>
                  <a:pt x="104257" y="88882"/>
                  <a:pt x="104257" y="83416"/>
                  <a:pt x="100891" y="80050"/>
                </a:cubicBezTo>
                <a:cubicBezTo>
                  <a:pt x="97525" y="76685"/>
                  <a:pt x="92059" y="76685"/>
                  <a:pt x="88694" y="80050"/>
                </a:cubicBezTo>
                <a:lnTo>
                  <a:pt x="60314" y="108430"/>
                </a:lnTo>
                <a:lnTo>
                  <a:pt x="60314" y="8616"/>
                </a:lnTo>
                <a:cubicBezTo>
                  <a:pt x="60314" y="3850"/>
                  <a:pt x="56463" y="0"/>
                  <a:pt x="51698" y="0"/>
                </a:cubicBezTo>
                <a:cubicBezTo>
                  <a:pt x="46932" y="0"/>
                  <a:pt x="43081" y="3850"/>
                  <a:pt x="43081" y="8616"/>
                </a:cubicBezTo>
                <a:lnTo>
                  <a:pt x="43081" y="108430"/>
                </a:lnTo>
                <a:lnTo>
                  <a:pt x="14701" y="80050"/>
                </a:lnTo>
                <a:cubicBezTo>
                  <a:pt x="11336" y="76685"/>
                  <a:pt x="5870" y="76685"/>
                  <a:pt x="2504" y="80050"/>
                </a:cubicBezTo>
                <a:cubicBezTo>
                  <a:pt x="-862" y="83416"/>
                  <a:pt x="-862" y="88882"/>
                  <a:pt x="2504" y="92248"/>
                </a:cubicBezTo>
                <a:lnTo>
                  <a:pt x="45585" y="135329"/>
                </a:lnTo>
                <a:close/>
              </a:path>
            </a:pathLst>
          </a:custGeom>
          <a:solidFill>
            <a:srgbClr val="D9A57C"/>
          </a:solidFill>
          <a:ln/>
        </p:spPr>
      </p:sp>
      <p:sp>
        <p:nvSpPr>
          <p:cNvPr id="19" name="Text 17"/>
          <p:cNvSpPr/>
          <p:nvPr/>
        </p:nvSpPr>
        <p:spPr>
          <a:xfrm>
            <a:off x="792695" y="4583847"/>
            <a:ext cx="1800797" cy="20679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Information forgotten quickly</a:t>
            </a:r>
            <a:endParaRPr lang="en-US" sz="1600" dirty="0"/>
          </a:p>
        </p:txBody>
      </p:sp>
      <p:sp>
        <p:nvSpPr>
          <p:cNvPr id="20" name="Shape 18"/>
          <p:cNvSpPr/>
          <p:nvPr/>
        </p:nvSpPr>
        <p:spPr>
          <a:xfrm>
            <a:off x="585905" y="4894033"/>
            <a:ext cx="103395" cy="137860"/>
          </a:xfrm>
          <a:custGeom>
            <a:avLst/>
            <a:gdLst/>
            <a:ahLst/>
            <a:cxnLst/>
            <a:rect l="l" t="t" r="r" b="b"/>
            <a:pathLst>
              <a:path w="103395" h="137860">
                <a:moveTo>
                  <a:pt x="45612" y="135329"/>
                </a:moveTo>
                <a:cubicBezTo>
                  <a:pt x="48978" y="138695"/>
                  <a:pt x="54444" y="138695"/>
                  <a:pt x="57810" y="135329"/>
                </a:cubicBezTo>
                <a:lnTo>
                  <a:pt x="100891" y="92248"/>
                </a:lnTo>
                <a:cubicBezTo>
                  <a:pt x="104257" y="88882"/>
                  <a:pt x="104257" y="83416"/>
                  <a:pt x="100891" y="80050"/>
                </a:cubicBezTo>
                <a:cubicBezTo>
                  <a:pt x="97525" y="76685"/>
                  <a:pt x="92059" y="76685"/>
                  <a:pt x="88694" y="80050"/>
                </a:cubicBezTo>
                <a:lnTo>
                  <a:pt x="60314" y="108430"/>
                </a:lnTo>
                <a:lnTo>
                  <a:pt x="60314" y="8616"/>
                </a:lnTo>
                <a:cubicBezTo>
                  <a:pt x="60314" y="3850"/>
                  <a:pt x="56463" y="0"/>
                  <a:pt x="51698" y="0"/>
                </a:cubicBezTo>
                <a:cubicBezTo>
                  <a:pt x="46932" y="0"/>
                  <a:pt x="43081" y="3850"/>
                  <a:pt x="43081" y="8616"/>
                </a:cubicBezTo>
                <a:lnTo>
                  <a:pt x="43081" y="108430"/>
                </a:lnTo>
                <a:lnTo>
                  <a:pt x="14701" y="80050"/>
                </a:lnTo>
                <a:cubicBezTo>
                  <a:pt x="11336" y="76685"/>
                  <a:pt x="5870" y="76685"/>
                  <a:pt x="2504" y="80050"/>
                </a:cubicBezTo>
                <a:cubicBezTo>
                  <a:pt x="-862" y="83416"/>
                  <a:pt x="-862" y="88882"/>
                  <a:pt x="2504" y="92248"/>
                </a:cubicBezTo>
                <a:lnTo>
                  <a:pt x="45585" y="135329"/>
                </a:lnTo>
                <a:close/>
              </a:path>
            </a:pathLst>
          </a:custGeom>
          <a:solidFill>
            <a:srgbClr val="D9A57C"/>
          </a:solidFill>
          <a:ln/>
        </p:spPr>
      </p:sp>
      <p:sp>
        <p:nvSpPr>
          <p:cNvPr id="21" name="Text 19"/>
          <p:cNvSpPr/>
          <p:nvPr/>
        </p:nvSpPr>
        <p:spPr>
          <a:xfrm>
            <a:off x="792695" y="4859567"/>
            <a:ext cx="1430298" cy="20679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Studying feels stressful</a:t>
            </a:r>
            <a:endParaRPr lang="en-US" sz="1600" dirty="0"/>
          </a:p>
        </p:txBody>
      </p:sp>
      <p:sp>
        <p:nvSpPr>
          <p:cNvPr id="22" name="Text 20"/>
          <p:cNvSpPr/>
          <p:nvPr/>
        </p:nvSpPr>
        <p:spPr>
          <a:xfrm>
            <a:off x="551440" y="5169753"/>
            <a:ext cx="3412037" cy="413580"/>
          </a:xfrm>
          <a:prstGeom prst="rect">
            <a:avLst/>
          </a:prstGeom>
          <a:noFill/>
          <a:ln/>
        </p:spPr>
        <p:txBody>
          <a:bodyPr wrap="square" lIns="0" tIns="0" rIns="0" bIns="0" rtlCol="0" anchor="ctr"/>
          <a:lstStyle/>
          <a:p>
            <a:pPr>
              <a:lnSpc>
                <a:spcPct val="120000"/>
              </a:lnSpc>
            </a:pPr>
            <a:r>
              <a:rPr lang="en-US" sz="1086" dirty="0">
                <a:solidFill>
                  <a:srgbClr val="3D3D3D">
                    <a:alpha val="70000"/>
                  </a:srgbClr>
                </a:solidFill>
                <a:latin typeface="Quattrocento Sans" pitchFamily="34" charset="0"/>
                <a:ea typeface="Quattrocento Sans" pitchFamily="34" charset="-122"/>
                <a:cs typeface="Quattrocento Sans" pitchFamily="34" charset="-120"/>
              </a:rPr>
              <a:t>Every switch from studying to checking your phone requires your brain to restart the focus process.</a:t>
            </a:r>
            <a:endParaRPr lang="en-US" sz="1600" dirty="0"/>
          </a:p>
        </p:txBody>
      </p:sp>
      <p:sp>
        <p:nvSpPr>
          <p:cNvPr id="23" name="Shape 21"/>
          <p:cNvSpPr/>
          <p:nvPr/>
        </p:nvSpPr>
        <p:spPr>
          <a:xfrm>
            <a:off x="4253827" y="1344136"/>
            <a:ext cx="3704989" cy="3067387"/>
          </a:xfrm>
          <a:custGeom>
            <a:avLst/>
            <a:gdLst/>
            <a:ahLst/>
            <a:cxnLst/>
            <a:rect l="l" t="t" r="r" b="b"/>
            <a:pathLst>
              <a:path w="3704989" h="3067387">
                <a:moveTo>
                  <a:pt x="34465" y="0"/>
                </a:moveTo>
                <a:lnTo>
                  <a:pt x="3601588" y="0"/>
                </a:lnTo>
                <a:cubicBezTo>
                  <a:pt x="3658695" y="0"/>
                  <a:pt x="3704989" y="46294"/>
                  <a:pt x="3704989" y="103402"/>
                </a:cubicBezTo>
                <a:lnTo>
                  <a:pt x="3704989" y="2963985"/>
                </a:lnTo>
                <a:cubicBezTo>
                  <a:pt x="3704989" y="3021092"/>
                  <a:pt x="3658695" y="3067387"/>
                  <a:pt x="3601588" y="3067387"/>
                </a:cubicBezTo>
                <a:lnTo>
                  <a:pt x="34465" y="3067387"/>
                </a:lnTo>
                <a:cubicBezTo>
                  <a:pt x="15431" y="3067387"/>
                  <a:pt x="0" y="3051956"/>
                  <a:pt x="0" y="3032922"/>
                </a:cubicBezTo>
                <a:lnTo>
                  <a:pt x="0" y="34465"/>
                </a:lnTo>
                <a:cubicBezTo>
                  <a:pt x="0" y="15443"/>
                  <a:pt x="15443" y="0"/>
                  <a:pt x="34465" y="0"/>
                </a:cubicBezTo>
                <a:close/>
              </a:path>
            </a:pathLst>
          </a:custGeom>
          <a:solidFill>
            <a:srgbClr val="FFFFFF"/>
          </a:solidFill>
          <a:ln/>
          <a:effectLst>
            <a:outerShdw sx="100000" sy="100000" kx="0" ky="0" algn="bl" rotWithShape="0" blurRad="51698" dist="34465" dir="5400000">
              <a:srgbClr val="000000">
                <a:alpha val="10196"/>
              </a:srgbClr>
            </a:outerShdw>
          </a:effectLst>
        </p:spPr>
      </p:sp>
      <p:sp>
        <p:nvSpPr>
          <p:cNvPr id="24" name="Shape 22"/>
          <p:cNvSpPr/>
          <p:nvPr/>
        </p:nvSpPr>
        <p:spPr>
          <a:xfrm>
            <a:off x="4253827" y="1344136"/>
            <a:ext cx="34465" cy="3067387"/>
          </a:xfrm>
          <a:custGeom>
            <a:avLst/>
            <a:gdLst/>
            <a:ahLst/>
            <a:cxnLst/>
            <a:rect l="l" t="t" r="r" b="b"/>
            <a:pathLst>
              <a:path w="34465" h="3067387">
                <a:moveTo>
                  <a:pt x="34465" y="0"/>
                </a:moveTo>
                <a:lnTo>
                  <a:pt x="34465" y="0"/>
                </a:lnTo>
                <a:lnTo>
                  <a:pt x="34465" y="3067387"/>
                </a:lnTo>
                <a:lnTo>
                  <a:pt x="34465" y="3067387"/>
                </a:lnTo>
                <a:cubicBezTo>
                  <a:pt x="15431" y="3067387"/>
                  <a:pt x="0" y="3051956"/>
                  <a:pt x="0" y="3032922"/>
                </a:cubicBezTo>
                <a:lnTo>
                  <a:pt x="0" y="34465"/>
                </a:lnTo>
                <a:cubicBezTo>
                  <a:pt x="0" y="15443"/>
                  <a:pt x="15443" y="0"/>
                  <a:pt x="34465" y="0"/>
                </a:cubicBezTo>
                <a:close/>
              </a:path>
            </a:pathLst>
          </a:custGeom>
          <a:solidFill>
            <a:srgbClr val="C8B8A6"/>
          </a:solidFill>
          <a:ln/>
        </p:spPr>
      </p:sp>
      <p:sp>
        <p:nvSpPr>
          <p:cNvPr id="25" name="Shape 23"/>
          <p:cNvSpPr/>
          <p:nvPr/>
        </p:nvSpPr>
        <p:spPr>
          <a:xfrm>
            <a:off x="4482158" y="1533693"/>
            <a:ext cx="180941" cy="206790"/>
          </a:xfrm>
          <a:custGeom>
            <a:avLst/>
            <a:gdLst/>
            <a:ahLst/>
            <a:cxnLst/>
            <a:rect l="l" t="t" r="r" b="b"/>
            <a:pathLst>
              <a:path w="180941" h="206790">
                <a:moveTo>
                  <a:pt x="170360" y="15994"/>
                </a:moveTo>
                <a:cubicBezTo>
                  <a:pt x="182557" y="34411"/>
                  <a:pt x="184374" y="57715"/>
                  <a:pt x="175731" y="77546"/>
                </a:cubicBezTo>
                <a:lnTo>
                  <a:pt x="108928" y="77546"/>
                </a:lnTo>
                <a:lnTo>
                  <a:pt x="125649" y="60825"/>
                </a:lnTo>
                <a:cubicBezTo>
                  <a:pt x="125972" y="60502"/>
                  <a:pt x="126255" y="60179"/>
                  <a:pt x="126538" y="59856"/>
                </a:cubicBezTo>
                <a:lnTo>
                  <a:pt x="170360" y="15994"/>
                </a:lnTo>
                <a:close/>
                <a:moveTo>
                  <a:pt x="108242" y="41560"/>
                </a:moveTo>
                <a:cubicBezTo>
                  <a:pt x="107919" y="41843"/>
                  <a:pt x="107595" y="42125"/>
                  <a:pt x="107272" y="42449"/>
                </a:cubicBezTo>
                <a:lnTo>
                  <a:pt x="95923" y="53798"/>
                </a:lnTo>
                <a:cubicBezTo>
                  <a:pt x="85826" y="63895"/>
                  <a:pt x="69469" y="63895"/>
                  <a:pt x="59371" y="53798"/>
                </a:cubicBezTo>
                <a:cubicBezTo>
                  <a:pt x="49274" y="43701"/>
                  <a:pt x="49274" y="27343"/>
                  <a:pt x="59371" y="17246"/>
                </a:cubicBezTo>
                <a:lnTo>
                  <a:pt x="70680" y="5897"/>
                </a:lnTo>
                <a:cubicBezTo>
                  <a:pt x="92854" y="-16236"/>
                  <a:pt x="127022" y="-18862"/>
                  <a:pt x="152063" y="-2262"/>
                </a:cubicBezTo>
                <a:lnTo>
                  <a:pt x="108242" y="41560"/>
                </a:lnTo>
                <a:close/>
                <a:moveTo>
                  <a:pt x="50769" y="135706"/>
                </a:moveTo>
                <a:lnTo>
                  <a:pt x="83080" y="103395"/>
                </a:lnTo>
                <a:lnTo>
                  <a:pt x="156183" y="103395"/>
                </a:lnTo>
                <a:lnTo>
                  <a:pt x="122862" y="136716"/>
                </a:lnTo>
                <a:lnTo>
                  <a:pt x="122862" y="135706"/>
                </a:lnTo>
                <a:lnTo>
                  <a:pt x="50769" y="135706"/>
                </a:lnTo>
                <a:close/>
                <a:moveTo>
                  <a:pt x="98023" y="161555"/>
                </a:moveTo>
                <a:lnTo>
                  <a:pt x="57110" y="202469"/>
                </a:lnTo>
                <a:cubicBezTo>
                  <a:pt x="47012" y="212566"/>
                  <a:pt x="30655" y="212566"/>
                  <a:pt x="20558" y="202469"/>
                </a:cubicBezTo>
                <a:cubicBezTo>
                  <a:pt x="10461" y="192371"/>
                  <a:pt x="10461" y="176014"/>
                  <a:pt x="20558" y="165917"/>
                </a:cubicBezTo>
                <a:lnTo>
                  <a:pt x="24879" y="161595"/>
                </a:lnTo>
                <a:lnTo>
                  <a:pt x="97983" y="161595"/>
                </a:lnTo>
                <a:close/>
              </a:path>
            </a:pathLst>
          </a:custGeom>
          <a:solidFill>
            <a:srgbClr val="C8B8A6"/>
          </a:solidFill>
          <a:ln/>
        </p:spPr>
      </p:sp>
      <p:sp>
        <p:nvSpPr>
          <p:cNvPr id="26" name="Text 24"/>
          <p:cNvSpPr/>
          <p:nvPr/>
        </p:nvSpPr>
        <p:spPr>
          <a:xfrm>
            <a:off x="4805267" y="1516461"/>
            <a:ext cx="2300540" cy="241255"/>
          </a:xfrm>
          <a:prstGeom prst="rect">
            <a:avLst/>
          </a:prstGeom>
          <a:noFill/>
          <a:ln/>
        </p:spPr>
        <p:txBody>
          <a:bodyPr wrap="square" lIns="0" tIns="0" rIns="0" bIns="0" rtlCol="0" anchor="ctr"/>
          <a:lstStyle/>
          <a:p>
            <a:pPr>
              <a:lnSpc>
                <a:spcPct val="130000"/>
              </a:lnSpc>
            </a:pPr>
            <a:r>
              <a:rPr lang="en-US" sz="1221" b="1" dirty="0">
                <a:solidFill>
                  <a:srgbClr val="5A7D7C"/>
                </a:solidFill>
                <a:latin typeface="Liter" pitchFamily="34" charset="0"/>
                <a:ea typeface="Liter" pitchFamily="34" charset="-122"/>
                <a:cs typeface="Liter" pitchFamily="34" charset="-120"/>
              </a:rPr>
              <a:t>Dopamine &amp; Instant Gratification</a:t>
            </a:r>
            <a:endParaRPr lang="en-US" sz="1600" dirty="0"/>
          </a:p>
        </p:txBody>
      </p:sp>
      <p:sp>
        <p:nvSpPr>
          <p:cNvPr id="27" name="Text 25"/>
          <p:cNvSpPr/>
          <p:nvPr/>
        </p:nvSpPr>
        <p:spPr>
          <a:xfrm>
            <a:off x="4443385" y="1861111"/>
            <a:ext cx="3412037" cy="896090"/>
          </a:xfrm>
          <a:prstGeom prst="rect">
            <a:avLst/>
          </a:prstGeom>
          <a:noFill/>
          <a:ln/>
        </p:spPr>
        <p:txBody>
          <a:bodyPr wrap="square" lIns="0" tIns="0" rIns="0" bIns="0" rtlCol="0" anchor="ctr"/>
          <a:lstStyle/>
          <a:p>
            <a:pPr>
              <a:lnSpc>
                <a:spcPct val="14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Digital platforms are designed to give </a:t>
            </a:r>
            <a:pPr>
              <a:lnSpc>
                <a:spcPct val="140000"/>
              </a:lnSpc>
            </a:pPr>
            <a:r>
              <a:rPr lang="en-US" sz="1086" b="1" dirty="0">
                <a:solidFill>
                  <a:srgbClr val="3D3D3D">
                    <a:alpha val="80000"/>
                  </a:srgbClr>
                </a:solidFill>
                <a:latin typeface="Quattrocento Sans" pitchFamily="34" charset="0"/>
                <a:ea typeface="Quattrocento Sans" pitchFamily="34" charset="-122"/>
                <a:cs typeface="Quattrocento Sans" pitchFamily="34" charset="-120"/>
              </a:rPr>
              <a:t>instant pleasure</a:t>
            </a:r>
            <a:pPr>
              <a:lnSpc>
                <a:spcPct val="14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 When you receive notifications or likes, your brain releases dopamine—a chemical associated with pleasure and reward.</a:t>
            </a:r>
            <a:endParaRPr lang="en-US" sz="1600" dirty="0"/>
          </a:p>
        </p:txBody>
      </p:sp>
      <p:sp>
        <p:nvSpPr>
          <p:cNvPr id="28" name="Shape 26"/>
          <p:cNvSpPr/>
          <p:nvPr/>
        </p:nvSpPr>
        <p:spPr>
          <a:xfrm>
            <a:off x="4443385" y="2860596"/>
            <a:ext cx="3343107" cy="1378601"/>
          </a:xfrm>
          <a:custGeom>
            <a:avLst/>
            <a:gdLst/>
            <a:ahLst/>
            <a:cxnLst/>
            <a:rect l="l" t="t" r="r" b="b"/>
            <a:pathLst>
              <a:path w="3343107" h="1378601">
                <a:moveTo>
                  <a:pt x="68930" y="0"/>
                </a:moveTo>
                <a:lnTo>
                  <a:pt x="3274177" y="0"/>
                </a:lnTo>
                <a:cubicBezTo>
                  <a:pt x="3312246" y="0"/>
                  <a:pt x="3343107" y="30861"/>
                  <a:pt x="3343107" y="68930"/>
                </a:cubicBezTo>
                <a:lnTo>
                  <a:pt x="3343107" y="1309671"/>
                </a:lnTo>
                <a:cubicBezTo>
                  <a:pt x="3343107" y="1347740"/>
                  <a:pt x="3312246" y="1378601"/>
                  <a:pt x="3274177" y="1378601"/>
                </a:cubicBezTo>
                <a:lnTo>
                  <a:pt x="68930" y="1378601"/>
                </a:lnTo>
                <a:cubicBezTo>
                  <a:pt x="30861" y="1378601"/>
                  <a:pt x="0" y="1347740"/>
                  <a:pt x="0" y="1309671"/>
                </a:cubicBezTo>
                <a:lnTo>
                  <a:pt x="0" y="68930"/>
                </a:lnTo>
                <a:cubicBezTo>
                  <a:pt x="0" y="30887"/>
                  <a:pt x="30887" y="0"/>
                  <a:pt x="68930" y="0"/>
                </a:cubicBezTo>
                <a:close/>
              </a:path>
            </a:pathLst>
          </a:custGeom>
          <a:solidFill>
            <a:srgbClr val="C8B8A6">
              <a:alpha val="10196"/>
            </a:srgbClr>
          </a:solidFill>
          <a:ln/>
        </p:spPr>
      </p:sp>
      <p:sp>
        <p:nvSpPr>
          <p:cNvPr id="29" name="Text 27"/>
          <p:cNvSpPr/>
          <p:nvPr/>
        </p:nvSpPr>
        <p:spPr>
          <a:xfrm>
            <a:off x="4546780" y="2992714"/>
            <a:ext cx="696660" cy="149348"/>
          </a:xfrm>
          <a:prstGeom prst="rect">
            <a:avLst/>
          </a:prstGeom>
          <a:noFill/>
          <a:ln/>
        </p:spPr>
        <p:txBody>
          <a:bodyPr wrap="square" lIns="0" tIns="0" rIns="0" bIns="0" rtlCol="0" anchor="ctr"/>
          <a:lstStyle/>
          <a:p>
            <a:pPr>
              <a:lnSpc>
                <a:spcPct val="120000"/>
              </a:lnSpc>
            </a:pPr>
            <a:r>
              <a:rPr lang="en-US" sz="1086" b="1" dirty="0">
                <a:solidFill>
                  <a:srgbClr val="3D3D3D">
                    <a:alpha val="80000"/>
                  </a:srgbClr>
                </a:solidFill>
                <a:latin typeface="Quattrocento Sans" pitchFamily="34" charset="0"/>
                <a:ea typeface="Quattrocento Sans" pitchFamily="34" charset="-122"/>
                <a:cs typeface="Quattrocento Sans" pitchFamily="34" charset="-120"/>
              </a:rPr>
              <a:t>Over time:</a:t>
            </a:r>
            <a:endParaRPr lang="en-US" sz="1600" dirty="0"/>
          </a:p>
        </p:txBody>
      </p:sp>
      <p:sp>
        <p:nvSpPr>
          <p:cNvPr id="30" name="Text 28"/>
          <p:cNvSpPr/>
          <p:nvPr/>
        </p:nvSpPr>
        <p:spPr>
          <a:xfrm>
            <a:off x="4546780" y="3239712"/>
            <a:ext cx="3205247" cy="20679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 Brain craves quick rewards</a:t>
            </a:r>
            <a:endParaRPr lang="en-US" sz="1600" dirty="0"/>
          </a:p>
        </p:txBody>
      </p:sp>
      <p:sp>
        <p:nvSpPr>
          <p:cNvPr id="31" name="Text 29"/>
          <p:cNvSpPr/>
          <p:nvPr/>
        </p:nvSpPr>
        <p:spPr>
          <a:xfrm>
            <a:off x="4546780" y="3480967"/>
            <a:ext cx="3205247" cy="20679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 Long academic tasks feel boring</a:t>
            </a:r>
            <a:endParaRPr lang="en-US" sz="1600" dirty="0"/>
          </a:p>
        </p:txBody>
      </p:sp>
      <p:sp>
        <p:nvSpPr>
          <p:cNvPr id="32" name="Text 30"/>
          <p:cNvSpPr/>
          <p:nvPr/>
        </p:nvSpPr>
        <p:spPr>
          <a:xfrm>
            <a:off x="4546780" y="3722222"/>
            <a:ext cx="3205247" cy="41358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 Studying without entertainment feels uncomfortable</a:t>
            </a:r>
            <a:endParaRPr lang="en-US" sz="1600" dirty="0"/>
          </a:p>
        </p:txBody>
      </p:sp>
      <p:sp>
        <p:nvSpPr>
          <p:cNvPr id="33" name="Shape 31"/>
          <p:cNvSpPr/>
          <p:nvPr/>
        </p:nvSpPr>
        <p:spPr>
          <a:xfrm>
            <a:off x="4236595" y="4549382"/>
            <a:ext cx="3722222" cy="2085134"/>
          </a:xfrm>
          <a:custGeom>
            <a:avLst/>
            <a:gdLst/>
            <a:ahLst/>
            <a:cxnLst/>
            <a:rect l="l" t="t" r="r" b="b"/>
            <a:pathLst>
              <a:path w="3722222" h="2085134">
                <a:moveTo>
                  <a:pt x="103402" y="0"/>
                </a:moveTo>
                <a:lnTo>
                  <a:pt x="3618820" y="0"/>
                </a:lnTo>
                <a:cubicBezTo>
                  <a:pt x="3675927" y="0"/>
                  <a:pt x="3722222" y="46295"/>
                  <a:pt x="3722222" y="103402"/>
                </a:cubicBezTo>
                <a:lnTo>
                  <a:pt x="3722222" y="1981732"/>
                </a:lnTo>
                <a:cubicBezTo>
                  <a:pt x="3722222" y="2038839"/>
                  <a:pt x="3675927" y="2085134"/>
                  <a:pt x="3618820" y="2085134"/>
                </a:cubicBezTo>
                <a:lnTo>
                  <a:pt x="103402" y="2085134"/>
                </a:lnTo>
                <a:cubicBezTo>
                  <a:pt x="46295" y="2085134"/>
                  <a:pt x="0" y="2038839"/>
                  <a:pt x="0" y="1981732"/>
                </a:cubicBezTo>
                <a:lnTo>
                  <a:pt x="0" y="103402"/>
                </a:lnTo>
                <a:cubicBezTo>
                  <a:pt x="0" y="46333"/>
                  <a:pt x="46333" y="0"/>
                  <a:pt x="103402" y="0"/>
                </a:cubicBezTo>
                <a:close/>
              </a:path>
            </a:pathLst>
          </a:custGeom>
          <a:solidFill>
            <a:srgbClr val="5A7D7C"/>
          </a:solidFill>
          <a:ln/>
        </p:spPr>
      </p:sp>
      <p:sp>
        <p:nvSpPr>
          <p:cNvPr id="34" name="Shape 32"/>
          <p:cNvSpPr/>
          <p:nvPr/>
        </p:nvSpPr>
        <p:spPr>
          <a:xfrm>
            <a:off x="4430460" y="4756172"/>
            <a:ext cx="172325" cy="172325"/>
          </a:xfrm>
          <a:custGeom>
            <a:avLst/>
            <a:gdLst/>
            <a:ahLst/>
            <a:cxnLst/>
            <a:rect l="l" t="t" r="r" b="b"/>
            <a:pathLst>
              <a:path w="172325" h="172325">
                <a:moveTo>
                  <a:pt x="45033" y="12218"/>
                </a:moveTo>
                <a:cubicBezTo>
                  <a:pt x="48702" y="14776"/>
                  <a:pt x="49577" y="19824"/>
                  <a:pt x="47019" y="23459"/>
                </a:cubicBezTo>
                <a:lnTo>
                  <a:pt x="28171" y="50385"/>
                </a:lnTo>
                <a:cubicBezTo>
                  <a:pt x="26791" y="52337"/>
                  <a:pt x="24637" y="53582"/>
                  <a:pt x="22247" y="53784"/>
                </a:cubicBezTo>
                <a:cubicBezTo>
                  <a:pt x="19858" y="53986"/>
                  <a:pt x="17502" y="53178"/>
                  <a:pt x="15819" y="51496"/>
                </a:cubicBezTo>
                <a:lnTo>
                  <a:pt x="2356" y="38033"/>
                </a:lnTo>
                <a:cubicBezTo>
                  <a:pt x="-774" y="34869"/>
                  <a:pt x="-774" y="29753"/>
                  <a:pt x="2356" y="26589"/>
                </a:cubicBezTo>
                <a:cubicBezTo>
                  <a:pt x="5486" y="23425"/>
                  <a:pt x="10636" y="23459"/>
                  <a:pt x="13799" y="26589"/>
                </a:cubicBezTo>
                <a:lnTo>
                  <a:pt x="20464" y="33253"/>
                </a:lnTo>
                <a:lnTo>
                  <a:pt x="33792" y="14203"/>
                </a:lnTo>
                <a:cubicBezTo>
                  <a:pt x="36350" y="10535"/>
                  <a:pt x="41398" y="9660"/>
                  <a:pt x="45033" y="12218"/>
                </a:cubicBezTo>
                <a:close/>
                <a:moveTo>
                  <a:pt x="45033" y="66069"/>
                </a:moveTo>
                <a:cubicBezTo>
                  <a:pt x="48702" y="68627"/>
                  <a:pt x="49577" y="73676"/>
                  <a:pt x="47019" y="77311"/>
                </a:cubicBezTo>
                <a:lnTo>
                  <a:pt x="28171" y="104236"/>
                </a:lnTo>
                <a:cubicBezTo>
                  <a:pt x="26791" y="106189"/>
                  <a:pt x="24637" y="107434"/>
                  <a:pt x="22247" y="107636"/>
                </a:cubicBezTo>
                <a:cubicBezTo>
                  <a:pt x="19858" y="107838"/>
                  <a:pt x="17502" y="107030"/>
                  <a:pt x="15819" y="105347"/>
                </a:cubicBezTo>
                <a:lnTo>
                  <a:pt x="2356" y="91884"/>
                </a:lnTo>
                <a:cubicBezTo>
                  <a:pt x="-808" y="88720"/>
                  <a:pt x="-808" y="83605"/>
                  <a:pt x="2356" y="80474"/>
                </a:cubicBezTo>
                <a:cubicBezTo>
                  <a:pt x="5520" y="77344"/>
                  <a:pt x="10636" y="77311"/>
                  <a:pt x="13766" y="80474"/>
                </a:cubicBezTo>
                <a:lnTo>
                  <a:pt x="20430" y="87139"/>
                </a:lnTo>
                <a:lnTo>
                  <a:pt x="33758" y="68089"/>
                </a:lnTo>
                <a:cubicBezTo>
                  <a:pt x="36316" y="64420"/>
                  <a:pt x="41365" y="63545"/>
                  <a:pt x="45000" y="66103"/>
                </a:cubicBezTo>
                <a:close/>
                <a:moveTo>
                  <a:pt x="75392" y="32311"/>
                </a:moveTo>
                <a:cubicBezTo>
                  <a:pt x="75392" y="26354"/>
                  <a:pt x="80205" y="21541"/>
                  <a:pt x="86163" y="21541"/>
                </a:cubicBezTo>
                <a:lnTo>
                  <a:pt x="161555" y="21541"/>
                </a:lnTo>
                <a:cubicBezTo>
                  <a:pt x="167512" y="21541"/>
                  <a:pt x="172325" y="26354"/>
                  <a:pt x="172325" y="32311"/>
                </a:cubicBezTo>
                <a:cubicBezTo>
                  <a:pt x="172325" y="38268"/>
                  <a:pt x="167512" y="43081"/>
                  <a:pt x="161555" y="43081"/>
                </a:cubicBezTo>
                <a:lnTo>
                  <a:pt x="86163" y="43081"/>
                </a:lnTo>
                <a:cubicBezTo>
                  <a:pt x="80205" y="43081"/>
                  <a:pt x="75392" y="38268"/>
                  <a:pt x="75392" y="32311"/>
                </a:cubicBezTo>
                <a:close/>
                <a:moveTo>
                  <a:pt x="75392" y="86163"/>
                </a:moveTo>
                <a:cubicBezTo>
                  <a:pt x="75392" y="80205"/>
                  <a:pt x="80205" y="75392"/>
                  <a:pt x="86163" y="75392"/>
                </a:cubicBezTo>
                <a:lnTo>
                  <a:pt x="161555" y="75392"/>
                </a:lnTo>
                <a:cubicBezTo>
                  <a:pt x="167512" y="75392"/>
                  <a:pt x="172325" y="80205"/>
                  <a:pt x="172325" y="86163"/>
                </a:cubicBezTo>
                <a:cubicBezTo>
                  <a:pt x="172325" y="92120"/>
                  <a:pt x="167512" y="96933"/>
                  <a:pt x="161555" y="96933"/>
                </a:cubicBezTo>
                <a:lnTo>
                  <a:pt x="86163" y="96933"/>
                </a:lnTo>
                <a:cubicBezTo>
                  <a:pt x="80205" y="96933"/>
                  <a:pt x="75392" y="92120"/>
                  <a:pt x="75392" y="86163"/>
                </a:cubicBezTo>
                <a:close/>
                <a:moveTo>
                  <a:pt x="53852" y="140014"/>
                </a:moveTo>
                <a:cubicBezTo>
                  <a:pt x="53852" y="134057"/>
                  <a:pt x="58665" y="129244"/>
                  <a:pt x="64622" y="129244"/>
                </a:cubicBezTo>
                <a:lnTo>
                  <a:pt x="161555" y="129244"/>
                </a:lnTo>
                <a:cubicBezTo>
                  <a:pt x="167512" y="129244"/>
                  <a:pt x="172325" y="134057"/>
                  <a:pt x="172325" y="140014"/>
                </a:cubicBezTo>
                <a:cubicBezTo>
                  <a:pt x="172325" y="145971"/>
                  <a:pt x="167512" y="150784"/>
                  <a:pt x="161555" y="150784"/>
                </a:cubicBezTo>
                <a:lnTo>
                  <a:pt x="64622" y="150784"/>
                </a:lnTo>
                <a:cubicBezTo>
                  <a:pt x="58665" y="150784"/>
                  <a:pt x="53852" y="145971"/>
                  <a:pt x="53852" y="140014"/>
                </a:cubicBezTo>
                <a:close/>
                <a:moveTo>
                  <a:pt x="21541" y="126551"/>
                </a:moveTo>
                <a:cubicBezTo>
                  <a:pt x="28971" y="126551"/>
                  <a:pt x="35004" y="132584"/>
                  <a:pt x="35004" y="140014"/>
                </a:cubicBezTo>
                <a:cubicBezTo>
                  <a:pt x="35004" y="147445"/>
                  <a:pt x="28971" y="153477"/>
                  <a:pt x="21541" y="153477"/>
                </a:cubicBezTo>
                <a:cubicBezTo>
                  <a:pt x="14110" y="153477"/>
                  <a:pt x="8078" y="147445"/>
                  <a:pt x="8078" y="140014"/>
                </a:cubicBezTo>
                <a:cubicBezTo>
                  <a:pt x="8078" y="132584"/>
                  <a:pt x="14110" y="126551"/>
                  <a:pt x="21541" y="126551"/>
                </a:cubicBezTo>
                <a:close/>
              </a:path>
            </a:pathLst>
          </a:custGeom>
          <a:solidFill>
            <a:srgbClr val="D9A57C"/>
          </a:solidFill>
          <a:ln/>
        </p:spPr>
      </p:sp>
      <p:sp>
        <p:nvSpPr>
          <p:cNvPr id="35" name="Text 33"/>
          <p:cNvSpPr/>
          <p:nvPr/>
        </p:nvSpPr>
        <p:spPr>
          <a:xfrm>
            <a:off x="4727721" y="4721707"/>
            <a:ext cx="1602623" cy="241255"/>
          </a:xfrm>
          <a:prstGeom prst="rect">
            <a:avLst/>
          </a:prstGeom>
          <a:noFill/>
          <a:ln/>
        </p:spPr>
        <p:txBody>
          <a:bodyPr wrap="square" lIns="0" tIns="0" rIns="0" bIns="0" rtlCol="0" anchor="ctr"/>
          <a:lstStyle/>
          <a:p>
            <a:pPr>
              <a:lnSpc>
                <a:spcPct val="130000"/>
              </a:lnSpc>
            </a:pPr>
            <a:r>
              <a:rPr lang="en-US" sz="1221" b="1" dirty="0">
                <a:solidFill>
                  <a:srgbClr val="F8F7F4"/>
                </a:solidFill>
                <a:latin typeface="Liter" pitchFamily="34" charset="0"/>
                <a:ea typeface="Liter" pitchFamily="34" charset="-122"/>
                <a:cs typeface="Liter" pitchFamily="34" charset="-120"/>
              </a:rPr>
              <a:t>The Multitasking Myth</a:t>
            </a:r>
            <a:endParaRPr lang="en-US" sz="1600" dirty="0"/>
          </a:p>
        </p:txBody>
      </p:sp>
      <p:sp>
        <p:nvSpPr>
          <p:cNvPr id="36" name="Text 34"/>
          <p:cNvSpPr/>
          <p:nvPr/>
        </p:nvSpPr>
        <p:spPr>
          <a:xfrm>
            <a:off x="4408920" y="5066358"/>
            <a:ext cx="3446502" cy="672068"/>
          </a:xfrm>
          <a:prstGeom prst="rect">
            <a:avLst/>
          </a:prstGeom>
          <a:noFill/>
          <a:ln/>
        </p:spPr>
        <p:txBody>
          <a:bodyPr wrap="square" lIns="0" tIns="0" rIns="0" bIns="0" rtlCol="0" anchor="ctr"/>
          <a:lstStyle/>
          <a:p>
            <a:pPr>
              <a:lnSpc>
                <a:spcPct val="140000"/>
              </a:lnSpc>
            </a:pPr>
            <a:r>
              <a:rPr lang="en-US" sz="1086" dirty="0">
                <a:solidFill>
                  <a:srgbClr val="F8F7F4"/>
                </a:solidFill>
                <a:latin typeface="Quattrocento Sans" pitchFamily="34" charset="0"/>
                <a:ea typeface="Quattrocento Sans" pitchFamily="34" charset="-122"/>
                <a:cs typeface="Quattrocento Sans" pitchFamily="34" charset="-120"/>
              </a:rPr>
              <a:t>Many students believe they can study, chat, and watch videos simultaneously. In reality, the brain is </a:t>
            </a:r>
            <a:pPr>
              <a:lnSpc>
                <a:spcPct val="140000"/>
              </a:lnSpc>
            </a:pPr>
            <a:r>
              <a:rPr lang="en-US" sz="1086" b="1" dirty="0">
                <a:solidFill>
                  <a:srgbClr val="F8F7F4"/>
                </a:solidFill>
                <a:latin typeface="Quattrocento Sans" pitchFamily="34" charset="0"/>
                <a:ea typeface="Quattrocento Sans" pitchFamily="34" charset="-122"/>
                <a:cs typeface="Quattrocento Sans" pitchFamily="34" charset="-120"/>
              </a:rPr>
              <a:t>not multitasking</a:t>
            </a:r>
            <a:pPr>
              <a:lnSpc>
                <a:spcPct val="140000"/>
              </a:lnSpc>
            </a:pPr>
            <a:r>
              <a:rPr lang="en-US" sz="1086" dirty="0">
                <a:solidFill>
                  <a:srgbClr val="F8F7F4"/>
                </a:solidFill>
                <a:latin typeface="Quattrocento Sans" pitchFamily="34" charset="0"/>
                <a:ea typeface="Quattrocento Sans" pitchFamily="34" charset="-122"/>
                <a:cs typeface="Quattrocento Sans" pitchFamily="34" charset="-120"/>
              </a:rPr>
              <a:t>—it's </a:t>
            </a:r>
            <a:pPr>
              <a:lnSpc>
                <a:spcPct val="140000"/>
              </a:lnSpc>
            </a:pPr>
            <a:r>
              <a:rPr lang="en-US" sz="1086" b="1" dirty="0">
                <a:solidFill>
                  <a:srgbClr val="F8F7F4"/>
                </a:solidFill>
                <a:latin typeface="Quattrocento Sans" pitchFamily="34" charset="0"/>
                <a:ea typeface="Quattrocento Sans" pitchFamily="34" charset="-122"/>
                <a:cs typeface="Quattrocento Sans" pitchFamily="34" charset="-120"/>
              </a:rPr>
              <a:t>switching rapidly</a:t>
            </a:r>
            <a:pPr>
              <a:lnSpc>
                <a:spcPct val="140000"/>
              </a:lnSpc>
            </a:pPr>
            <a:r>
              <a:rPr lang="en-US" sz="1086" dirty="0">
                <a:solidFill>
                  <a:srgbClr val="F8F7F4"/>
                </a:solidFill>
                <a:latin typeface="Quattrocento Sans" pitchFamily="34" charset="0"/>
                <a:ea typeface="Quattrocento Sans" pitchFamily="34" charset="-122"/>
                <a:cs typeface="Quattrocento Sans" pitchFamily="34" charset="-120"/>
              </a:rPr>
              <a:t> between tasks.</a:t>
            </a:r>
            <a:endParaRPr lang="en-US" sz="1600" dirty="0"/>
          </a:p>
        </p:txBody>
      </p:sp>
      <p:sp>
        <p:nvSpPr>
          <p:cNvPr id="37" name="Shape 35"/>
          <p:cNvSpPr/>
          <p:nvPr/>
        </p:nvSpPr>
        <p:spPr>
          <a:xfrm>
            <a:off x="4408920" y="5841820"/>
            <a:ext cx="1077032" cy="620370"/>
          </a:xfrm>
          <a:custGeom>
            <a:avLst/>
            <a:gdLst/>
            <a:ahLst/>
            <a:cxnLst/>
            <a:rect l="l" t="t" r="r" b="b"/>
            <a:pathLst>
              <a:path w="1077032" h="620370">
                <a:moveTo>
                  <a:pt x="68929" y="0"/>
                </a:moveTo>
                <a:lnTo>
                  <a:pt x="1008102" y="0"/>
                </a:lnTo>
                <a:cubicBezTo>
                  <a:pt x="1046171" y="0"/>
                  <a:pt x="1077032" y="30861"/>
                  <a:pt x="1077032" y="68929"/>
                </a:cubicBezTo>
                <a:lnTo>
                  <a:pt x="1077032" y="551441"/>
                </a:lnTo>
                <a:cubicBezTo>
                  <a:pt x="1077032" y="589510"/>
                  <a:pt x="1046171" y="620370"/>
                  <a:pt x="1008102" y="620370"/>
                </a:cubicBezTo>
                <a:lnTo>
                  <a:pt x="68929" y="620370"/>
                </a:lnTo>
                <a:cubicBezTo>
                  <a:pt x="30861" y="620370"/>
                  <a:pt x="0" y="589510"/>
                  <a:pt x="0" y="551441"/>
                </a:cubicBezTo>
                <a:lnTo>
                  <a:pt x="0" y="68929"/>
                </a:lnTo>
                <a:cubicBezTo>
                  <a:pt x="0" y="30861"/>
                  <a:pt x="30861" y="0"/>
                  <a:pt x="68929" y="0"/>
                </a:cubicBezTo>
                <a:close/>
              </a:path>
            </a:pathLst>
          </a:custGeom>
          <a:solidFill>
            <a:srgbClr val="F8F7F4">
              <a:alpha val="20000"/>
            </a:srgbClr>
          </a:solidFill>
          <a:ln/>
        </p:spPr>
      </p:sp>
      <p:sp>
        <p:nvSpPr>
          <p:cNvPr id="38" name="Text 36"/>
          <p:cNvSpPr/>
          <p:nvPr/>
        </p:nvSpPr>
        <p:spPr>
          <a:xfrm>
            <a:off x="4426152" y="5910751"/>
            <a:ext cx="1042567" cy="275720"/>
          </a:xfrm>
          <a:prstGeom prst="rect">
            <a:avLst/>
          </a:prstGeom>
          <a:noFill/>
          <a:ln/>
        </p:spPr>
        <p:txBody>
          <a:bodyPr wrap="square" lIns="0" tIns="0" rIns="0" bIns="0" rtlCol="0" anchor="ctr"/>
          <a:lstStyle/>
          <a:p>
            <a:pPr algn="ctr">
              <a:lnSpc>
                <a:spcPct val="110000"/>
              </a:lnSpc>
            </a:pPr>
            <a:r>
              <a:rPr lang="en-US" sz="1628" b="1" dirty="0">
                <a:solidFill>
                  <a:srgbClr val="D9A57C"/>
                </a:solidFill>
                <a:latin typeface="Quattrocento Sans" pitchFamily="34" charset="0"/>
                <a:ea typeface="Quattrocento Sans" pitchFamily="34" charset="-122"/>
                <a:cs typeface="Quattrocento Sans" pitchFamily="34" charset="-120"/>
              </a:rPr>
              <a:t>↓</a:t>
            </a:r>
            <a:endParaRPr lang="en-US" sz="1600" dirty="0"/>
          </a:p>
        </p:txBody>
      </p:sp>
      <p:sp>
        <p:nvSpPr>
          <p:cNvPr id="39" name="Text 37"/>
          <p:cNvSpPr/>
          <p:nvPr/>
        </p:nvSpPr>
        <p:spPr>
          <a:xfrm>
            <a:off x="4443385" y="6186471"/>
            <a:ext cx="1008102" cy="206790"/>
          </a:xfrm>
          <a:prstGeom prst="rect">
            <a:avLst/>
          </a:prstGeom>
          <a:noFill/>
          <a:ln/>
        </p:spPr>
        <p:txBody>
          <a:bodyPr wrap="square" lIns="0" tIns="0" rIns="0" bIns="0" rtlCol="0" anchor="ctr"/>
          <a:lstStyle/>
          <a:p>
            <a:pPr algn="ctr">
              <a:lnSpc>
                <a:spcPct val="120000"/>
              </a:lnSpc>
            </a:pPr>
            <a:r>
              <a:rPr lang="en-US" sz="1086" dirty="0">
                <a:solidFill>
                  <a:srgbClr val="F8F7F4"/>
                </a:solidFill>
                <a:latin typeface="Quattrocento Sans" pitchFamily="34" charset="0"/>
                <a:ea typeface="Quattrocento Sans" pitchFamily="34" charset="-122"/>
                <a:cs typeface="Quattrocento Sans" pitchFamily="34" charset="-120"/>
              </a:rPr>
              <a:t>Comprehension</a:t>
            </a:r>
            <a:endParaRPr lang="en-US" sz="1600" dirty="0"/>
          </a:p>
        </p:txBody>
      </p:sp>
      <p:sp>
        <p:nvSpPr>
          <p:cNvPr id="40" name="Shape 38"/>
          <p:cNvSpPr/>
          <p:nvPr/>
        </p:nvSpPr>
        <p:spPr>
          <a:xfrm>
            <a:off x="5556856" y="5841820"/>
            <a:ext cx="1077032" cy="620370"/>
          </a:xfrm>
          <a:custGeom>
            <a:avLst/>
            <a:gdLst/>
            <a:ahLst/>
            <a:cxnLst/>
            <a:rect l="l" t="t" r="r" b="b"/>
            <a:pathLst>
              <a:path w="1077032" h="620370">
                <a:moveTo>
                  <a:pt x="68929" y="0"/>
                </a:moveTo>
                <a:lnTo>
                  <a:pt x="1008102" y="0"/>
                </a:lnTo>
                <a:cubicBezTo>
                  <a:pt x="1046171" y="0"/>
                  <a:pt x="1077032" y="30861"/>
                  <a:pt x="1077032" y="68929"/>
                </a:cubicBezTo>
                <a:lnTo>
                  <a:pt x="1077032" y="551441"/>
                </a:lnTo>
                <a:cubicBezTo>
                  <a:pt x="1077032" y="589510"/>
                  <a:pt x="1046171" y="620370"/>
                  <a:pt x="1008102" y="620370"/>
                </a:cubicBezTo>
                <a:lnTo>
                  <a:pt x="68929" y="620370"/>
                </a:lnTo>
                <a:cubicBezTo>
                  <a:pt x="30861" y="620370"/>
                  <a:pt x="0" y="589510"/>
                  <a:pt x="0" y="551441"/>
                </a:cubicBezTo>
                <a:lnTo>
                  <a:pt x="0" y="68929"/>
                </a:lnTo>
                <a:cubicBezTo>
                  <a:pt x="0" y="30861"/>
                  <a:pt x="30861" y="0"/>
                  <a:pt x="68929" y="0"/>
                </a:cubicBezTo>
                <a:close/>
              </a:path>
            </a:pathLst>
          </a:custGeom>
          <a:solidFill>
            <a:srgbClr val="F8F7F4">
              <a:alpha val="20000"/>
            </a:srgbClr>
          </a:solidFill>
          <a:ln/>
        </p:spPr>
      </p:sp>
      <p:sp>
        <p:nvSpPr>
          <p:cNvPr id="41" name="Text 39"/>
          <p:cNvSpPr/>
          <p:nvPr/>
        </p:nvSpPr>
        <p:spPr>
          <a:xfrm>
            <a:off x="5574089" y="5910751"/>
            <a:ext cx="1042567" cy="275720"/>
          </a:xfrm>
          <a:prstGeom prst="rect">
            <a:avLst/>
          </a:prstGeom>
          <a:noFill/>
          <a:ln/>
        </p:spPr>
        <p:txBody>
          <a:bodyPr wrap="square" lIns="0" tIns="0" rIns="0" bIns="0" rtlCol="0" anchor="ctr"/>
          <a:lstStyle/>
          <a:p>
            <a:pPr algn="ctr">
              <a:lnSpc>
                <a:spcPct val="110000"/>
              </a:lnSpc>
            </a:pPr>
            <a:r>
              <a:rPr lang="en-US" sz="1628" b="1" dirty="0">
                <a:solidFill>
                  <a:srgbClr val="D9A57C"/>
                </a:solidFill>
                <a:latin typeface="Quattrocento Sans" pitchFamily="34" charset="0"/>
                <a:ea typeface="Quattrocento Sans" pitchFamily="34" charset="-122"/>
                <a:cs typeface="Quattrocento Sans" pitchFamily="34" charset="-120"/>
              </a:rPr>
              <a:t>↑</a:t>
            </a:r>
            <a:endParaRPr lang="en-US" sz="1600" dirty="0"/>
          </a:p>
        </p:txBody>
      </p:sp>
      <p:sp>
        <p:nvSpPr>
          <p:cNvPr id="42" name="Text 40"/>
          <p:cNvSpPr/>
          <p:nvPr/>
        </p:nvSpPr>
        <p:spPr>
          <a:xfrm>
            <a:off x="5591321" y="6186471"/>
            <a:ext cx="1008102" cy="206790"/>
          </a:xfrm>
          <a:prstGeom prst="rect">
            <a:avLst/>
          </a:prstGeom>
          <a:noFill/>
          <a:ln/>
        </p:spPr>
        <p:txBody>
          <a:bodyPr wrap="square" lIns="0" tIns="0" rIns="0" bIns="0" rtlCol="0" anchor="ctr"/>
          <a:lstStyle/>
          <a:p>
            <a:pPr algn="ctr">
              <a:lnSpc>
                <a:spcPct val="120000"/>
              </a:lnSpc>
            </a:pPr>
            <a:r>
              <a:rPr lang="en-US" sz="1086" dirty="0">
                <a:solidFill>
                  <a:srgbClr val="F8F7F4"/>
                </a:solidFill>
                <a:latin typeface="Quattrocento Sans" pitchFamily="34" charset="0"/>
                <a:ea typeface="Quattrocento Sans" pitchFamily="34" charset="-122"/>
                <a:cs typeface="Quattrocento Sans" pitchFamily="34" charset="-120"/>
              </a:rPr>
              <a:t>Mistakes</a:t>
            </a:r>
            <a:endParaRPr lang="en-US" sz="1600" dirty="0"/>
          </a:p>
        </p:txBody>
      </p:sp>
      <p:sp>
        <p:nvSpPr>
          <p:cNvPr id="43" name="Shape 41"/>
          <p:cNvSpPr/>
          <p:nvPr/>
        </p:nvSpPr>
        <p:spPr>
          <a:xfrm>
            <a:off x="6704792" y="5841820"/>
            <a:ext cx="1077032" cy="620370"/>
          </a:xfrm>
          <a:custGeom>
            <a:avLst/>
            <a:gdLst/>
            <a:ahLst/>
            <a:cxnLst/>
            <a:rect l="l" t="t" r="r" b="b"/>
            <a:pathLst>
              <a:path w="1077032" h="620370">
                <a:moveTo>
                  <a:pt x="68929" y="0"/>
                </a:moveTo>
                <a:lnTo>
                  <a:pt x="1008102" y="0"/>
                </a:lnTo>
                <a:cubicBezTo>
                  <a:pt x="1046171" y="0"/>
                  <a:pt x="1077032" y="30861"/>
                  <a:pt x="1077032" y="68929"/>
                </a:cubicBezTo>
                <a:lnTo>
                  <a:pt x="1077032" y="551441"/>
                </a:lnTo>
                <a:cubicBezTo>
                  <a:pt x="1077032" y="589510"/>
                  <a:pt x="1046171" y="620370"/>
                  <a:pt x="1008102" y="620370"/>
                </a:cubicBezTo>
                <a:lnTo>
                  <a:pt x="68929" y="620370"/>
                </a:lnTo>
                <a:cubicBezTo>
                  <a:pt x="30861" y="620370"/>
                  <a:pt x="0" y="589510"/>
                  <a:pt x="0" y="551441"/>
                </a:cubicBezTo>
                <a:lnTo>
                  <a:pt x="0" y="68929"/>
                </a:lnTo>
                <a:cubicBezTo>
                  <a:pt x="0" y="30861"/>
                  <a:pt x="30861" y="0"/>
                  <a:pt x="68929" y="0"/>
                </a:cubicBezTo>
                <a:close/>
              </a:path>
            </a:pathLst>
          </a:custGeom>
          <a:solidFill>
            <a:srgbClr val="F8F7F4">
              <a:alpha val="20000"/>
            </a:srgbClr>
          </a:solidFill>
          <a:ln/>
        </p:spPr>
      </p:sp>
      <p:sp>
        <p:nvSpPr>
          <p:cNvPr id="44" name="Text 42"/>
          <p:cNvSpPr/>
          <p:nvPr/>
        </p:nvSpPr>
        <p:spPr>
          <a:xfrm>
            <a:off x="6722025" y="5910751"/>
            <a:ext cx="1042567" cy="275720"/>
          </a:xfrm>
          <a:prstGeom prst="rect">
            <a:avLst/>
          </a:prstGeom>
          <a:noFill/>
          <a:ln/>
        </p:spPr>
        <p:txBody>
          <a:bodyPr wrap="square" lIns="0" tIns="0" rIns="0" bIns="0" rtlCol="0" anchor="ctr"/>
          <a:lstStyle/>
          <a:p>
            <a:pPr algn="ctr">
              <a:lnSpc>
                <a:spcPct val="110000"/>
              </a:lnSpc>
            </a:pPr>
            <a:r>
              <a:rPr lang="en-US" sz="1628" b="1" dirty="0">
                <a:solidFill>
                  <a:srgbClr val="D9A57C"/>
                </a:solidFill>
                <a:latin typeface="Quattrocento Sans" pitchFamily="34" charset="0"/>
                <a:ea typeface="Quattrocento Sans" pitchFamily="34" charset="-122"/>
                <a:cs typeface="Quattrocento Sans" pitchFamily="34" charset="-120"/>
              </a:rPr>
              <a:t>↑</a:t>
            </a:r>
            <a:endParaRPr lang="en-US" sz="1600" dirty="0"/>
          </a:p>
        </p:txBody>
      </p:sp>
      <p:sp>
        <p:nvSpPr>
          <p:cNvPr id="45" name="Text 43"/>
          <p:cNvSpPr/>
          <p:nvPr/>
        </p:nvSpPr>
        <p:spPr>
          <a:xfrm>
            <a:off x="6739257" y="6186471"/>
            <a:ext cx="1008102" cy="206790"/>
          </a:xfrm>
          <a:prstGeom prst="rect">
            <a:avLst/>
          </a:prstGeom>
          <a:noFill/>
          <a:ln/>
        </p:spPr>
        <p:txBody>
          <a:bodyPr wrap="square" lIns="0" tIns="0" rIns="0" bIns="0" rtlCol="0" anchor="ctr"/>
          <a:lstStyle/>
          <a:p>
            <a:pPr algn="ctr">
              <a:lnSpc>
                <a:spcPct val="120000"/>
              </a:lnSpc>
            </a:pPr>
            <a:r>
              <a:rPr lang="en-US" sz="1086" dirty="0">
                <a:solidFill>
                  <a:srgbClr val="F8F7F4"/>
                </a:solidFill>
                <a:latin typeface="Quattrocento Sans" pitchFamily="34" charset="0"/>
                <a:ea typeface="Quattrocento Sans" pitchFamily="34" charset="-122"/>
                <a:cs typeface="Quattrocento Sans" pitchFamily="34" charset="-120"/>
              </a:rPr>
              <a:t>Study Time</a:t>
            </a:r>
            <a:endParaRPr lang="en-US" sz="1600" dirty="0"/>
          </a:p>
        </p:txBody>
      </p:sp>
      <p:sp>
        <p:nvSpPr>
          <p:cNvPr id="46" name="Shape 44"/>
          <p:cNvSpPr/>
          <p:nvPr/>
        </p:nvSpPr>
        <p:spPr>
          <a:xfrm>
            <a:off x="8128539" y="1361368"/>
            <a:ext cx="3722222" cy="5273148"/>
          </a:xfrm>
          <a:custGeom>
            <a:avLst/>
            <a:gdLst/>
            <a:ahLst/>
            <a:cxnLst/>
            <a:rect l="l" t="t" r="r" b="b"/>
            <a:pathLst>
              <a:path w="3722222" h="5273148">
                <a:moveTo>
                  <a:pt x="34465" y="0"/>
                </a:moveTo>
                <a:lnTo>
                  <a:pt x="3687757" y="0"/>
                </a:lnTo>
                <a:cubicBezTo>
                  <a:pt x="3706791" y="0"/>
                  <a:pt x="3722222" y="15431"/>
                  <a:pt x="3722222" y="34465"/>
                </a:cubicBezTo>
                <a:lnTo>
                  <a:pt x="3722222" y="5169744"/>
                </a:lnTo>
                <a:cubicBezTo>
                  <a:pt x="3722222" y="5226852"/>
                  <a:pt x="3675927" y="5273148"/>
                  <a:pt x="3618819" y="5273148"/>
                </a:cubicBezTo>
                <a:lnTo>
                  <a:pt x="103403" y="5273148"/>
                </a:lnTo>
                <a:cubicBezTo>
                  <a:pt x="46295" y="5273148"/>
                  <a:pt x="0" y="5226852"/>
                  <a:pt x="0" y="5169744"/>
                </a:cubicBezTo>
                <a:lnTo>
                  <a:pt x="0" y="34465"/>
                </a:lnTo>
                <a:cubicBezTo>
                  <a:pt x="0" y="15431"/>
                  <a:pt x="15431" y="0"/>
                  <a:pt x="34465" y="0"/>
                </a:cubicBezTo>
                <a:close/>
              </a:path>
            </a:pathLst>
          </a:custGeom>
          <a:solidFill>
            <a:srgbClr val="FFFFFF"/>
          </a:solidFill>
          <a:ln/>
          <a:effectLst>
            <a:outerShdw sx="100000" sy="100000" kx="0" ky="0" algn="bl" rotWithShape="0" blurRad="51698" dist="34465" dir="5400000">
              <a:srgbClr val="000000">
                <a:alpha val="10196"/>
              </a:srgbClr>
            </a:outerShdw>
          </a:effectLst>
        </p:spPr>
      </p:sp>
      <p:sp>
        <p:nvSpPr>
          <p:cNvPr id="47" name="Shape 45"/>
          <p:cNvSpPr/>
          <p:nvPr/>
        </p:nvSpPr>
        <p:spPr>
          <a:xfrm>
            <a:off x="8128539" y="1361368"/>
            <a:ext cx="3722222" cy="34465"/>
          </a:xfrm>
          <a:custGeom>
            <a:avLst/>
            <a:gdLst/>
            <a:ahLst/>
            <a:cxnLst/>
            <a:rect l="l" t="t" r="r" b="b"/>
            <a:pathLst>
              <a:path w="3722222" h="34465">
                <a:moveTo>
                  <a:pt x="34465" y="0"/>
                </a:moveTo>
                <a:lnTo>
                  <a:pt x="3687757" y="0"/>
                </a:lnTo>
                <a:cubicBezTo>
                  <a:pt x="3706791" y="0"/>
                  <a:pt x="3722222" y="15431"/>
                  <a:pt x="3722222" y="34465"/>
                </a:cubicBezTo>
                <a:lnTo>
                  <a:pt x="3722222" y="34465"/>
                </a:lnTo>
                <a:lnTo>
                  <a:pt x="0" y="34465"/>
                </a:lnTo>
                <a:lnTo>
                  <a:pt x="0" y="34465"/>
                </a:lnTo>
                <a:cubicBezTo>
                  <a:pt x="0" y="15443"/>
                  <a:pt x="15443" y="0"/>
                  <a:pt x="34465" y="0"/>
                </a:cubicBezTo>
                <a:close/>
              </a:path>
            </a:pathLst>
          </a:custGeom>
          <a:solidFill>
            <a:srgbClr val="5A7D7C"/>
          </a:solidFill>
          <a:ln/>
        </p:spPr>
      </p:sp>
      <p:sp>
        <p:nvSpPr>
          <p:cNvPr id="48" name="Shape 46"/>
          <p:cNvSpPr/>
          <p:nvPr/>
        </p:nvSpPr>
        <p:spPr>
          <a:xfrm>
            <a:off x="8326713" y="1568158"/>
            <a:ext cx="206790" cy="206790"/>
          </a:xfrm>
          <a:custGeom>
            <a:avLst/>
            <a:gdLst/>
            <a:ahLst/>
            <a:cxnLst/>
            <a:rect l="l" t="t" r="r" b="b"/>
            <a:pathLst>
              <a:path w="206790" h="206790">
                <a:moveTo>
                  <a:pt x="12924" y="12924"/>
                </a:moveTo>
                <a:cubicBezTo>
                  <a:pt x="20073" y="12924"/>
                  <a:pt x="25849" y="18700"/>
                  <a:pt x="25849" y="25849"/>
                </a:cubicBezTo>
                <a:lnTo>
                  <a:pt x="25849" y="161555"/>
                </a:lnTo>
                <a:cubicBezTo>
                  <a:pt x="25849" y="165109"/>
                  <a:pt x="28757" y="168017"/>
                  <a:pt x="32311" y="168017"/>
                </a:cubicBezTo>
                <a:lnTo>
                  <a:pt x="193866" y="168017"/>
                </a:lnTo>
                <a:cubicBezTo>
                  <a:pt x="201015" y="168017"/>
                  <a:pt x="206790" y="173793"/>
                  <a:pt x="206790" y="180941"/>
                </a:cubicBezTo>
                <a:cubicBezTo>
                  <a:pt x="206790" y="188090"/>
                  <a:pt x="201015" y="193866"/>
                  <a:pt x="193866" y="193866"/>
                </a:cubicBezTo>
                <a:lnTo>
                  <a:pt x="32311" y="193866"/>
                </a:lnTo>
                <a:cubicBezTo>
                  <a:pt x="14459" y="193866"/>
                  <a:pt x="0" y="179407"/>
                  <a:pt x="0" y="161555"/>
                </a:cubicBezTo>
                <a:lnTo>
                  <a:pt x="0" y="25849"/>
                </a:lnTo>
                <a:cubicBezTo>
                  <a:pt x="0" y="18700"/>
                  <a:pt x="5776" y="12924"/>
                  <a:pt x="12924" y="12924"/>
                </a:cubicBezTo>
                <a:close/>
                <a:moveTo>
                  <a:pt x="51698" y="38773"/>
                </a:moveTo>
                <a:cubicBezTo>
                  <a:pt x="51698" y="31624"/>
                  <a:pt x="57473" y="25849"/>
                  <a:pt x="64622" y="25849"/>
                </a:cubicBezTo>
                <a:lnTo>
                  <a:pt x="142168" y="25849"/>
                </a:lnTo>
                <a:cubicBezTo>
                  <a:pt x="149317" y="25849"/>
                  <a:pt x="155093" y="31624"/>
                  <a:pt x="155093" y="38773"/>
                </a:cubicBezTo>
                <a:cubicBezTo>
                  <a:pt x="155093" y="45922"/>
                  <a:pt x="149317" y="51698"/>
                  <a:pt x="142168" y="51698"/>
                </a:cubicBezTo>
                <a:lnTo>
                  <a:pt x="64622" y="51698"/>
                </a:lnTo>
                <a:cubicBezTo>
                  <a:pt x="57473" y="51698"/>
                  <a:pt x="51698" y="45922"/>
                  <a:pt x="51698" y="38773"/>
                </a:cubicBezTo>
                <a:close/>
                <a:moveTo>
                  <a:pt x="64622" y="71084"/>
                </a:moveTo>
                <a:lnTo>
                  <a:pt x="116319" y="71084"/>
                </a:lnTo>
                <a:cubicBezTo>
                  <a:pt x="123468" y="71084"/>
                  <a:pt x="129244" y="76860"/>
                  <a:pt x="129244" y="84008"/>
                </a:cubicBezTo>
                <a:cubicBezTo>
                  <a:pt x="129244" y="91157"/>
                  <a:pt x="123468" y="96933"/>
                  <a:pt x="116319" y="96933"/>
                </a:cubicBezTo>
                <a:lnTo>
                  <a:pt x="64622" y="96933"/>
                </a:lnTo>
                <a:cubicBezTo>
                  <a:pt x="57473" y="96933"/>
                  <a:pt x="51698" y="91157"/>
                  <a:pt x="51698" y="84008"/>
                </a:cubicBezTo>
                <a:cubicBezTo>
                  <a:pt x="51698" y="76860"/>
                  <a:pt x="57473" y="71084"/>
                  <a:pt x="64622" y="71084"/>
                </a:cubicBezTo>
                <a:close/>
                <a:moveTo>
                  <a:pt x="64622" y="116319"/>
                </a:moveTo>
                <a:lnTo>
                  <a:pt x="168017" y="116319"/>
                </a:lnTo>
                <a:cubicBezTo>
                  <a:pt x="175166" y="116319"/>
                  <a:pt x="180941" y="122095"/>
                  <a:pt x="180941" y="129244"/>
                </a:cubicBezTo>
                <a:cubicBezTo>
                  <a:pt x="180941" y="136393"/>
                  <a:pt x="175166" y="142168"/>
                  <a:pt x="168017" y="142168"/>
                </a:cubicBezTo>
                <a:lnTo>
                  <a:pt x="64622" y="142168"/>
                </a:lnTo>
                <a:cubicBezTo>
                  <a:pt x="57473" y="142168"/>
                  <a:pt x="51698" y="136393"/>
                  <a:pt x="51698" y="129244"/>
                </a:cubicBezTo>
                <a:cubicBezTo>
                  <a:pt x="51698" y="122095"/>
                  <a:pt x="57473" y="116319"/>
                  <a:pt x="64622" y="116319"/>
                </a:cubicBezTo>
                <a:close/>
              </a:path>
            </a:pathLst>
          </a:custGeom>
          <a:solidFill>
            <a:srgbClr val="5A7D7C"/>
          </a:solidFill>
          <a:ln/>
        </p:spPr>
      </p:sp>
      <p:sp>
        <p:nvSpPr>
          <p:cNvPr id="49" name="Text 47"/>
          <p:cNvSpPr/>
          <p:nvPr/>
        </p:nvSpPr>
        <p:spPr>
          <a:xfrm>
            <a:off x="8662747" y="1550926"/>
            <a:ext cx="2412551" cy="241255"/>
          </a:xfrm>
          <a:prstGeom prst="rect">
            <a:avLst/>
          </a:prstGeom>
          <a:noFill/>
          <a:ln/>
        </p:spPr>
        <p:txBody>
          <a:bodyPr wrap="square" lIns="0" tIns="0" rIns="0" bIns="0" rtlCol="0" anchor="ctr"/>
          <a:lstStyle/>
          <a:p>
            <a:pPr>
              <a:lnSpc>
                <a:spcPct val="130000"/>
              </a:lnSpc>
            </a:pPr>
            <a:r>
              <a:rPr lang="en-US" sz="1221" b="1" dirty="0">
                <a:solidFill>
                  <a:srgbClr val="5A7D7C"/>
                </a:solidFill>
                <a:latin typeface="Liter" pitchFamily="34" charset="0"/>
                <a:ea typeface="Liter" pitchFamily="34" charset="-122"/>
                <a:cs typeface="Liter" pitchFamily="34" charset="-120"/>
              </a:rPr>
              <a:t>Effects on Academic Performance</a:t>
            </a:r>
            <a:endParaRPr lang="en-US" sz="1600" dirty="0"/>
          </a:p>
        </p:txBody>
      </p:sp>
      <p:sp>
        <p:nvSpPr>
          <p:cNvPr id="50" name="Shape 48"/>
          <p:cNvSpPr/>
          <p:nvPr/>
        </p:nvSpPr>
        <p:spPr>
          <a:xfrm>
            <a:off x="8318096" y="1895576"/>
            <a:ext cx="34465" cy="654835"/>
          </a:xfrm>
          <a:custGeom>
            <a:avLst/>
            <a:gdLst/>
            <a:ahLst/>
            <a:cxnLst/>
            <a:rect l="l" t="t" r="r" b="b"/>
            <a:pathLst>
              <a:path w="34465" h="654835">
                <a:moveTo>
                  <a:pt x="0" y="0"/>
                </a:moveTo>
                <a:lnTo>
                  <a:pt x="34465" y="0"/>
                </a:lnTo>
                <a:lnTo>
                  <a:pt x="34465" y="654835"/>
                </a:lnTo>
                <a:lnTo>
                  <a:pt x="0" y="654835"/>
                </a:lnTo>
                <a:lnTo>
                  <a:pt x="0" y="0"/>
                </a:lnTo>
                <a:close/>
              </a:path>
            </a:pathLst>
          </a:custGeom>
          <a:solidFill>
            <a:srgbClr val="D9A57C"/>
          </a:solidFill>
          <a:ln/>
        </p:spPr>
      </p:sp>
      <p:sp>
        <p:nvSpPr>
          <p:cNvPr id="51" name="Text 49"/>
          <p:cNvSpPr/>
          <p:nvPr/>
        </p:nvSpPr>
        <p:spPr>
          <a:xfrm>
            <a:off x="8438724" y="1895576"/>
            <a:ext cx="3308642" cy="206790"/>
          </a:xfrm>
          <a:prstGeom prst="rect">
            <a:avLst/>
          </a:prstGeom>
          <a:noFill/>
          <a:ln/>
        </p:spPr>
        <p:txBody>
          <a:bodyPr wrap="square" lIns="0" tIns="0" rIns="0" bIns="0" rtlCol="0" anchor="ctr"/>
          <a:lstStyle/>
          <a:p>
            <a:pPr>
              <a:lnSpc>
                <a:spcPct val="120000"/>
              </a:lnSpc>
            </a:pPr>
            <a:r>
              <a:rPr lang="en-US" sz="1086" b="1" dirty="0">
                <a:solidFill>
                  <a:srgbClr val="5A7D7C"/>
                </a:solidFill>
                <a:latin typeface="Quattrocento Sans" pitchFamily="34" charset="0"/>
                <a:ea typeface="Quattrocento Sans" pitchFamily="34" charset="-122"/>
                <a:cs typeface="Quattrocento Sans" pitchFamily="34" charset="-120"/>
              </a:rPr>
              <a:t>Memory</a:t>
            </a:r>
            <a:endParaRPr lang="en-US" sz="1600" dirty="0"/>
          </a:p>
        </p:txBody>
      </p:sp>
      <p:sp>
        <p:nvSpPr>
          <p:cNvPr id="52" name="Text 50"/>
          <p:cNvSpPr/>
          <p:nvPr/>
        </p:nvSpPr>
        <p:spPr>
          <a:xfrm>
            <a:off x="8438724" y="2136831"/>
            <a:ext cx="3308642" cy="41358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Information is not stored properly in long-term memory</a:t>
            </a:r>
            <a:endParaRPr lang="en-US" sz="1600" dirty="0"/>
          </a:p>
        </p:txBody>
      </p:sp>
      <p:sp>
        <p:nvSpPr>
          <p:cNvPr id="53" name="Shape 51"/>
          <p:cNvSpPr/>
          <p:nvPr/>
        </p:nvSpPr>
        <p:spPr>
          <a:xfrm>
            <a:off x="8318096" y="2653806"/>
            <a:ext cx="34465" cy="448045"/>
          </a:xfrm>
          <a:custGeom>
            <a:avLst/>
            <a:gdLst/>
            <a:ahLst/>
            <a:cxnLst/>
            <a:rect l="l" t="t" r="r" b="b"/>
            <a:pathLst>
              <a:path w="34465" h="448045">
                <a:moveTo>
                  <a:pt x="0" y="0"/>
                </a:moveTo>
                <a:lnTo>
                  <a:pt x="34465" y="0"/>
                </a:lnTo>
                <a:lnTo>
                  <a:pt x="34465" y="448045"/>
                </a:lnTo>
                <a:lnTo>
                  <a:pt x="0" y="448045"/>
                </a:lnTo>
                <a:lnTo>
                  <a:pt x="0" y="0"/>
                </a:lnTo>
                <a:close/>
              </a:path>
            </a:pathLst>
          </a:custGeom>
          <a:solidFill>
            <a:srgbClr val="D9A57C"/>
          </a:solidFill>
          <a:ln/>
        </p:spPr>
      </p:sp>
      <p:sp>
        <p:nvSpPr>
          <p:cNvPr id="54" name="Text 52"/>
          <p:cNvSpPr/>
          <p:nvPr/>
        </p:nvSpPr>
        <p:spPr>
          <a:xfrm>
            <a:off x="8438724" y="2653806"/>
            <a:ext cx="3308642" cy="206790"/>
          </a:xfrm>
          <a:prstGeom prst="rect">
            <a:avLst/>
          </a:prstGeom>
          <a:noFill/>
          <a:ln/>
        </p:spPr>
        <p:txBody>
          <a:bodyPr wrap="square" lIns="0" tIns="0" rIns="0" bIns="0" rtlCol="0" anchor="ctr"/>
          <a:lstStyle/>
          <a:p>
            <a:pPr>
              <a:lnSpc>
                <a:spcPct val="120000"/>
              </a:lnSpc>
            </a:pPr>
            <a:r>
              <a:rPr lang="en-US" sz="1086" b="1" dirty="0">
                <a:solidFill>
                  <a:srgbClr val="5A7D7C"/>
                </a:solidFill>
                <a:latin typeface="Quattrocento Sans" pitchFamily="34" charset="0"/>
                <a:ea typeface="Quattrocento Sans" pitchFamily="34" charset="-122"/>
                <a:cs typeface="Quattrocento Sans" pitchFamily="34" charset="-120"/>
              </a:rPr>
              <a:t>Understanding</a:t>
            </a:r>
            <a:endParaRPr lang="en-US" sz="1600" dirty="0"/>
          </a:p>
        </p:txBody>
      </p:sp>
      <p:sp>
        <p:nvSpPr>
          <p:cNvPr id="55" name="Text 53"/>
          <p:cNvSpPr/>
          <p:nvPr/>
        </p:nvSpPr>
        <p:spPr>
          <a:xfrm>
            <a:off x="8438724" y="2895061"/>
            <a:ext cx="3308642" cy="20679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Concepts remain shallow without deep processing</a:t>
            </a:r>
            <a:endParaRPr lang="en-US" sz="1600" dirty="0"/>
          </a:p>
        </p:txBody>
      </p:sp>
      <p:sp>
        <p:nvSpPr>
          <p:cNvPr id="56" name="Shape 54"/>
          <p:cNvSpPr/>
          <p:nvPr/>
        </p:nvSpPr>
        <p:spPr>
          <a:xfrm>
            <a:off x="8318096" y="3205247"/>
            <a:ext cx="34465" cy="654835"/>
          </a:xfrm>
          <a:custGeom>
            <a:avLst/>
            <a:gdLst/>
            <a:ahLst/>
            <a:cxnLst/>
            <a:rect l="l" t="t" r="r" b="b"/>
            <a:pathLst>
              <a:path w="34465" h="654835">
                <a:moveTo>
                  <a:pt x="0" y="0"/>
                </a:moveTo>
                <a:lnTo>
                  <a:pt x="34465" y="0"/>
                </a:lnTo>
                <a:lnTo>
                  <a:pt x="34465" y="654835"/>
                </a:lnTo>
                <a:lnTo>
                  <a:pt x="0" y="654835"/>
                </a:lnTo>
                <a:lnTo>
                  <a:pt x="0" y="0"/>
                </a:lnTo>
                <a:close/>
              </a:path>
            </a:pathLst>
          </a:custGeom>
          <a:solidFill>
            <a:srgbClr val="D9A57C"/>
          </a:solidFill>
          <a:ln/>
        </p:spPr>
      </p:sp>
      <p:sp>
        <p:nvSpPr>
          <p:cNvPr id="57" name="Text 55"/>
          <p:cNvSpPr/>
          <p:nvPr/>
        </p:nvSpPr>
        <p:spPr>
          <a:xfrm>
            <a:off x="8438724" y="3205247"/>
            <a:ext cx="3308642" cy="206790"/>
          </a:xfrm>
          <a:prstGeom prst="rect">
            <a:avLst/>
          </a:prstGeom>
          <a:noFill/>
          <a:ln/>
        </p:spPr>
        <p:txBody>
          <a:bodyPr wrap="square" lIns="0" tIns="0" rIns="0" bIns="0" rtlCol="0" anchor="ctr"/>
          <a:lstStyle/>
          <a:p>
            <a:pPr>
              <a:lnSpc>
                <a:spcPct val="120000"/>
              </a:lnSpc>
            </a:pPr>
            <a:r>
              <a:rPr lang="en-US" sz="1086" b="1" dirty="0">
                <a:solidFill>
                  <a:srgbClr val="5A7D7C"/>
                </a:solidFill>
                <a:latin typeface="Quattrocento Sans" pitchFamily="34" charset="0"/>
                <a:ea typeface="Quattrocento Sans" pitchFamily="34" charset="-122"/>
                <a:cs typeface="Quattrocento Sans" pitchFamily="34" charset="-120"/>
              </a:rPr>
              <a:t>Confidence</a:t>
            </a:r>
            <a:endParaRPr lang="en-US" sz="1600" dirty="0"/>
          </a:p>
        </p:txBody>
      </p:sp>
      <p:sp>
        <p:nvSpPr>
          <p:cNvPr id="58" name="Text 56"/>
          <p:cNvSpPr/>
          <p:nvPr/>
        </p:nvSpPr>
        <p:spPr>
          <a:xfrm>
            <a:off x="8438724" y="3446502"/>
            <a:ext cx="3308642" cy="41358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Students feel "not smart enough" due to poor retention</a:t>
            </a:r>
            <a:endParaRPr lang="en-US" sz="1600" dirty="0"/>
          </a:p>
        </p:txBody>
      </p:sp>
      <p:sp>
        <p:nvSpPr>
          <p:cNvPr id="59" name="Shape 57"/>
          <p:cNvSpPr/>
          <p:nvPr/>
        </p:nvSpPr>
        <p:spPr>
          <a:xfrm>
            <a:off x="8318096" y="3963477"/>
            <a:ext cx="34465" cy="448045"/>
          </a:xfrm>
          <a:custGeom>
            <a:avLst/>
            <a:gdLst/>
            <a:ahLst/>
            <a:cxnLst/>
            <a:rect l="l" t="t" r="r" b="b"/>
            <a:pathLst>
              <a:path w="34465" h="448045">
                <a:moveTo>
                  <a:pt x="0" y="0"/>
                </a:moveTo>
                <a:lnTo>
                  <a:pt x="34465" y="0"/>
                </a:lnTo>
                <a:lnTo>
                  <a:pt x="34465" y="448045"/>
                </a:lnTo>
                <a:lnTo>
                  <a:pt x="0" y="448045"/>
                </a:lnTo>
                <a:lnTo>
                  <a:pt x="0" y="0"/>
                </a:lnTo>
                <a:close/>
              </a:path>
            </a:pathLst>
          </a:custGeom>
          <a:solidFill>
            <a:srgbClr val="D9A57C"/>
          </a:solidFill>
          <a:ln/>
        </p:spPr>
      </p:sp>
      <p:sp>
        <p:nvSpPr>
          <p:cNvPr id="60" name="Text 58"/>
          <p:cNvSpPr/>
          <p:nvPr/>
        </p:nvSpPr>
        <p:spPr>
          <a:xfrm>
            <a:off x="8438724" y="3963477"/>
            <a:ext cx="3308642" cy="206790"/>
          </a:xfrm>
          <a:prstGeom prst="rect">
            <a:avLst/>
          </a:prstGeom>
          <a:noFill/>
          <a:ln/>
        </p:spPr>
        <p:txBody>
          <a:bodyPr wrap="square" lIns="0" tIns="0" rIns="0" bIns="0" rtlCol="0" anchor="ctr"/>
          <a:lstStyle/>
          <a:p>
            <a:pPr>
              <a:lnSpc>
                <a:spcPct val="120000"/>
              </a:lnSpc>
            </a:pPr>
            <a:r>
              <a:rPr lang="en-US" sz="1086" b="1" dirty="0">
                <a:solidFill>
                  <a:srgbClr val="5A7D7C"/>
                </a:solidFill>
                <a:latin typeface="Quattrocento Sans" pitchFamily="34" charset="0"/>
                <a:ea typeface="Quattrocento Sans" pitchFamily="34" charset="-122"/>
                <a:cs typeface="Quattrocento Sans" pitchFamily="34" charset="-120"/>
              </a:rPr>
              <a:t>Motivation</a:t>
            </a:r>
            <a:endParaRPr lang="en-US" sz="1600" dirty="0"/>
          </a:p>
        </p:txBody>
      </p:sp>
      <p:sp>
        <p:nvSpPr>
          <p:cNvPr id="61" name="Text 59"/>
          <p:cNvSpPr/>
          <p:nvPr/>
        </p:nvSpPr>
        <p:spPr>
          <a:xfrm>
            <a:off x="8438724" y="4204732"/>
            <a:ext cx="3308642" cy="20679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Studying feels harder than it should</a:t>
            </a:r>
            <a:endParaRPr lang="en-US" sz="1600" dirty="0"/>
          </a:p>
        </p:txBody>
      </p:sp>
      <p:sp>
        <p:nvSpPr>
          <p:cNvPr id="62" name="Shape 60"/>
          <p:cNvSpPr/>
          <p:nvPr/>
        </p:nvSpPr>
        <p:spPr>
          <a:xfrm>
            <a:off x="8318096" y="4514917"/>
            <a:ext cx="34465" cy="448045"/>
          </a:xfrm>
          <a:custGeom>
            <a:avLst/>
            <a:gdLst/>
            <a:ahLst/>
            <a:cxnLst/>
            <a:rect l="l" t="t" r="r" b="b"/>
            <a:pathLst>
              <a:path w="34465" h="448045">
                <a:moveTo>
                  <a:pt x="0" y="0"/>
                </a:moveTo>
                <a:lnTo>
                  <a:pt x="34465" y="0"/>
                </a:lnTo>
                <a:lnTo>
                  <a:pt x="34465" y="448045"/>
                </a:lnTo>
                <a:lnTo>
                  <a:pt x="0" y="448045"/>
                </a:lnTo>
                <a:lnTo>
                  <a:pt x="0" y="0"/>
                </a:lnTo>
                <a:close/>
              </a:path>
            </a:pathLst>
          </a:custGeom>
          <a:solidFill>
            <a:srgbClr val="D9A57C"/>
          </a:solidFill>
          <a:ln/>
        </p:spPr>
      </p:sp>
      <p:sp>
        <p:nvSpPr>
          <p:cNvPr id="63" name="Text 61"/>
          <p:cNvSpPr/>
          <p:nvPr/>
        </p:nvSpPr>
        <p:spPr>
          <a:xfrm>
            <a:off x="8438724" y="4514917"/>
            <a:ext cx="3308642" cy="206790"/>
          </a:xfrm>
          <a:prstGeom prst="rect">
            <a:avLst/>
          </a:prstGeom>
          <a:noFill/>
          <a:ln/>
        </p:spPr>
        <p:txBody>
          <a:bodyPr wrap="square" lIns="0" tIns="0" rIns="0" bIns="0" rtlCol="0" anchor="ctr"/>
          <a:lstStyle/>
          <a:p>
            <a:pPr>
              <a:lnSpc>
                <a:spcPct val="120000"/>
              </a:lnSpc>
            </a:pPr>
            <a:r>
              <a:rPr lang="en-US" sz="1086" b="1" dirty="0">
                <a:solidFill>
                  <a:srgbClr val="5A7D7C"/>
                </a:solidFill>
                <a:latin typeface="Quattrocento Sans" pitchFamily="34" charset="0"/>
                <a:ea typeface="Quattrocento Sans" pitchFamily="34" charset="-122"/>
                <a:cs typeface="Quattrocento Sans" pitchFamily="34" charset="-120"/>
              </a:rPr>
              <a:t>Sleep</a:t>
            </a:r>
            <a:endParaRPr lang="en-US" sz="1600" dirty="0"/>
          </a:p>
        </p:txBody>
      </p:sp>
      <p:sp>
        <p:nvSpPr>
          <p:cNvPr id="64" name="Text 62"/>
          <p:cNvSpPr/>
          <p:nvPr/>
        </p:nvSpPr>
        <p:spPr>
          <a:xfrm>
            <a:off x="8438724" y="4756172"/>
            <a:ext cx="3308642" cy="20679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Late-night phone use reduces mental clarity</a:t>
            </a:r>
            <a:endParaRPr lang="en-US" sz="1600" dirty="0"/>
          </a:p>
        </p:txBody>
      </p:sp>
      <p:sp>
        <p:nvSpPr>
          <p:cNvPr id="65" name="Shape 63"/>
          <p:cNvSpPr/>
          <p:nvPr/>
        </p:nvSpPr>
        <p:spPr>
          <a:xfrm>
            <a:off x="8318096" y="5100823"/>
            <a:ext cx="3360339" cy="620370"/>
          </a:xfrm>
          <a:custGeom>
            <a:avLst/>
            <a:gdLst/>
            <a:ahLst/>
            <a:cxnLst/>
            <a:rect l="l" t="t" r="r" b="b"/>
            <a:pathLst>
              <a:path w="3360339" h="620370">
                <a:moveTo>
                  <a:pt x="34465" y="0"/>
                </a:moveTo>
                <a:lnTo>
                  <a:pt x="3291410" y="0"/>
                </a:lnTo>
                <a:cubicBezTo>
                  <a:pt x="3329479" y="0"/>
                  <a:pt x="3360339" y="30861"/>
                  <a:pt x="3360339" y="68929"/>
                </a:cubicBezTo>
                <a:lnTo>
                  <a:pt x="3360339" y="551441"/>
                </a:lnTo>
                <a:cubicBezTo>
                  <a:pt x="3360339" y="589510"/>
                  <a:pt x="3329479" y="620370"/>
                  <a:pt x="3291410" y="620370"/>
                </a:cubicBezTo>
                <a:lnTo>
                  <a:pt x="34465" y="620370"/>
                </a:lnTo>
                <a:cubicBezTo>
                  <a:pt x="15431" y="620370"/>
                  <a:pt x="0" y="604940"/>
                  <a:pt x="0" y="585905"/>
                </a:cubicBezTo>
                <a:lnTo>
                  <a:pt x="0" y="34465"/>
                </a:lnTo>
                <a:cubicBezTo>
                  <a:pt x="0" y="15443"/>
                  <a:pt x="15443" y="0"/>
                  <a:pt x="34465" y="0"/>
                </a:cubicBezTo>
                <a:close/>
              </a:path>
            </a:pathLst>
          </a:custGeom>
          <a:solidFill>
            <a:srgbClr val="5A7D7C">
              <a:alpha val="10196"/>
            </a:srgbClr>
          </a:solidFill>
          <a:ln/>
        </p:spPr>
      </p:sp>
      <p:sp>
        <p:nvSpPr>
          <p:cNvPr id="66" name="Shape 64"/>
          <p:cNvSpPr/>
          <p:nvPr/>
        </p:nvSpPr>
        <p:spPr>
          <a:xfrm>
            <a:off x="8318096" y="5100823"/>
            <a:ext cx="34465" cy="620370"/>
          </a:xfrm>
          <a:custGeom>
            <a:avLst/>
            <a:gdLst/>
            <a:ahLst/>
            <a:cxnLst/>
            <a:rect l="l" t="t" r="r" b="b"/>
            <a:pathLst>
              <a:path w="34465" h="620370">
                <a:moveTo>
                  <a:pt x="34465" y="0"/>
                </a:moveTo>
                <a:lnTo>
                  <a:pt x="34465" y="0"/>
                </a:lnTo>
                <a:lnTo>
                  <a:pt x="34465" y="620370"/>
                </a:lnTo>
                <a:lnTo>
                  <a:pt x="34465" y="620370"/>
                </a:lnTo>
                <a:cubicBezTo>
                  <a:pt x="15431" y="620370"/>
                  <a:pt x="0" y="604940"/>
                  <a:pt x="0" y="585905"/>
                </a:cubicBezTo>
                <a:lnTo>
                  <a:pt x="0" y="34465"/>
                </a:lnTo>
                <a:cubicBezTo>
                  <a:pt x="0" y="15443"/>
                  <a:pt x="15443" y="0"/>
                  <a:pt x="34465" y="0"/>
                </a:cubicBezTo>
                <a:close/>
              </a:path>
            </a:pathLst>
          </a:custGeom>
          <a:solidFill>
            <a:srgbClr val="5A7D7C"/>
          </a:solidFill>
          <a:ln/>
        </p:spPr>
      </p:sp>
      <p:sp>
        <p:nvSpPr>
          <p:cNvPr id="67" name="Shape 65"/>
          <p:cNvSpPr/>
          <p:nvPr/>
        </p:nvSpPr>
        <p:spPr>
          <a:xfrm>
            <a:off x="8473189" y="5232940"/>
            <a:ext cx="103395" cy="137860"/>
          </a:xfrm>
          <a:custGeom>
            <a:avLst/>
            <a:gdLst/>
            <a:ahLst/>
            <a:cxnLst/>
            <a:rect l="l" t="t" r="r" b="b"/>
            <a:pathLst>
              <a:path w="103395" h="137860">
                <a:moveTo>
                  <a:pt x="78866" y="103395"/>
                </a:moveTo>
                <a:cubicBezTo>
                  <a:pt x="80831" y="97391"/>
                  <a:pt x="84762" y="91952"/>
                  <a:pt x="89205" y="87267"/>
                </a:cubicBezTo>
                <a:cubicBezTo>
                  <a:pt x="98010" y="78004"/>
                  <a:pt x="103395" y="65484"/>
                  <a:pt x="103395" y="51698"/>
                </a:cubicBezTo>
                <a:cubicBezTo>
                  <a:pt x="103395" y="23156"/>
                  <a:pt x="80239" y="0"/>
                  <a:pt x="51698" y="0"/>
                </a:cubicBezTo>
                <a:cubicBezTo>
                  <a:pt x="23156" y="0"/>
                  <a:pt x="0" y="23156"/>
                  <a:pt x="0" y="51698"/>
                </a:cubicBezTo>
                <a:cubicBezTo>
                  <a:pt x="0" y="65484"/>
                  <a:pt x="5385" y="78004"/>
                  <a:pt x="14190" y="87267"/>
                </a:cubicBezTo>
                <a:cubicBezTo>
                  <a:pt x="18633" y="91952"/>
                  <a:pt x="22591" y="97391"/>
                  <a:pt x="24529" y="103395"/>
                </a:cubicBezTo>
                <a:lnTo>
                  <a:pt x="78839" y="103395"/>
                </a:lnTo>
                <a:close/>
                <a:moveTo>
                  <a:pt x="77546" y="116319"/>
                </a:moveTo>
                <a:lnTo>
                  <a:pt x="25849" y="116319"/>
                </a:lnTo>
                <a:lnTo>
                  <a:pt x="25849" y="120628"/>
                </a:lnTo>
                <a:cubicBezTo>
                  <a:pt x="25849" y="132529"/>
                  <a:pt x="35488" y="142168"/>
                  <a:pt x="47389" y="142168"/>
                </a:cubicBezTo>
                <a:lnTo>
                  <a:pt x="56006" y="142168"/>
                </a:lnTo>
                <a:cubicBezTo>
                  <a:pt x="67907" y="142168"/>
                  <a:pt x="77546" y="132529"/>
                  <a:pt x="77546" y="120628"/>
                </a:cubicBezTo>
                <a:lnTo>
                  <a:pt x="77546" y="116319"/>
                </a:lnTo>
                <a:close/>
                <a:moveTo>
                  <a:pt x="49543" y="30157"/>
                </a:moveTo>
                <a:cubicBezTo>
                  <a:pt x="38827" y="30157"/>
                  <a:pt x="30157" y="38827"/>
                  <a:pt x="30157" y="49543"/>
                </a:cubicBezTo>
                <a:cubicBezTo>
                  <a:pt x="30157" y="53125"/>
                  <a:pt x="27276" y="56006"/>
                  <a:pt x="23695" y="56006"/>
                </a:cubicBezTo>
                <a:cubicBezTo>
                  <a:pt x="20114" y="56006"/>
                  <a:pt x="17233" y="53125"/>
                  <a:pt x="17233" y="49543"/>
                </a:cubicBezTo>
                <a:cubicBezTo>
                  <a:pt x="17233" y="31692"/>
                  <a:pt x="31692" y="17233"/>
                  <a:pt x="49543" y="17233"/>
                </a:cubicBezTo>
                <a:cubicBezTo>
                  <a:pt x="53125" y="17233"/>
                  <a:pt x="56006" y="20114"/>
                  <a:pt x="56006" y="23695"/>
                </a:cubicBezTo>
                <a:cubicBezTo>
                  <a:pt x="56006" y="27276"/>
                  <a:pt x="53125" y="30157"/>
                  <a:pt x="49543" y="30157"/>
                </a:cubicBezTo>
                <a:close/>
              </a:path>
            </a:pathLst>
          </a:custGeom>
          <a:solidFill>
            <a:srgbClr val="D9A57C"/>
          </a:solidFill>
          <a:ln/>
        </p:spPr>
      </p:sp>
      <p:sp>
        <p:nvSpPr>
          <p:cNvPr id="68" name="Text 66"/>
          <p:cNvSpPr/>
          <p:nvPr/>
        </p:nvSpPr>
        <p:spPr>
          <a:xfrm>
            <a:off x="8657814" y="5204218"/>
            <a:ext cx="2986156" cy="413580"/>
          </a:xfrm>
          <a:prstGeom prst="rect">
            <a:avLst/>
          </a:prstGeom>
          <a:noFill/>
          <a:ln/>
        </p:spPr>
        <p:txBody>
          <a:bodyPr wrap="square" lIns="0" tIns="0" rIns="0" bIns="0" rtlCol="0" anchor="ctr"/>
          <a:lstStyle/>
          <a:p>
            <a:pPr>
              <a:lnSpc>
                <a:spcPct val="120000"/>
              </a:lnSpc>
            </a:pPr>
            <a:r>
              <a:rPr lang="en-US" sz="1086" dirty="0">
                <a:solidFill>
                  <a:srgbClr val="3D3D3D">
                    <a:alpha val="80000"/>
                  </a:srgbClr>
                </a:solidFill>
                <a:latin typeface="Quattrocento Sans" pitchFamily="34" charset="0"/>
                <a:ea typeface="Quattrocento Sans" pitchFamily="34" charset="-122"/>
                <a:cs typeface="Quattrocento Sans" pitchFamily="34" charset="-120"/>
              </a:rPr>
              <a:t>Over time, students may feel mentally tired, unmotivated, and frustrated with academics.</a:t>
            </a:r>
            <a:endParaRPr lang="en-US" sz="1600" dirty="0"/>
          </a:p>
        </p:txBody>
      </p:sp>
    </p:spTree>
  </p:cSld>
  <p:clrMapOvr>
    <a:masterClrMapping/>
  </p:clrMapOvr>
  <p:transition>
    <p:fade/>
    <p:spd val="med"/>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23395" y="323395"/>
            <a:ext cx="11609889" cy="194037"/>
          </a:xfrm>
          <a:prstGeom prst="rect">
            <a:avLst/>
          </a:prstGeom>
          <a:noFill/>
          <a:ln/>
        </p:spPr>
        <p:txBody>
          <a:bodyPr wrap="square" lIns="0" tIns="0" rIns="0" bIns="0" rtlCol="0" anchor="ctr"/>
          <a:lstStyle/>
          <a:p>
            <a:pPr>
              <a:lnSpc>
                <a:spcPct val="130000"/>
              </a:lnSpc>
            </a:pPr>
            <a:r>
              <a:rPr lang="en-US" sz="1019" b="1" spc="102" kern="0" dirty="0">
                <a:solidFill>
                  <a:srgbClr val="D9A57C"/>
                </a:solidFill>
                <a:latin typeface="Quattrocento Sans" pitchFamily="34" charset="0"/>
                <a:ea typeface="Quattrocento Sans" pitchFamily="34" charset="-122"/>
                <a:cs typeface="Quattrocento Sans" pitchFamily="34" charset="-120"/>
              </a:rPr>
              <a:t>LESSON 1.3</a:t>
            </a:r>
            <a:endParaRPr lang="en-US" sz="1600" dirty="0"/>
          </a:p>
        </p:txBody>
      </p:sp>
      <p:sp>
        <p:nvSpPr>
          <p:cNvPr id="3" name="Text 1"/>
          <p:cNvSpPr/>
          <p:nvPr/>
        </p:nvSpPr>
        <p:spPr>
          <a:xfrm>
            <a:off x="323395" y="549772"/>
            <a:ext cx="11690737" cy="323395"/>
          </a:xfrm>
          <a:prstGeom prst="rect">
            <a:avLst/>
          </a:prstGeom>
          <a:noFill/>
          <a:ln/>
        </p:spPr>
        <p:txBody>
          <a:bodyPr wrap="square" lIns="0" tIns="0" rIns="0" bIns="0" rtlCol="0" anchor="ctr"/>
          <a:lstStyle/>
          <a:p>
            <a:pPr>
              <a:lnSpc>
                <a:spcPct val="90000"/>
              </a:lnSpc>
            </a:pPr>
            <a:r>
              <a:rPr lang="en-US" sz="2292" b="1" dirty="0">
                <a:solidFill>
                  <a:srgbClr val="5A7D7C"/>
                </a:solidFill>
                <a:latin typeface="Liter" pitchFamily="34" charset="0"/>
                <a:ea typeface="Liter" pitchFamily="34" charset="-122"/>
                <a:cs typeface="Liter" pitchFamily="34" charset="-120"/>
              </a:rPr>
              <a:t>Identifying Your Personal Distraction Triggers</a:t>
            </a:r>
            <a:endParaRPr lang="en-US" sz="1600" dirty="0"/>
          </a:p>
        </p:txBody>
      </p:sp>
      <p:sp>
        <p:nvSpPr>
          <p:cNvPr id="4" name="Text 2"/>
          <p:cNvSpPr/>
          <p:nvPr/>
        </p:nvSpPr>
        <p:spPr>
          <a:xfrm>
            <a:off x="323395" y="905507"/>
            <a:ext cx="11617973" cy="226377"/>
          </a:xfrm>
          <a:prstGeom prst="rect">
            <a:avLst/>
          </a:prstGeom>
          <a:noFill/>
          <a:ln/>
        </p:spPr>
        <p:txBody>
          <a:bodyPr wrap="square" lIns="0" tIns="0" rIns="0" bIns="0" rtlCol="0" anchor="ctr"/>
          <a:lstStyle/>
          <a:p>
            <a:pPr>
              <a:lnSpc>
                <a:spcPct val="130000"/>
              </a:lnSpc>
            </a:pPr>
            <a:r>
              <a:rPr lang="en-US" sz="1146" dirty="0">
                <a:solidFill>
                  <a:srgbClr val="3D3D3D">
                    <a:alpha val="70000"/>
                  </a:srgbClr>
                </a:solidFill>
                <a:latin typeface="Quattrocento Sans" pitchFamily="34" charset="0"/>
                <a:ea typeface="Quattrocento Sans" pitchFamily="34" charset="-122"/>
                <a:cs typeface="Quattrocento Sans" pitchFamily="34" charset="-120"/>
              </a:rPr>
              <a:t>Understand why you get distracted, not just what distracts you</a:t>
            </a:r>
            <a:endParaRPr lang="en-US" sz="1600" dirty="0"/>
          </a:p>
        </p:txBody>
      </p:sp>
      <p:sp>
        <p:nvSpPr>
          <p:cNvPr id="5" name="Shape 3"/>
          <p:cNvSpPr/>
          <p:nvPr/>
        </p:nvSpPr>
        <p:spPr>
          <a:xfrm>
            <a:off x="323395" y="1277411"/>
            <a:ext cx="5691756" cy="1859523"/>
          </a:xfrm>
          <a:custGeom>
            <a:avLst/>
            <a:gdLst/>
            <a:ahLst/>
            <a:cxnLst/>
            <a:rect l="l" t="t" r="r" b="b"/>
            <a:pathLst>
              <a:path w="5691756" h="1859523">
                <a:moveTo>
                  <a:pt x="32340" y="0"/>
                </a:moveTo>
                <a:lnTo>
                  <a:pt x="5659416" y="0"/>
                </a:lnTo>
                <a:cubicBezTo>
                  <a:pt x="5677277" y="0"/>
                  <a:pt x="5691756" y="14479"/>
                  <a:pt x="5691756" y="32340"/>
                </a:cubicBezTo>
                <a:lnTo>
                  <a:pt x="5691756" y="1762511"/>
                </a:lnTo>
                <a:cubicBezTo>
                  <a:pt x="5691756" y="1816089"/>
                  <a:pt x="5648323" y="1859523"/>
                  <a:pt x="5594745" y="1859523"/>
                </a:cubicBezTo>
                <a:lnTo>
                  <a:pt x="97011" y="1859523"/>
                </a:lnTo>
                <a:cubicBezTo>
                  <a:pt x="43433" y="1859523"/>
                  <a:pt x="0" y="1816089"/>
                  <a:pt x="0" y="1762511"/>
                </a:cubicBezTo>
                <a:lnTo>
                  <a:pt x="0" y="32340"/>
                </a:lnTo>
                <a:cubicBezTo>
                  <a:pt x="0" y="14491"/>
                  <a:pt x="14491" y="0"/>
                  <a:pt x="32340" y="0"/>
                </a:cubicBezTo>
                <a:close/>
              </a:path>
            </a:pathLst>
          </a:custGeom>
          <a:solidFill>
            <a:srgbClr val="FFFFFF"/>
          </a:solidFill>
          <a:ln/>
          <a:effectLst>
            <a:outerShdw sx="100000" sy="100000" kx="0" ky="0" algn="bl" rotWithShape="0" blurRad="48509" dist="32340" dir="5400000">
              <a:srgbClr val="000000">
                <a:alpha val="10196"/>
              </a:srgbClr>
            </a:outerShdw>
          </a:effectLst>
        </p:spPr>
      </p:sp>
      <p:sp>
        <p:nvSpPr>
          <p:cNvPr id="6" name="Shape 4"/>
          <p:cNvSpPr/>
          <p:nvPr/>
        </p:nvSpPr>
        <p:spPr>
          <a:xfrm>
            <a:off x="323395" y="1277411"/>
            <a:ext cx="5691756" cy="32340"/>
          </a:xfrm>
          <a:custGeom>
            <a:avLst/>
            <a:gdLst/>
            <a:ahLst/>
            <a:cxnLst/>
            <a:rect l="l" t="t" r="r" b="b"/>
            <a:pathLst>
              <a:path w="5691756" h="32340">
                <a:moveTo>
                  <a:pt x="32340" y="0"/>
                </a:moveTo>
                <a:lnTo>
                  <a:pt x="5659416" y="0"/>
                </a:lnTo>
                <a:cubicBezTo>
                  <a:pt x="5677277" y="0"/>
                  <a:pt x="5691756" y="14479"/>
                  <a:pt x="5691756" y="32340"/>
                </a:cubicBezTo>
                <a:lnTo>
                  <a:pt x="5691756" y="32340"/>
                </a:lnTo>
                <a:lnTo>
                  <a:pt x="0" y="32340"/>
                </a:lnTo>
                <a:lnTo>
                  <a:pt x="0" y="32340"/>
                </a:lnTo>
                <a:cubicBezTo>
                  <a:pt x="0" y="14491"/>
                  <a:pt x="14491" y="0"/>
                  <a:pt x="32340" y="0"/>
                </a:cubicBezTo>
                <a:close/>
              </a:path>
            </a:pathLst>
          </a:custGeom>
          <a:solidFill>
            <a:srgbClr val="5A7D7C"/>
          </a:solidFill>
          <a:ln/>
        </p:spPr>
      </p:sp>
      <p:sp>
        <p:nvSpPr>
          <p:cNvPr id="7" name="Shape 5"/>
          <p:cNvSpPr/>
          <p:nvPr/>
        </p:nvSpPr>
        <p:spPr>
          <a:xfrm>
            <a:off x="533602" y="1471448"/>
            <a:ext cx="145528" cy="194037"/>
          </a:xfrm>
          <a:custGeom>
            <a:avLst/>
            <a:gdLst/>
            <a:ahLst/>
            <a:cxnLst/>
            <a:rect l="l" t="t" r="r" b="b"/>
            <a:pathLst>
              <a:path w="145528" h="194037">
                <a:moveTo>
                  <a:pt x="111003" y="145528"/>
                </a:moveTo>
                <a:cubicBezTo>
                  <a:pt x="113769" y="137077"/>
                  <a:pt x="119303" y="129421"/>
                  <a:pt x="125556" y="122827"/>
                </a:cubicBezTo>
                <a:cubicBezTo>
                  <a:pt x="137948" y="109790"/>
                  <a:pt x="145528" y="92168"/>
                  <a:pt x="145528" y="72764"/>
                </a:cubicBezTo>
                <a:cubicBezTo>
                  <a:pt x="145528" y="32592"/>
                  <a:pt x="112936" y="0"/>
                  <a:pt x="72764" y="0"/>
                </a:cubicBezTo>
                <a:cubicBezTo>
                  <a:pt x="32592" y="0"/>
                  <a:pt x="0" y="32592"/>
                  <a:pt x="0" y="72764"/>
                </a:cubicBezTo>
                <a:cubicBezTo>
                  <a:pt x="0" y="92168"/>
                  <a:pt x="7580" y="109790"/>
                  <a:pt x="19972" y="122827"/>
                </a:cubicBezTo>
                <a:cubicBezTo>
                  <a:pt x="26225" y="129421"/>
                  <a:pt x="31796" y="137077"/>
                  <a:pt x="34525" y="145528"/>
                </a:cubicBezTo>
                <a:lnTo>
                  <a:pt x="110965" y="145528"/>
                </a:lnTo>
                <a:close/>
                <a:moveTo>
                  <a:pt x="109146" y="163719"/>
                </a:moveTo>
                <a:lnTo>
                  <a:pt x="36382" y="163719"/>
                </a:lnTo>
                <a:lnTo>
                  <a:pt x="36382" y="169782"/>
                </a:lnTo>
                <a:cubicBezTo>
                  <a:pt x="36382" y="186533"/>
                  <a:pt x="49949" y="200101"/>
                  <a:pt x="66700" y="200101"/>
                </a:cubicBezTo>
                <a:lnTo>
                  <a:pt x="78828" y="200101"/>
                </a:lnTo>
                <a:cubicBezTo>
                  <a:pt x="95578" y="200101"/>
                  <a:pt x="109146" y="186533"/>
                  <a:pt x="109146" y="169782"/>
                </a:cubicBezTo>
                <a:lnTo>
                  <a:pt x="109146" y="163719"/>
                </a:lnTo>
                <a:close/>
                <a:moveTo>
                  <a:pt x="69732" y="42446"/>
                </a:moveTo>
                <a:cubicBezTo>
                  <a:pt x="54649" y="42446"/>
                  <a:pt x="42446" y="54649"/>
                  <a:pt x="42446" y="69732"/>
                </a:cubicBezTo>
                <a:cubicBezTo>
                  <a:pt x="42446" y="74773"/>
                  <a:pt x="38391" y="78828"/>
                  <a:pt x="33350" y="78828"/>
                </a:cubicBezTo>
                <a:cubicBezTo>
                  <a:pt x="28310" y="78828"/>
                  <a:pt x="24255" y="74773"/>
                  <a:pt x="24255" y="69732"/>
                </a:cubicBezTo>
                <a:cubicBezTo>
                  <a:pt x="24255" y="44606"/>
                  <a:pt x="44606" y="24255"/>
                  <a:pt x="69732" y="24255"/>
                </a:cubicBezTo>
                <a:cubicBezTo>
                  <a:pt x="74773" y="24255"/>
                  <a:pt x="78828" y="28310"/>
                  <a:pt x="78828" y="33350"/>
                </a:cubicBezTo>
                <a:cubicBezTo>
                  <a:pt x="78828" y="38391"/>
                  <a:pt x="74773" y="42446"/>
                  <a:pt x="69732" y="42446"/>
                </a:cubicBezTo>
                <a:close/>
              </a:path>
            </a:pathLst>
          </a:custGeom>
          <a:solidFill>
            <a:srgbClr val="5A7D7C"/>
          </a:solidFill>
          <a:ln/>
        </p:spPr>
      </p:sp>
      <p:sp>
        <p:nvSpPr>
          <p:cNvPr id="8" name="Text 6"/>
          <p:cNvSpPr/>
          <p:nvPr/>
        </p:nvSpPr>
        <p:spPr>
          <a:xfrm>
            <a:off x="824658" y="1455279"/>
            <a:ext cx="1172308" cy="226377"/>
          </a:xfrm>
          <a:prstGeom prst="rect">
            <a:avLst/>
          </a:prstGeom>
          <a:noFill/>
          <a:ln/>
        </p:spPr>
        <p:txBody>
          <a:bodyPr wrap="square" lIns="0" tIns="0" rIns="0" bIns="0" rtlCol="0" anchor="ctr"/>
          <a:lstStyle/>
          <a:p>
            <a:pPr>
              <a:lnSpc>
                <a:spcPct val="120000"/>
              </a:lnSpc>
            </a:pPr>
            <a:r>
              <a:rPr lang="en-US" sz="1273" b="1" dirty="0">
                <a:solidFill>
                  <a:srgbClr val="5A7D7C"/>
                </a:solidFill>
                <a:latin typeface="Liter" pitchFamily="34" charset="0"/>
                <a:ea typeface="Liter" pitchFamily="34" charset="-122"/>
                <a:cs typeface="Liter" pitchFamily="34" charset="-120"/>
              </a:rPr>
              <a:t>The Key Insight</a:t>
            </a:r>
            <a:endParaRPr lang="en-US" sz="1600" dirty="0"/>
          </a:p>
        </p:txBody>
      </p:sp>
      <p:sp>
        <p:nvSpPr>
          <p:cNvPr id="9" name="Text 7"/>
          <p:cNvSpPr/>
          <p:nvPr/>
        </p:nvSpPr>
        <p:spPr>
          <a:xfrm>
            <a:off x="485093" y="1778674"/>
            <a:ext cx="5433040" cy="420414"/>
          </a:xfrm>
          <a:prstGeom prst="rect">
            <a:avLst/>
          </a:prstGeom>
          <a:noFill/>
          <a:ln/>
        </p:spPr>
        <p:txBody>
          <a:bodyPr wrap="square" lIns="0" tIns="0" rIns="0" bIns="0" rtlCol="0" anchor="ctr"/>
          <a:lstStyle/>
          <a:p>
            <a:pPr>
              <a:lnSpc>
                <a:spcPct val="14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Many students believe digital distraction is only caused by phones or social media. In reality, </a:t>
            </a:r>
            <a:pPr>
              <a:lnSpc>
                <a:spcPct val="140000"/>
              </a:lnSpc>
            </a:pPr>
            <a:r>
              <a:rPr lang="en-US" sz="1019" b="1" dirty="0">
                <a:solidFill>
                  <a:srgbClr val="5A7D7C"/>
                </a:solidFill>
                <a:latin typeface="Quattrocento Sans" pitchFamily="34" charset="0"/>
                <a:ea typeface="Quattrocento Sans" pitchFamily="34" charset="-122"/>
                <a:cs typeface="Quattrocento Sans" pitchFamily="34" charset="-120"/>
              </a:rPr>
              <a:t>distraction usually starts inside the mind</a:t>
            </a:r>
            <a:pPr>
              <a:lnSpc>
                <a:spcPct val="14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 before it shows up on the screen.</a:t>
            </a:r>
            <a:endParaRPr lang="en-US" sz="1600" dirty="0"/>
          </a:p>
        </p:txBody>
      </p:sp>
      <p:sp>
        <p:nvSpPr>
          <p:cNvPr id="10" name="Shape 8"/>
          <p:cNvSpPr/>
          <p:nvPr/>
        </p:nvSpPr>
        <p:spPr>
          <a:xfrm>
            <a:off x="485093" y="2296106"/>
            <a:ext cx="5368361" cy="679130"/>
          </a:xfrm>
          <a:custGeom>
            <a:avLst/>
            <a:gdLst/>
            <a:ahLst/>
            <a:cxnLst/>
            <a:rect l="l" t="t" r="r" b="b"/>
            <a:pathLst>
              <a:path w="5368361" h="679130">
                <a:moveTo>
                  <a:pt x="64680" y="0"/>
                </a:moveTo>
                <a:lnTo>
                  <a:pt x="5303680" y="0"/>
                </a:lnTo>
                <a:cubicBezTo>
                  <a:pt x="5339402" y="0"/>
                  <a:pt x="5368361" y="28958"/>
                  <a:pt x="5368361" y="64680"/>
                </a:cubicBezTo>
                <a:lnTo>
                  <a:pt x="5368361" y="614450"/>
                </a:lnTo>
                <a:cubicBezTo>
                  <a:pt x="5368361" y="650172"/>
                  <a:pt x="5339402" y="679130"/>
                  <a:pt x="5303680" y="679130"/>
                </a:cubicBezTo>
                <a:lnTo>
                  <a:pt x="64680" y="679130"/>
                </a:lnTo>
                <a:cubicBezTo>
                  <a:pt x="28982" y="679130"/>
                  <a:pt x="0" y="650148"/>
                  <a:pt x="0" y="614450"/>
                </a:cubicBezTo>
                <a:lnTo>
                  <a:pt x="0" y="64680"/>
                </a:lnTo>
                <a:cubicBezTo>
                  <a:pt x="0" y="28982"/>
                  <a:pt x="28982" y="0"/>
                  <a:pt x="64680" y="0"/>
                </a:cubicBezTo>
                <a:close/>
              </a:path>
            </a:pathLst>
          </a:custGeom>
          <a:solidFill>
            <a:srgbClr val="5A7D7C"/>
          </a:solidFill>
          <a:ln/>
        </p:spPr>
      </p:sp>
      <p:sp>
        <p:nvSpPr>
          <p:cNvPr id="11" name="Shape 9"/>
          <p:cNvSpPr/>
          <p:nvPr/>
        </p:nvSpPr>
        <p:spPr>
          <a:xfrm>
            <a:off x="638706" y="2457804"/>
            <a:ext cx="113188" cy="129358"/>
          </a:xfrm>
          <a:custGeom>
            <a:avLst/>
            <a:gdLst/>
            <a:ahLst/>
            <a:cxnLst/>
            <a:rect l="l" t="t" r="r" b="b"/>
            <a:pathLst>
              <a:path w="113188" h="129358">
                <a:moveTo>
                  <a:pt x="0" y="54573"/>
                </a:moveTo>
                <a:cubicBezTo>
                  <a:pt x="0" y="37822"/>
                  <a:pt x="13567" y="24255"/>
                  <a:pt x="30318" y="24255"/>
                </a:cubicBezTo>
                <a:lnTo>
                  <a:pt x="32340" y="24255"/>
                </a:lnTo>
                <a:cubicBezTo>
                  <a:pt x="36811" y="24255"/>
                  <a:pt x="40424" y="27868"/>
                  <a:pt x="40424" y="32340"/>
                </a:cubicBezTo>
                <a:cubicBezTo>
                  <a:pt x="40424" y="36811"/>
                  <a:pt x="36811" y="40424"/>
                  <a:pt x="32340" y="40424"/>
                </a:cubicBezTo>
                <a:lnTo>
                  <a:pt x="30318" y="40424"/>
                </a:lnTo>
                <a:cubicBezTo>
                  <a:pt x="22511" y="40424"/>
                  <a:pt x="16170" y="46766"/>
                  <a:pt x="16170" y="54573"/>
                </a:cubicBezTo>
                <a:lnTo>
                  <a:pt x="16170" y="56594"/>
                </a:lnTo>
                <a:lnTo>
                  <a:pt x="32340" y="56594"/>
                </a:lnTo>
                <a:cubicBezTo>
                  <a:pt x="41258" y="56594"/>
                  <a:pt x="48509" y="63845"/>
                  <a:pt x="48509" y="72764"/>
                </a:cubicBezTo>
                <a:lnTo>
                  <a:pt x="48509" y="88934"/>
                </a:lnTo>
                <a:cubicBezTo>
                  <a:pt x="48509" y="97852"/>
                  <a:pt x="41258" y="105103"/>
                  <a:pt x="32340" y="105103"/>
                </a:cubicBezTo>
                <a:lnTo>
                  <a:pt x="16170" y="105103"/>
                </a:lnTo>
                <a:cubicBezTo>
                  <a:pt x="7251" y="105103"/>
                  <a:pt x="0" y="97852"/>
                  <a:pt x="0" y="88934"/>
                </a:cubicBezTo>
                <a:lnTo>
                  <a:pt x="0" y="54573"/>
                </a:lnTo>
                <a:close/>
                <a:moveTo>
                  <a:pt x="64679" y="54573"/>
                </a:moveTo>
                <a:cubicBezTo>
                  <a:pt x="64679" y="37822"/>
                  <a:pt x="78246" y="24255"/>
                  <a:pt x="94997" y="24255"/>
                </a:cubicBezTo>
                <a:lnTo>
                  <a:pt x="97019" y="24255"/>
                </a:lnTo>
                <a:cubicBezTo>
                  <a:pt x="101491" y="24255"/>
                  <a:pt x="105103" y="27868"/>
                  <a:pt x="105103" y="32340"/>
                </a:cubicBezTo>
                <a:cubicBezTo>
                  <a:pt x="105103" y="36811"/>
                  <a:pt x="101491" y="40424"/>
                  <a:pt x="97019" y="40424"/>
                </a:cubicBezTo>
                <a:lnTo>
                  <a:pt x="94997" y="40424"/>
                </a:lnTo>
                <a:cubicBezTo>
                  <a:pt x="87190" y="40424"/>
                  <a:pt x="80849" y="46766"/>
                  <a:pt x="80849" y="54573"/>
                </a:cubicBezTo>
                <a:lnTo>
                  <a:pt x="80849" y="56594"/>
                </a:lnTo>
                <a:lnTo>
                  <a:pt x="97019" y="56594"/>
                </a:lnTo>
                <a:cubicBezTo>
                  <a:pt x="105937" y="56594"/>
                  <a:pt x="113188" y="63845"/>
                  <a:pt x="113188" y="72764"/>
                </a:cubicBezTo>
                <a:lnTo>
                  <a:pt x="113188" y="88934"/>
                </a:lnTo>
                <a:cubicBezTo>
                  <a:pt x="113188" y="97852"/>
                  <a:pt x="105937" y="105103"/>
                  <a:pt x="97019" y="105103"/>
                </a:cubicBezTo>
                <a:lnTo>
                  <a:pt x="80849" y="105103"/>
                </a:lnTo>
                <a:cubicBezTo>
                  <a:pt x="71930" y="105103"/>
                  <a:pt x="64679" y="97852"/>
                  <a:pt x="64679" y="88934"/>
                </a:cubicBezTo>
                <a:lnTo>
                  <a:pt x="64679" y="54573"/>
                </a:lnTo>
                <a:close/>
              </a:path>
            </a:pathLst>
          </a:custGeom>
          <a:solidFill>
            <a:srgbClr val="D9A57C"/>
          </a:solidFill>
          <a:ln/>
        </p:spPr>
      </p:sp>
      <p:sp>
        <p:nvSpPr>
          <p:cNvPr id="12" name="Text 10"/>
          <p:cNvSpPr/>
          <p:nvPr/>
        </p:nvSpPr>
        <p:spPr>
          <a:xfrm>
            <a:off x="817324" y="2425464"/>
            <a:ext cx="4971451" cy="420414"/>
          </a:xfrm>
          <a:prstGeom prst="rect">
            <a:avLst/>
          </a:prstGeom>
          <a:noFill/>
          <a:ln/>
        </p:spPr>
        <p:txBody>
          <a:bodyPr wrap="square" lIns="0" tIns="0" rIns="0" bIns="0" rtlCol="0" anchor="ctr"/>
          <a:lstStyle/>
          <a:p>
            <a:pPr>
              <a:lnSpc>
                <a:spcPct val="140000"/>
              </a:lnSpc>
            </a:pPr>
            <a:r>
              <a:rPr lang="en-US" sz="1019" dirty="0">
                <a:solidFill>
                  <a:srgbClr val="F8F7F4"/>
                </a:solidFill>
                <a:latin typeface="Quattrocento Sans" pitchFamily="34" charset="0"/>
                <a:ea typeface="Quattrocento Sans" pitchFamily="34" charset="-122"/>
                <a:cs typeface="Quattrocento Sans" pitchFamily="34" charset="-120"/>
              </a:rPr>
              <a:t>Digital distraction is often a </a:t>
            </a:r>
            <a:pPr>
              <a:lnSpc>
                <a:spcPct val="140000"/>
              </a:lnSpc>
            </a:pPr>
            <a:r>
              <a:rPr lang="en-US" sz="1019" b="1" dirty="0">
                <a:solidFill>
                  <a:srgbClr val="F8F7F4"/>
                </a:solidFill>
                <a:latin typeface="Quattrocento Sans" pitchFamily="34" charset="0"/>
                <a:ea typeface="Quattrocento Sans" pitchFamily="34" charset="-122"/>
                <a:cs typeface="Quattrocento Sans" pitchFamily="34" charset="-120"/>
              </a:rPr>
              <a:t>symptom</a:t>
            </a:r>
            <a:pPr>
              <a:lnSpc>
                <a:spcPct val="140000"/>
              </a:lnSpc>
            </a:pPr>
            <a:r>
              <a:rPr lang="en-US" sz="1019" dirty="0">
                <a:solidFill>
                  <a:srgbClr val="F8F7F4"/>
                </a:solidFill>
                <a:latin typeface="Quattrocento Sans" pitchFamily="34" charset="0"/>
                <a:ea typeface="Quattrocento Sans" pitchFamily="34" charset="-122"/>
                <a:cs typeface="Quattrocento Sans" pitchFamily="34" charset="-120"/>
              </a:rPr>
              <a:t>, not the real problem. The real problem is usually </a:t>
            </a:r>
            <a:pPr>
              <a:lnSpc>
                <a:spcPct val="140000"/>
              </a:lnSpc>
            </a:pPr>
            <a:r>
              <a:rPr lang="en-US" sz="1019" b="1" dirty="0">
                <a:solidFill>
                  <a:srgbClr val="F8F7F4"/>
                </a:solidFill>
                <a:latin typeface="Quattrocento Sans" pitchFamily="34" charset="0"/>
                <a:ea typeface="Quattrocento Sans" pitchFamily="34" charset="-122"/>
                <a:cs typeface="Quattrocento Sans" pitchFamily="34" charset="-120"/>
              </a:rPr>
              <a:t>emotional discomfort or lack of structure</a:t>
            </a:r>
            <a:pPr>
              <a:lnSpc>
                <a:spcPct val="140000"/>
              </a:lnSpc>
            </a:pPr>
            <a:r>
              <a:rPr lang="en-US" sz="1019" dirty="0">
                <a:solidFill>
                  <a:srgbClr val="F8F7F4"/>
                </a:solidFill>
                <a:latin typeface="Quattrocento Sans" pitchFamily="34" charset="0"/>
                <a:ea typeface="Quattrocento Sans" pitchFamily="34" charset="-122"/>
                <a:cs typeface="Quattrocento Sans" pitchFamily="34" charset="-120"/>
              </a:rPr>
              <a:t>.</a:t>
            </a:r>
            <a:endParaRPr lang="en-US" sz="1600" dirty="0"/>
          </a:p>
        </p:txBody>
      </p:sp>
      <p:sp>
        <p:nvSpPr>
          <p:cNvPr id="13" name="Shape 11"/>
          <p:cNvSpPr/>
          <p:nvPr/>
        </p:nvSpPr>
        <p:spPr>
          <a:xfrm>
            <a:off x="323395" y="3282462"/>
            <a:ext cx="5691756" cy="2926727"/>
          </a:xfrm>
          <a:custGeom>
            <a:avLst/>
            <a:gdLst/>
            <a:ahLst/>
            <a:cxnLst/>
            <a:rect l="l" t="t" r="r" b="b"/>
            <a:pathLst>
              <a:path w="5691756" h="2926727">
                <a:moveTo>
                  <a:pt x="32340" y="0"/>
                </a:moveTo>
                <a:lnTo>
                  <a:pt x="5659416" y="0"/>
                </a:lnTo>
                <a:cubicBezTo>
                  <a:pt x="5677277" y="0"/>
                  <a:pt x="5691756" y="14479"/>
                  <a:pt x="5691756" y="32340"/>
                </a:cubicBezTo>
                <a:lnTo>
                  <a:pt x="5691756" y="2829706"/>
                </a:lnTo>
                <a:cubicBezTo>
                  <a:pt x="5691756" y="2883289"/>
                  <a:pt x="5648318" y="2926727"/>
                  <a:pt x="5594735" y="2926727"/>
                </a:cubicBezTo>
                <a:lnTo>
                  <a:pt x="97021" y="2926727"/>
                </a:lnTo>
                <a:cubicBezTo>
                  <a:pt x="43438" y="2926727"/>
                  <a:pt x="0" y="2883289"/>
                  <a:pt x="0" y="2829706"/>
                </a:cubicBezTo>
                <a:lnTo>
                  <a:pt x="0" y="32340"/>
                </a:lnTo>
                <a:cubicBezTo>
                  <a:pt x="0" y="14479"/>
                  <a:pt x="14479" y="0"/>
                  <a:pt x="32340" y="0"/>
                </a:cubicBezTo>
                <a:close/>
              </a:path>
            </a:pathLst>
          </a:custGeom>
          <a:solidFill>
            <a:srgbClr val="FFFFFF"/>
          </a:solidFill>
          <a:ln/>
          <a:effectLst>
            <a:outerShdw sx="100000" sy="100000" kx="0" ky="0" algn="bl" rotWithShape="0" blurRad="48509" dist="32340" dir="5400000">
              <a:srgbClr val="000000">
                <a:alpha val="10196"/>
              </a:srgbClr>
            </a:outerShdw>
          </a:effectLst>
        </p:spPr>
      </p:sp>
      <p:sp>
        <p:nvSpPr>
          <p:cNvPr id="14" name="Shape 12"/>
          <p:cNvSpPr/>
          <p:nvPr/>
        </p:nvSpPr>
        <p:spPr>
          <a:xfrm>
            <a:off x="323395" y="3282462"/>
            <a:ext cx="5691756" cy="32340"/>
          </a:xfrm>
          <a:custGeom>
            <a:avLst/>
            <a:gdLst/>
            <a:ahLst/>
            <a:cxnLst/>
            <a:rect l="l" t="t" r="r" b="b"/>
            <a:pathLst>
              <a:path w="5691756" h="32340">
                <a:moveTo>
                  <a:pt x="32340" y="0"/>
                </a:moveTo>
                <a:lnTo>
                  <a:pt x="5659416" y="0"/>
                </a:lnTo>
                <a:cubicBezTo>
                  <a:pt x="5677277" y="0"/>
                  <a:pt x="5691756" y="14479"/>
                  <a:pt x="5691756" y="32340"/>
                </a:cubicBezTo>
                <a:lnTo>
                  <a:pt x="5691756" y="32340"/>
                </a:lnTo>
                <a:lnTo>
                  <a:pt x="0" y="32340"/>
                </a:lnTo>
                <a:lnTo>
                  <a:pt x="0" y="32340"/>
                </a:lnTo>
                <a:cubicBezTo>
                  <a:pt x="0" y="14491"/>
                  <a:pt x="14491" y="0"/>
                  <a:pt x="32340" y="0"/>
                </a:cubicBezTo>
                <a:close/>
              </a:path>
            </a:pathLst>
          </a:custGeom>
          <a:solidFill>
            <a:srgbClr val="D9A57C"/>
          </a:solidFill>
          <a:ln/>
        </p:spPr>
      </p:sp>
      <p:sp>
        <p:nvSpPr>
          <p:cNvPr id="15" name="Shape 13"/>
          <p:cNvSpPr/>
          <p:nvPr/>
        </p:nvSpPr>
        <p:spPr>
          <a:xfrm>
            <a:off x="509347" y="3476499"/>
            <a:ext cx="194037" cy="194037"/>
          </a:xfrm>
          <a:custGeom>
            <a:avLst/>
            <a:gdLst/>
            <a:ahLst/>
            <a:cxnLst/>
            <a:rect l="l" t="t" r="r" b="b"/>
            <a:pathLst>
              <a:path w="194037" h="194037">
                <a:moveTo>
                  <a:pt x="91334" y="33009"/>
                </a:moveTo>
                <a:lnTo>
                  <a:pt x="97019" y="40854"/>
                </a:lnTo>
                <a:lnTo>
                  <a:pt x="102703" y="33009"/>
                </a:lnTo>
                <a:cubicBezTo>
                  <a:pt x="112178" y="19896"/>
                  <a:pt x="127413" y="12127"/>
                  <a:pt x="143595" y="12127"/>
                </a:cubicBezTo>
                <a:cubicBezTo>
                  <a:pt x="171450" y="12127"/>
                  <a:pt x="194037" y="34714"/>
                  <a:pt x="194037" y="62569"/>
                </a:cubicBezTo>
                <a:lnTo>
                  <a:pt x="194037" y="63555"/>
                </a:lnTo>
                <a:cubicBezTo>
                  <a:pt x="194037" y="106076"/>
                  <a:pt x="141018" y="155457"/>
                  <a:pt x="113353" y="176566"/>
                </a:cubicBezTo>
                <a:cubicBezTo>
                  <a:pt x="108653" y="180129"/>
                  <a:pt x="102893" y="181910"/>
                  <a:pt x="97019" y="181910"/>
                </a:cubicBezTo>
                <a:cubicBezTo>
                  <a:pt x="91144" y="181910"/>
                  <a:pt x="85346" y="180167"/>
                  <a:pt x="80685" y="176566"/>
                </a:cubicBezTo>
                <a:cubicBezTo>
                  <a:pt x="53019" y="155457"/>
                  <a:pt x="0" y="106076"/>
                  <a:pt x="0" y="63555"/>
                </a:cubicBezTo>
                <a:lnTo>
                  <a:pt x="0" y="62569"/>
                </a:lnTo>
                <a:cubicBezTo>
                  <a:pt x="0" y="34714"/>
                  <a:pt x="22587" y="12127"/>
                  <a:pt x="50442" y="12127"/>
                </a:cubicBezTo>
                <a:cubicBezTo>
                  <a:pt x="66624" y="12127"/>
                  <a:pt x="81859" y="19896"/>
                  <a:pt x="91334" y="33009"/>
                </a:cubicBezTo>
                <a:close/>
              </a:path>
            </a:pathLst>
          </a:custGeom>
          <a:solidFill>
            <a:srgbClr val="D9A57C"/>
          </a:solidFill>
          <a:ln/>
        </p:spPr>
      </p:sp>
      <p:sp>
        <p:nvSpPr>
          <p:cNvPr id="16" name="Text 14"/>
          <p:cNvSpPr/>
          <p:nvPr/>
        </p:nvSpPr>
        <p:spPr>
          <a:xfrm>
            <a:off x="824658" y="3460329"/>
            <a:ext cx="2142493" cy="226377"/>
          </a:xfrm>
          <a:prstGeom prst="rect">
            <a:avLst/>
          </a:prstGeom>
          <a:noFill/>
          <a:ln/>
        </p:spPr>
        <p:txBody>
          <a:bodyPr wrap="square" lIns="0" tIns="0" rIns="0" bIns="0" rtlCol="0" anchor="ctr"/>
          <a:lstStyle/>
          <a:p>
            <a:pPr>
              <a:lnSpc>
                <a:spcPct val="120000"/>
              </a:lnSpc>
            </a:pPr>
            <a:r>
              <a:rPr lang="en-US" sz="1273" b="1" dirty="0">
                <a:solidFill>
                  <a:srgbClr val="5A7D7C"/>
                </a:solidFill>
                <a:latin typeface="Liter" pitchFamily="34" charset="0"/>
                <a:ea typeface="Liter" pitchFamily="34" charset="-122"/>
                <a:cs typeface="Liter" pitchFamily="34" charset="-120"/>
              </a:rPr>
              <a:t>Internal Triggers (Inside You)</a:t>
            </a:r>
            <a:endParaRPr lang="en-US" sz="1600" dirty="0"/>
          </a:p>
        </p:txBody>
      </p:sp>
      <p:sp>
        <p:nvSpPr>
          <p:cNvPr id="17" name="Text 15"/>
          <p:cNvSpPr/>
          <p:nvPr/>
        </p:nvSpPr>
        <p:spPr>
          <a:xfrm>
            <a:off x="485093" y="3783724"/>
            <a:ext cx="5433040" cy="388074"/>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Internal triggers are </a:t>
            </a:r>
            <a:pPr>
              <a:lnSpc>
                <a:spcPct val="130000"/>
              </a:lnSpc>
            </a:pPr>
            <a:r>
              <a:rPr lang="en-US" sz="1019" b="1" dirty="0">
                <a:solidFill>
                  <a:srgbClr val="3D3D3D">
                    <a:alpha val="80000"/>
                  </a:srgbClr>
                </a:solidFill>
                <a:latin typeface="Quattrocento Sans" pitchFamily="34" charset="0"/>
                <a:ea typeface="Quattrocento Sans" pitchFamily="34" charset="-122"/>
                <a:cs typeface="Quattrocento Sans" pitchFamily="34" charset="-120"/>
              </a:rPr>
              <a:t>emotions, thoughts, or mental states</a:t>
            </a:r>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 that cause you to reach for your phone for relief.</a:t>
            </a:r>
            <a:endParaRPr lang="en-US" sz="1600" dirty="0"/>
          </a:p>
        </p:txBody>
      </p:sp>
      <p:sp>
        <p:nvSpPr>
          <p:cNvPr id="18" name="Shape 16"/>
          <p:cNvSpPr/>
          <p:nvPr/>
        </p:nvSpPr>
        <p:spPr>
          <a:xfrm>
            <a:off x="485093" y="4268817"/>
            <a:ext cx="2651841" cy="323395"/>
          </a:xfrm>
          <a:custGeom>
            <a:avLst/>
            <a:gdLst/>
            <a:ahLst/>
            <a:cxnLst/>
            <a:rect l="l" t="t" r="r" b="b"/>
            <a:pathLst>
              <a:path w="2651841" h="323395">
                <a:moveTo>
                  <a:pt x="64679" y="0"/>
                </a:moveTo>
                <a:lnTo>
                  <a:pt x="2587162" y="0"/>
                </a:lnTo>
                <a:cubicBezTo>
                  <a:pt x="2622883" y="0"/>
                  <a:pt x="2651841" y="28958"/>
                  <a:pt x="2651841" y="64679"/>
                </a:cubicBezTo>
                <a:lnTo>
                  <a:pt x="2651841" y="258716"/>
                </a:lnTo>
                <a:cubicBezTo>
                  <a:pt x="2651841" y="294437"/>
                  <a:pt x="2622883" y="323395"/>
                  <a:pt x="2587162" y="323395"/>
                </a:cubicBezTo>
                <a:lnTo>
                  <a:pt x="64679" y="323395"/>
                </a:lnTo>
                <a:cubicBezTo>
                  <a:pt x="28982" y="323395"/>
                  <a:pt x="0" y="294414"/>
                  <a:pt x="0" y="258716"/>
                </a:cubicBezTo>
                <a:lnTo>
                  <a:pt x="0" y="64679"/>
                </a:lnTo>
                <a:cubicBezTo>
                  <a:pt x="0" y="28982"/>
                  <a:pt x="28982" y="0"/>
                  <a:pt x="64679" y="0"/>
                </a:cubicBezTo>
                <a:close/>
              </a:path>
            </a:pathLst>
          </a:custGeom>
          <a:solidFill>
            <a:srgbClr val="D9A57C">
              <a:alpha val="10196"/>
            </a:srgbClr>
          </a:solidFill>
          <a:ln/>
        </p:spPr>
      </p:sp>
      <p:sp>
        <p:nvSpPr>
          <p:cNvPr id="19" name="Shape 17"/>
          <p:cNvSpPr/>
          <p:nvPr/>
        </p:nvSpPr>
        <p:spPr>
          <a:xfrm>
            <a:off x="557857" y="4365836"/>
            <a:ext cx="145528" cy="129358"/>
          </a:xfrm>
          <a:custGeom>
            <a:avLst/>
            <a:gdLst/>
            <a:ahLst/>
            <a:cxnLst/>
            <a:rect l="l" t="t" r="r" b="b"/>
            <a:pathLst>
              <a:path w="145528" h="129358">
                <a:moveTo>
                  <a:pt x="8085" y="8085"/>
                </a:moveTo>
                <a:cubicBezTo>
                  <a:pt x="12557" y="8085"/>
                  <a:pt x="16170" y="11698"/>
                  <a:pt x="16170" y="16170"/>
                </a:cubicBezTo>
                <a:lnTo>
                  <a:pt x="16170" y="72764"/>
                </a:lnTo>
                <a:lnTo>
                  <a:pt x="72764" y="72764"/>
                </a:lnTo>
                <a:lnTo>
                  <a:pt x="72764" y="40424"/>
                </a:lnTo>
                <a:cubicBezTo>
                  <a:pt x="72764" y="35952"/>
                  <a:pt x="76377" y="32340"/>
                  <a:pt x="80849" y="32340"/>
                </a:cubicBezTo>
                <a:lnTo>
                  <a:pt x="121273" y="32340"/>
                </a:lnTo>
                <a:cubicBezTo>
                  <a:pt x="134664" y="32340"/>
                  <a:pt x="145528" y="43204"/>
                  <a:pt x="145528" y="56594"/>
                </a:cubicBezTo>
                <a:lnTo>
                  <a:pt x="145528" y="113188"/>
                </a:lnTo>
                <a:cubicBezTo>
                  <a:pt x="145528" y="117660"/>
                  <a:pt x="141915" y="121273"/>
                  <a:pt x="137443" y="121273"/>
                </a:cubicBezTo>
                <a:cubicBezTo>
                  <a:pt x="132971" y="121273"/>
                  <a:pt x="129358" y="117660"/>
                  <a:pt x="129358" y="113188"/>
                </a:cubicBezTo>
                <a:lnTo>
                  <a:pt x="129358" y="97019"/>
                </a:lnTo>
                <a:lnTo>
                  <a:pt x="16170" y="97019"/>
                </a:lnTo>
                <a:lnTo>
                  <a:pt x="16170" y="113188"/>
                </a:lnTo>
                <a:cubicBezTo>
                  <a:pt x="16170" y="117660"/>
                  <a:pt x="12557" y="121273"/>
                  <a:pt x="8085" y="121273"/>
                </a:cubicBezTo>
                <a:cubicBezTo>
                  <a:pt x="3613" y="121273"/>
                  <a:pt x="0" y="117660"/>
                  <a:pt x="0" y="113188"/>
                </a:cubicBezTo>
                <a:lnTo>
                  <a:pt x="0" y="16170"/>
                </a:lnTo>
                <a:cubicBezTo>
                  <a:pt x="0" y="11698"/>
                  <a:pt x="3613" y="8085"/>
                  <a:pt x="8085" y="8085"/>
                </a:cubicBezTo>
                <a:close/>
                <a:moveTo>
                  <a:pt x="28297" y="48509"/>
                </a:moveTo>
                <a:cubicBezTo>
                  <a:pt x="28297" y="39585"/>
                  <a:pt x="35543" y="32340"/>
                  <a:pt x="44467" y="32340"/>
                </a:cubicBezTo>
                <a:cubicBezTo>
                  <a:pt x="53391" y="32340"/>
                  <a:pt x="60637" y="39585"/>
                  <a:pt x="60637" y="48509"/>
                </a:cubicBezTo>
                <a:cubicBezTo>
                  <a:pt x="60637" y="57434"/>
                  <a:pt x="53391" y="64679"/>
                  <a:pt x="44467" y="64679"/>
                </a:cubicBezTo>
                <a:cubicBezTo>
                  <a:pt x="35543" y="64679"/>
                  <a:pt x="28297" y="57434"/>
                  <a:pt x="28297" y="48509"/>
                </a:cubicBezTo>
                <a:close/>
              </a:path>
            </a:pathLst>
          </a:custGeom>
          <a:solidFill>
            <a:srgbClr val="D9A57C"/>
          </a:solidFill>
          <a:ln/>
        </p:spPr>
      </p:sp>
      <p:sp>
        <p:nvSpPr>
          <p:cNvPr id="20" name="Text 18"/>
          <p:cNvSpPr/>
          <p:nvPr/>
        </p:nvSpPr>
        <p:spPr>
          <a:xfrm>
            <a:off x="776149" y="4333496"/>
            <a:ext cx="582111"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Boredom</a:t>
            </a:r>
            <a:endParaRPr lang="en-US" sz="1600" dirty="0"/>
          </a:p>
        </p:txBody>
      </p:sp>
      <p:sp>
        <p:nvSpPr>
          <p:cNvPr id="21" name="Shape 19"/>
          <p:cNvSpPr/>
          <p:nvPr/>
        </p:nvSpPr>
        <p:spPr>
          <a:xfrm>
            <a:off x="3200687" y="4268817"/>
            <a:ext cx="2651841" cy="323395"/>
          </a:xfrm>
          <a:custGeom>
            <a:avLst/>
            <a:gdLst/>
            <a:ahLst/>
            <a:cxnLst/>
            <a:rect l="l" t="t" r="r" b="b"/>
            <a:pathLst>
              <a:path w="2651841" h="323395">
                <a:moveTo>
                  <a:pt x="64679" y="0"/>
                </a:moveTo>
                <a:lnTo>
                  <a:pt x="2587162" y="0"/>
                </a:lnTo>
                <a:cubicBezTo>
                  <a:pt x="2622883" y="0"/>
                  <a:pt x="2651841" y="28958"/>
                  <a:pt x="2651841" y="64679"/>
                </a:cubicBezTo>
                <a:lnTo>
                  <a:pt x="2651841" y="258716"/>
                </a:lnTo>
                <a:cubicBezTo>
                  <a:pt x="2651841" y="294437"/>
                  <a:pt x="2622883" y="323395"/>
                  <a:pt x="2587162" y="323395"/>
                </a:cubicBezTo>
                <a:lnTo>
                  <a:pt x="64679" y="323395"/>
                </a:lnTo>
                <a:cubicBezTo>
                  <a:pt x="28982" y="323395"/>
                  <a:pt x="0" y="294414"/>
                  <a:pt x="0" y="258716"/>
                </a:cubicBezTo>
                <a:lnTo>
                  <a:pt x="0" y="64679"/>
                </a:lnTo>
                <a:cubicBezTo>
                  <a:pt x="0" y="28982"/>
                  <a:pt x="28982" y="0"/>
                  <a:pt x="64679" y="0"/>
                </a:cubicBezTo>
                <a:close/>
              </a:path>
            </a:pathLst>
          </a:custGeom>
          <a:solidFill>
            <a:srgbClr val="D9A57C">
              <a:alpha val="10196"/>
            </a:srgbClr>
          </a:solidFill>
          <a:ln/>
        </p:spPr>
      </p:sp>
      <p:sp>
        <p:nvSpPr>
          <p:cNvPr id="22" name="Shape 20"/>
          <p:cNvSpPr/>
          <p:nvPr/>
        </p:nvSpPr>
        <p:spPr>
          <a:xfrm>
            <a:off x="3281535" y="4365836"/>
            <a:ext cx="129358" cy="129358"/>
          </a:xfrm>
          <a:custGeom>
            <a:avLst/>
            <a:gdLst/>
            <a:ahLst/>
            <a:cxnLst/>
            <a:rect l="l" t="t" r="r" b="b"/>
            <a:pathLst>
              <a:path w="129358" h="129358">
                <a:moveTo>
                  <a:pt x="64679" y="129358"/>
                </a:moveTo>
                <a:cubicBezTo>
                  <a:pt x="100376" y="129358"/>
                  <a:pt x="129358" y="100376"/>
                  <a:pt x="129358" y="64679"/>
                </a:cubicBezTo>
                <a:cubicBezTo>
                  <a:pt x="129358" y="28982"/>
                  <a:pt x="100376" y="0"/>
                  <a:pt x="64679" y="0"/>
                </a:cubicBezTo>
                <a:cubicBezTo>
                  <a:pt x="28982" y="0"/>
                  <a:pt x="0" y="28982"/>
                  <a:pt x="0" y="64679"/>
                </a:cubicBezTo>
                <a:cubicBezTo>
                  <a:pt x="0" y="100376"/>
                  <a:pt x="28982" y="129358"/>
                  <a:pt x="64679" y="129358"/>
                </a:cubicBezTo>
                <a:close/>
                <a:moveTo>
                  <a:pt x="64679" y="34361"/>
                </a:moveTo>
                <a:cubicBezTo>
                  <a:pt x="68039" y="34361"/>
                  <a:pt x="70743" y="37064"/>
                  <a:pt x="70743" y="40424"/>
                </a:cubicBezTo>
                <a:lnTo>
                  <a:pt x="70743" y="68721"/>
                </a:lnTo>
                <a:cubicBezTo>
                  <a:pt x="70743" y="72082"/>
                  <a:pt x="68039" y="74785"/>
                  <a:pt x="64679" y="74785"/>
                </a:cubicBezTo>
                <a:cubicBezTo>
                  <a:pt x="61319" y="74785"/>
                  <a:pt x="58615" y="72082"/>
                  <a:pt x="58615" y="68721"/>
                </a:cubicBezTo>
                <a:lnTo>
                  <a:pt x="58615" y="40424"/>
                </a:lnTo>
                <a:cubicBezTo>
                  <a:pt x="58615" y="37064"/>
                  <a:pt x="61319" y="34361"/>
                  <a:pt x="64679" y="34361"/>
                </a:cubicBezTo>
                <a:close/>
                <a:moveTo>
                  <a:pt x="57933" y="88934"/>
                </a:moveTo>
                <a:cubicBezTo>
                  <a:pt x="57780" y="86430"/>
                  <a:pt x="59028" y="84047"/>
                  <a:pt x="61175" y="82749"/>
                </a:cubicBezTo>
                <a:cubicBezTo>
                  <a:pt x="63322" y="81451"/>
                  <a:pt x="66011" y="81451"/>
                  <a:pt x="68158" y="82749"/>
                </a:cubicBezTo>
                <a:cubicBezTo>
                  <a:pt x="70304" y="84047"/>
                  <a:pt x="71553" y="86430"/>
                  <a:pt x="71400" y="88934"/>
                </a:cubicBezTo>
                <a:cubicBezTo>
                  <a:pt x="71553" y="91438"/>
                  <a:pt x="70304" y="93820"/>
                  <a:pt x="68158" y="95118"/>
                </a:cubicBezTo>
                <a:cubicBezTo>
                  <a:pt x="66011" y="96417"/>
                  <a:pt x="63322" y="96417"/>
                  <a:pt x="61175" y="95118"/>
                </a:cubicBezTo>
                <a:cubicBezTo>
                  <a:pt x="59028" y="93820"/>
                  <a:pt x="57780" y="91438"/>
                  <a:pt x="57933" y="88934"/>
                </a:cubicBezTo>
                <a:close/>
              </a:path>
            </a:pathLst>
          </a:custGeom>
          <a:solidFill>
            <a:srgbClr val="D9A57C"/>
          </a:solidFill>
          <a:ln/>
        </p:spPr>
      </p:sp>
      <p:sp>
        <p:nvSpPr>
          <p:cNvPr id="23" name="Text 21"/>
          <p:cNvSpPr/>
          <p:nvPr/>
        </p:nvSpPr>
        <p:spPr>
          <a:xfrm>
            <a:off x="3491742" y="4333496"/>
            <a:ext cx="485093"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Anxiety</a:t>
            </a:r>
            <a:endParaRPr lang="en-US" sz="1600" dirty="0"/>
          </a:p>
        </p:txBody>
      </p:sp>
      <p:sp>
        <p:nvSpPr>
          <p:cNvPr id="24" name="Shape 22"/>
          <p:cNvSpPr/>
          <p:nvPr/>
        </p:nvSpPr>
        <p:spPr>
          <a:xfrm>
            <a:off x="485093" y="4656891"/>
            <a:ext cx="2651841" cy="323395"/>
          </a:xfrm>
          <a:custGeom>
            <a:avLst/>
            <a:gdLst/>
            <a:ahLst/>
            <a:cxnLst/>
            <a:rect l="l" t="t" r="r" b="b"/>
            <a:pathLst>
              <a:path w="2651841" h="323395">
                <a:moveTo>
                  <a:pt x="64679" y="0"/>
                </a:moveTo>
                <a:lnTo>
                  <a:pt x="2587162" y="0"/>
                </a:lnTo>
                <a:cubicBezTo>
                  <a:pt x="2622883" y="0"/>
                  <a:pt x="2651841" y="28958"/>
                  <a:pt x="2651841" y="64679"/>
                </a:cubicBezTo>
                <a:lnTo>
                  <a:pt x="2651841" y="258716"/>
                </a:lnTo>
                <a:cubicBezTo>
                  <a:pt x="2651841" y="294437"/>
                  <a:pt x="2622883" y="323395"/>
                  <a:pt x="2587162" y="323395"/>
                </a:cubicBezTo>
                <a:lnTo>
                  <a:pt x="64679" y="323395"/>
                </a:lnTo>
                <a:cubicBezTo>
                  <a:pt x="28982" y="323395"/>
                  <a:pt x="0" y="294414"/>
                  <a:pt x="0" y="258716"/>
                </a:cubicBezTo>
                <a:lnTo>
                  <a:pt x="0" y="64679"/>
                </a:lnTo>
                <a:cubicBezTo>
                  <a:pt x="0" y="28982"/>
                  <a:pt x="28982" y="0"/>
                  <a:pt x="64679" y="0"/>
                </a:cubicBezTo>
                <a:close/>
              </a:path>
            </a:pathLst>
          </a:custGeom>
          <a:solidFill>
            <a:srgbClr val="D9A57C">
              <a:alpha val="10196"/>
            </a:srgbClr>
          </a:solidFill>
          <a:ln/>
        </p:spPr>
      </p:sp>
      <p:sp>
        <p:nvSpPr>
          <p:cNvPr id="25" name="Shape 23"/>
          <p:cNvSpPr/>
          <p:nvPr/>
        </p:nvSpPr>
        <p:spPr>
          <a:xfrm>
            <a:off x="565942" y="4753910"/>
            <a:ext cx="129358" cy="129358"/>
          </a:xfrm>
          <a:custGeom>
            <a:avLst/>
            <a:gdLst/>
            <a:ahLst/>
            <a:cxnLst/>
            <a:rect l="l" t="t" r="r" b="b"/>
            <a:pathLst>
              <a:path w="129358" h="129358">
                <a:moveTo>
                  <a:pt x="64679" y="129358"/>
                </a:moveTo>
                <a:cubicBezTo>
                  <a:pt x="100376" y="129358"/>
                  <a:pt x="129358" y="100376"/>
                  <a:pt x="129358" y="64679"/>
                </a:cubicBezTo>
                <a:cubicBezTo>
                  <a:pt x="129358" y="28982"/>
                  <a:pt x="100376" y="0"/>
                  <a:pt x="64679" y="0"/>
                </a:cubicBezTo>
                <a:cubicBezTo>
                  <a:pt x="28982" y="0"/>
                  <a:pt x="0" y="28982"/>
                  <a:pt x="0" y="64679"/>
                </a:cubicBezTo>
                <a:cubicBezTo>
                  <a:pt x="0" y="100376"/>
                  <a:pt x="28982" y="129358"/>
                  <a:pt x="64679" y="129358"/>
                </a:cubicBezTo>
                <a:close/>
                <a:moveTo>
                  <a:pt x="41612" y="83047"/>
                </a:moveTo>
                <a:cubicBezTo>
                  <a:pt x="47170" y="77489"/>
                  <a:pt x="55230" y="72764"/>
                  <a:pt x="64679" y="72764"/>
                </a:cubicBezTo>
                <a:cubicBezTo>
                  <a:pt x="74128" y="72764"/>
                  <a:pt x="82188" y="77489"/>
                  <a:pt x="87746" y="83047"/>
                </a:cubicBezTo>
                <a:cubicBezTo>
                  <a:pt x="90551" y="85851"/>
                  <a:pt x="92825" y="88959"/>
                  <a:pt x="94416" y="91991"/>
                </a:cubicBezTo>
                <a:cubicBezTo>
                  <a:pt x="95983" y="94947"/>
                  <a:pt x="97019" y="98156"/>
                  <a:pt x="97019" y="101061"/>
                </a:cubicBezTo>
                <a:cubicBezTo>
                  <a:pt x="97019" y="102375"/>
                  <a:pt x="96362" y="103638"/>
                  <a:pt x="95275" y="104396"/>
                </a:cubicBezTo>
                <a:cubicBezTo>
                  <a:pt x="94189" y="105154"/>
                  <a:pt x="92799" y="105331"/>
                  <a:pt x="91561" y="104851"/>
                </a:cubicBezTo>
                <a:lnTo>
                  <a:pt x="86382" y="102905"/>
                </a:lnTo>
                <a:cubicBezTo>
                  <a:pt x="79586" y="100354"/>
                  <a:pt x="72360" y="99040"/>
                  <a:pt x="65083" y="99040"/>
                </a:cubicBezTo>
                <a:lnTo>
                  <a:pt x="64275" y="99040"/>
                </a:lnTo>
                <a:cubicBezTo>
                  <a:pt x="56998" y="99040"/>
                  <a:pt x="49798" y="100354"/>
                  <a:pt x="42976" y="102905"/>
                </a:cubicBezTo>
                <a:lnTo>
                  <a:pt x="37797" y="104851"/>
                </a:lnTo>
                <a:cubicBezTo>
                  <a:pt x="36559" y="105306"/>
                  <a:pt x="35169" y="105154"/>
                  <a:pt x="34083" y="104396"/>
                </a:cubicBezTo>
                <a:cubicBezTo>
                  <a:pt x="32996" y="103638"/>
                  <a:pt x="32340" y="102375"/>
                  <a:pt x="32340" y="101061"/>
                </a:cubicBezTo>
                <a:cubicBezTo>
                  <a:pt x="32340" y="98130"/>
                  <a:pt x="33401" y="94947"/>
                  <a:pt x="34942" y="91991"/>
                </a:cubicBezTo>
                <a:cubicBezTo>
                  <a:pt x="36534" y="88959"/>
                  <a:pt x="38807" y="85851"/>
                  <a:pt x="41612" y="83047"/>
                </a:cubicBezTo>
                <a:close/>
                <a:moveTo>
                  <a:pt x="30975" y="40222"/>
                </a:moveTo>
                <a:cubicBezTo>
                  <a:pt x="32112" y="38504"/>
                  <a:pt x="34335" y="37898"/>
                  <a:pt x="36180" y="38833"/>
                </a:cubicBezTo>
                <a:lnTo>
                  <a:pt x="56291" y="48939"/>
                </a:lnTo>
                <a:cubicBezTo>
                  <a:pt x="57655" y="49621"/>
                  <a:pt x="58514" y="51011"/>
                  <a:pt x="58514" y="52552"/>
                </a:cubicBezTo>
                <a:cubicBezTo>
                  <a:pt x="58514" y="54093"/>
                  <a:pt x="57655" y="55482"/>
                  <a:pt x="56291" y="56165"/>
                </a:cubicBezTo>
                <a:lnTo>
                  <a:pt x="36180" y="66271"/>
                </a:lnTo>
                <a:cubicBezTo>
                  <a:pt x="34335" y="67180"/>
                  <a:pt x="32112" y="66599"/>
                  <a:pt x="30975" y="64881"/>
                </a:cubicBezTo>
                <a:cubicBezTo>
                  <a:pt x="29838" y="63163"/>
                  <a:pt x="30192" y="60864"/>
                  <a:pt x="31758" y="59550"/>
                </a:cubicBezTo>
                <a:lnTo>
                  <a:pt x="40172" y="52552"/>
                </a:lnTo>
                <a:lnTo>
                  <a:pt x="31784" y="45553"/>
                </a:lnTo>
                <a:cubicBezTo>
                  <a:pt x="30217" y="44239"/>
                  <a:pt x="29864" y="41940"/>
                  <a:pt x="31000" y="40222"/>
                </a:cubicBezTo>
                <a:close/>
                <a:moveTo>
                  <a:pt x="97574" y="45553"/>
                </a:moveTo>
                <a:lnTo>
                  <a:pt x="89186" y="52552"/>
                </a:lnTo>
                <a:lnTo>
                  <a:pt x="97574" y="59550"/>
                </a:lnTo>
                <a:cubicBezTo>
                  <a:pt x="99141" y="60864"/>
                  <a:pt x="99495" y="63163"/>
                  <a:pt x="98358" y="64881"/>
                </a:cubicBezTo>
                <a:cubicBezTo>
                  <a:pt x="97221" y="66599"/>
                  <a:pt x="94997" y="67206"/>
                  <a:pt x="93153" y="66271"/>
                </a:cubicBezTo>
                <a:lnTo>
                  <a:pt x="73042" y="56165"/>
                </a:lnTo>
                <a:cubicBezTo>
                  <a:pt x="71678" y="55482"/>
                  <a:pt x="70819" y="54093"/>
                  <a:pt x="70819" y="52552"/>
                </a:cubicBezTo>
                <a:cubicBezTo>
                  <a:pt x="70819" y="51011"/>
                  <a:pt x="71678" y="49621"/>
                  <a:pt x="73042" y="48939"/>
                </a:cubicBezTo>
                <a:lnTo>
                  <a:pt x="93153" y="38833"/>
                </a:lnTo>
                <a:cubicBezTo>
                  <a:pt x="94997" y="37923"/>
                  <a:pt x="97221" y="38504"/>
                  <a:pt x="98358" y="40222"/>
                </a:cubicBezTo>
                <a:cubicBezTo>
                  <a:pt x="99495" y="41940"/>
                  <a:pt x="99141" y="44239"/>
                  <a:pt x="97574" y="45553"/>
                </a:cubicBezTo>
                <a:close/>
              </a:path>
            </a:pathLst>
          </a:custGeom>
          <a:solidFill>
            <a:srgbClr val="D9A57C"/>
          </a:solidFill>
          <a:ln/>
        </p:spPr>
      </p:sp>
      <p:sp>
        <p:nvSpPr>
          <p:cNvPr id="26" name="Text 24"/>
          <p:cNvSpPr/>
          <p:nvPr/>
        </p:nvSpPr>
        <p:spPr>
          <a:xfrm>
            <a:off x="776149" y="4721570"/>
            <a:ext cx="856997"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Mental fatigue</a:t>
            </a:r>
            <a:endParaRPr lang="en-US" sz="1600" dirty="0"/>
          </a:p>
        </p:txBody>
      </p:sp>
      <p:sp>
        <p:nvSpPr>
          <p:cNvPr id="27" name="Shape 25"/>
          <p:cNvSpPr/>
          <p:nvPr/>
        </p:nvSpPr>
        <p:spPr>
          <a:xfrm>
            <a:off x="3200687" y="4656891"/>
            <a:ext cx="2651841" cy="323395"/>
          </a:xfrm>
          <a:custGeom>
            <a:avLst/>
            <a:gdLst/>
            <a:ahLst/>
            <a:cxnLst/>
            <a:rect l="l" t="t" r="r" b="b"/>
            <a:pathLst>
              <a:path w="2651841" h="323395">
                <a:moveTo>
                  <a:pt x="64679" y="0"/>
                </a:moveTo>
                <a:lnTo>
                  <a:pt x="2587162" y="0"/>
                </a:lnTo>
                <a:cubicBezTo>
                  <a:pt x="2622883" y="0"/>
                  <a:pt x="2651841" y="28958"/>
                  <a:pt x="2651841" y="64679"/>
                </a:cubicBezTo>
                <a:lnTo>
                  <a:pt x="2651841" y="258716"/>
                </a:lnTo>
                <a:cubicBezTo>
                  <a:pt x="2651841" y="294437"/>
                  <a:pt x="2622883" y="323395"/>
                  <a:pt x="2587162" y="323395"/>
                </a:cubicBezTo>
                <a:lnTo>
                  <a:pt x="64679" y="323395"/>
                </a:lnTo>
                <a:cubicBezTo>
                  <a:pt x="28982" y="323395"/>
                  <a:pt x="0" y="294414"/>
                  <a:pt x="0" y="258716"/>
                </a:cubicBezTo>
                <a:lnTo>
                  <a:pt x="0" y="64679"/>
                </a:lnTo>
                <a:cubicBezTo>
                  <a:pt x="0" y="28982"/>
                  <a:pt x="28982" y="0"/>
                  <a:pt x="64679" y="0"/>
                </a:cubicBezTo>
                <a:close/>
              </a:path>
            </a:pathLst>
          </a:custGeom>
          <a:solidFill>
            <a:srgbClr val="D9A57C">
              <a:alpha val="10196"/>
            </a:srgbClr>
          </a:solidFill>
          <a:ln/>
        </p:spPr>
      </p:sp>
      <p:sp>
        <p:nvSpPr>
          <p:cNvPr id="28" name="Shape 26"/>
          <p:cNvSpPr/>
          <p:nvPr/>
        </p:nvSpPr>
        <p:spPr>
          <a:xfrm>
            <a:off x="3281535" y="4753910"/>
            <a:ext cx="129358" cy="129358"/>
          </a:xfrm>
          <a:custGeom>
            <a:avLst/>
            <a:gdLst/>
            <a:ahLst/>
            <a:cxnLst/>
            <a:rect l="l" t="t" r="r" b="b"/>
            <a:pathLst>
              <a:path w="129358" h="129358">
                <a:moveTo>
                  <a:pt x="64679" y="129358"/>
                </a:moveTo>
                <a:cubicBezTo>
                  <a:pt x="100376" y="129358"/>
                  <a:pt x="129358" y="100376"/>
                  <a:pt x="129358" y="64679"/>
                </a:cubicBezTo>
                <a:cubicBezTo>
                  <a:pt x="129358" y="28982"/>
                  <a:pt x="100376" y="0"/>
                  <a:pt x="64679" y="0"/>
                </a:cubicBezTo>
                <a:cubicBezTo>
                  <a:pt x="28982" y="0"/>
                  <a:pt x="0" y="28982"/>
                  <a:pt x="0" y="64679"/>
                </a:cubicBezTo>
                <a:cubicBezTo>
                  <a:pt x="0" y="100376"/>
                  <a:pt x="28982" y="129358"/>
                  <a:pt x="64679" y="129358"/>
                </a:cubicBezTo>
                <a:close/>
                <a:moveTo>
                  <a:pt x="87569" y="100581"/>
                </a:moveTo>
                <a:cubicBezTo>
                  <a:pt x="82415" y="93507"/>
                  <a:pt x="74078" y="88934"/>
                  <a:pt x="64679" y="88934"/>
                </a:cubicBezTo>
                <a:cubicBezTo>
                  <a:pt x="55280" y="88934"/>
                  <a:pt x="46943" y="93507"/>
                  <a:pt x="41789" y="100581"/>
                </a:cubicBezTo>
                <a:cubicBezTo>
                  <a:pt x="39818" y="103284"/>
                  <a:pt x="36028" y="103891"/>
                  <a:pt x="33325" y="101920"/>
                </a:cubicBezTo>
                <a:cubicBezTo>
                  <a:pt x="30621" y="99949"/>
                  <a:pt x="30015" y="96160"/>
                  <a:pt x="31986" y="93456"/>
                </a:cubicBezTo>
                <a:cubicBezTo>
                  <a:pt x="39338" y="83375"/>
                  <a:pt x="51238" y="76806"/>
                  <a:pt x="64679" y="76806"/>
                </a:cubicBezTo>
                <a:cubicBezTo>
                  <a:pt x="78120" y="76806"/>
                  <a:pt x="90020" y="83375"/>
                  <a:pt x="97372" y="93456"/>
                </a:cubicBezTo>
                <a:cubicBezTo>
                  <a:pt x="99343" y="96160"/>
                  <a:pt x="98737" y="99949"/>
                  <a:pt x="96033" y="101920"/>
                </a:cubicBezTo>
                <a:cubicBezTo>
                  <a:pt x="93330" y="103891"/>
                  <a:pt x="89540" y="103284"/>
                  <a:pt x="87569" y="100581"/>
                </a:cubicBezTo>
                <a:close/>
                <a:moveTo>
                  <a:pt x="36382" y="52552"/>
                </a:moveTo>
                <a:cubicBezTo>
                  <a:pt x="36382" y="48090"/>
                  <a:pt x="40005" y="44467"/>
                  <a:pt x="44467" y="44467"/>
                </a:cubicBezTo>
                <a:cubicBezTo>
                  <a:pt x="48929" y="44467"/>
                  <a:pt x="52552" y="48090"/>
                  <a:pt x="52552" y="52552"/>
                </a:cubicBezTo>
                <a:cubicBezTo>
                  <a:pt x="52552" y="57014"/>
                  <a:pt x="48929" y="60637"/>
                  <a:pt x="44467" y="60637"/>
                </a:cubicBezTo>
                <a:cubicBezTo>
                  <a:pt x="40005" y="60637"/>
                  <a:pt x="36382" y="57014"/>
                  <a:pt x="36382" y="52552"/>
                </a:cubicBezTo>
                <a:close/>
                <a:moveTo>
                  <a:pt x="84891" y="44467"/>
                </a:moveTo>
                <a:cubicBezTo>
                  <a:pt x="89353" y="44467"/>
                  <a:pt x="92976" y="48090"/>
                  <a:pt x="92976" y="52552"/>
                </a:cubicBezTo>
                <a:cubicBezTo>
                  <a:pt x="92976" y="57014"/>
                  <a:pt x="89353" y="60637"/>
                  <a:pt x="84891" y="60637"/>
                </a:cubicBezTo>
                <a:cubicBezTo>
                  <a:pt x="80429" y="60637"/>
                  <a:pt x="76806" y="57014"/>
                  <a:pt x="76806" y="52552"/>
                </a:cubicBezTo>
                <a:cubicBezTo>
                  <a:pt x="76806" y="48090"/>
                  <a:pt x="80429" y="44467"/>
                  <a:pt x="84891" y="44467"/>
                </a:cubicBezTo>
                <a:close/>
              </a:path>
            </a:pathLst>
          </a:custGeom>
          <a:solidFill>
            <a:srgbClr val="D9A57C"/>
          </a:solidFill>
          <a:ln/>
        </p:spPr>
      </p:sp>
      <p:sp>
        <p:nvSpPr>
          <p:cNvPr id="29" name="Text 27"/>
          <p:cNvSpPr/>
          <p:nvPr/>
        </p:nvSpPr>
        <p:spPr>
          <a:xfrm>
            <a:off x="3491742" y="4721570"/>
            <a:ext cx="954016"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Low confidence</a:t>
            </a:r>
            <a:endParaRPr lang="en-US" sz="1600" dirty="0"/>
          </a:p>
        </p:txBody>
      </p:sp>
      <p:sp>
        <p:nvSpPr>
          <p:cNvPr id="30" name="Shape 28"/>
          <p:cNvSpPr/>
          <p:nvPr/>
        </p:nvSpPr>
        <p:spPr>
          <a:xfrm>
            <a:off x="485093" y="5044966"/>
            <a:ext cx="2651841" cy="323395"/>
          </a:xfrm>
          <a:custGeom>
            <a:avLst/>
            <a:gdLst/>
            <a:ahLst/>
            <a:cxnLst/>
            <a:rect l="l" t="t" r="r" b="b"/>
            <a:pathLst>
              <a:path w="2651841" h="323395">
                <a:moveTo>
                  <a:pt x="64679" y="0"/>
                </a:moveTo>
                <a:lnTo>
                  <a:pt x="2587162" y="0"/>
                </a:lnTo>
                <a:cubicBezTo>
                  <a:pt x="2622883" y="0"/>
                  <a:pt x="2651841" y="28958"/>
                  <a:pt x="2651841" y="64679"/>
                </a:cubicBezTo>
                <a:lnTo>
                  <a:pt x="2651841" y="258716"/>
                </a:lnTo>
                <a:cubicBezTo>
                  <a:pt x="2651841" y="294437"/>
                  <a:pt x="2622883" y="323395"/>
                  <a:pt x="2587162" y="323395"/>
                </a:cubicBezTo>
                <a:lnTo>
                  <a:pt x="64679" y="323395"/>
                </a:lnTo>
                <a:cubicBezTo>
                  <a:pt x="28982" y="323395"/>
                  <a:pt x="0" y="294414"/>
                  <a:pt x="0" y="258716"/>
                </a:cubicBezTo>
                <a:lnTo>
                  <a:pt x="0" y="64679"/>
                </a:lnTo>
                <a:cubicBezTo>
                  <a:pt x="0" y="28982"/>
                  <a:pt x="28982" y="0"/>
                  <a:pt x="64679" y="0"/>
                </a:cubicBezTo>
                <a:close/>
              </a:path>
            </a:pathLst>
          </a:custGeom>
          <a:solidFill>
            <a:srgbClr val="D9A57C">
              <a:alpha val="10196"/>
            </a:srgbClr>
          </a:solidFill>
          <a:ln/>
        </p:spPr>
      </p:sp>
      <p:sp>
        <p:nvSpPr>
          <p:cNvPr id="31" name="Shape 29"/>
          <p:cNvSpPr/>
          <p:nvPr/>
        </p:nvSpPr>
        <p:spPr>
          <a:xfrm>
            <a:off x="565942" y="5141984"/>
            <a:ext cx="129358" cy="129358"/>
          </a:xfrm>
          <a:custGeom>
            <a:avLst/>
            <a:gdLst/>
            <a:ahLst/>
            <a:cxnLst/>
            <a:rect l="l" t="t" r="r" b="b"/>
            <a:pathLst>
              <a:path w="129358" h="129358">
                <a:moveTo>
                  <a:pt x="64679" y="0"/>
                </a:moveTo>
                <a:cubicBezTo>
                  <a:pt x="100376" y="0"/>
                  <a:pt x="129358" y="28982"/>
                  <a:pt x="129358" y="64679"/>
                </a:cubicBezTo>
                <a:cubicBezTo>
                  <a:pt x="129358" y="100376"/>
                  <a:pt x="100376" y="129358"/>
                  <a:pt x="64679" y="129358"/>
                </a:cubicBezTo>
                <a:cubicBezTo>
                  <a:pt x="28982" y="129358"/>
                  <a:pt x="0" y="100376"/>
                  <a:pt x="0" y="64679"/>
                </a:cubicBezTo>
                <a:cubicBezTo>
                  <a:pt x="0" y="28982"/>
                  <a:pt x="28982" y="0"/>
                  <a:pt x="64679" y="0"/>
                </a:cubicBezTo>
                <a:close/>
                <a:moveTo>
                  <a:pt x="58615" y="30318"/>
                </a:moveTo>
                <a:lnTo>
                  <a:pt x="58615" y="64679"/>
                </a:lnTo>
                <a:cubicBezTo>
                  <a:pt x="58615" y="66700"/>
                  <a:pt x="59626" y="68595"/>
                  <a:pt x="61319" y="69732"/>
                </a:cubicBezTo>
                <a:lnTo>
                  <a:pt x="85573" y="85902"/>
                </a:lnTo>
                <a:cubicBezTo>
                  <a:pt x="88353" y="87771"/>
                  <a:pt x="92117" y="87014"/>
                  <a:pt x="93987" y="84209"/>
                </a:cubicBezTo>
                <a:cubicBezTo>
                  <a:pt x="95856" y="81405"/>
                  <a:pt x="95098" y="77665"/>
                  <a:pt x="92294" y="75796"/>
                </a:cubicBezTo>
                <a:lnTo>
                  <a:pt x="70743" y="61445"/>
                </a:lnTo>
                <a:lnTo>
                  <a:pt x="70743" y="30318"/>
                </a:lnTo>
                <a:cubicBezTo>
                  <a:pt x="70743" y="26958"/>
                  <a:pt x="68039" y="24255"/>
                  <a:pt x="64679" y="24255"/>
                </a:cubicBezTo>
                <a:cubicBezTo>
                  <a:pt x="61319" y="24255"/>
                  <a:pt x="58615" y="26958"/>
                  <a:pt x="58615" y="30318"/>
                </a:cubicBezTo>
                <a:close/>
              </a:path>
            </a:pathLst>
          </a:custGeom>
          <a:solidFill>
            <a:srgbClr val="D9A57C"/>
          </a:solidFill>
          <a:ln/>
        </p:spPr>
      </p:sp>
      <p:sp>
        <p:nvSpPr>
          <p:cNvPr id="32" name="Text 30"/>
          <p:cNvSpPr/>
          <p:nvPr/>
        </p:nvSpPr>
        <p:spPr>
          <a:xfrm>
            <a:off x="776149" y="5109645"/>
            <a:ext cx="905507"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Procrastination</a:t>
            </a:r>
            <a:endParaRPr lang="en-US" sz="1600" dirty="0"/>
          </a:p>
        </p:txBody>
      </p:sp>
      <p:sp>
        <p:nvSpPr>
          <p:cNvPr id="33" name="Shape 31"/>
          <p:cNvSpPr/>
          <p:nvPr/>
        </p:nvSpPr>
        <p:spPr>
          <a:xfrm>
            <a:off x="3200687" y="5044966"/>
            <a:ext cx="2651841" cy="323395"/>
          </a:xfrm>
          <a:custGeom>
            <a:avLst/>
            <a:gdLst/>
            <a:ahLst/>
            <a:cxnLst/>
            <a:rect l="l" t="t" r="r" b="b"/>
            <a:pathLst>
              <a:path w="2651841" h="323395">
                <a:moveTo>
                  <a:pt x="64679" y="0"/>
                </a:moveTo>
                <a:lnTo>
                  <a:pt x="2587162" y="0"/>
                </a:lnTo>
                <a:cubicBezTo>
                  <a:pt x="2622883" y="0"/>
                  <a:pt x="2651841" y="28958"/>
                  <a:pt x="2651841" y="64679"/>
                </a:cubicBezTo>
                <a:lnTo>
                  <a:pt x="2651841" y="258716"/>
                </a:lnTo>
                <a:cubicBezTo>
                  <a:pt x="2651841" y="294437"/>
                  <a:pt x="2622883" y="323395"/>
                  <a:pt x="2587162" y="323395"/>
                </a:cubicBezTo>
                <a:lnTo>
                  <a:pt x="64679" y="323395"/>
                </a:lnTo>
                <a:cubicBezTo>
                  <a:pt x="28982" y="323395"/>
                  <a:pt x="0" y="294414"/>
                  <a:pt x="0" y="258716"/>
                </a:cubicBezTo>
                <a:lnTo>
                  <a:pt x="0" y="64679"/>
                </a:lnTo>
                <a:cubicBezTo>
                  <a:pt x="0" y="28982"/>
                  <a:pt x="28982" y="0"/>
                  <a:pt x="64679" y="0"/>
                </a:cubicBezTo>
                <a:close/>
              </a:path>
            </a:pathLst>
          </a:custGeom>
          <a:solidFill>
            <a:srgbClr val="D9A57C">
              <a:alpha val="10196"/>
            </a:srgbClr>
          </a:solidFill>
          <a:ln/>
        </p:spPr>
      </p:sp>
      <p:sp>
        <p:nvSpPr>
          <p:cNvPr id="34" name="Shape 32"/>
          <p:cNvSpPr/>
          <p:nvPr/>
        </p:nvSpPr>
        <p:spPr>
          <a:xfrm>
            <a:off x="3289620" y="5141984"/>
            <a:ext cx="113188" cy="129358"/>
          </a:xfrm>
          <a:custGeom>
            <a:avLst/>
            <a:gdLst/>
            <a:ahLst/>
            <a:cxnLst/>
            <a:rect l="l" t="t" r="r" b="b"/>
            <a:pathLst>
              <a:path w="113188" h="129358">
                <a:moveTo>
                  <a:pt x="40551" y="-6670"/>
                </a:moveTo>
                <a:cubicBezTo>
                  <a:pt x="42900" y="-8641"/>
                  <a:pt x="46362" y="-8565"/>
                  <a:pt x="48610" y="-6443"/>
                </a:cubicBezTo>
                <a:cubicBezTo>
                  <a:pt x="51718" y="-3512"/>
                  <a:pt x="54497" y="-278"/>
                  <a:pt x="57175" y="3007"/>
                </a:cubicBezTo>
                <a:cubicBezTo>
                  <a:pt x="60586" y="7175"/>
                  <a:pt x="64679" y="12683"/>
                  <a:pt x="68620" y="19227"/>
                </a:cubicBezTo>
                <a:cubicBezTo>
                  <a:pt x="69934" y="17509"/>
                  <a:pt x="71147" y="15993"/>
                  <a:pt x="72208" y="14704"/>
                </a:cubicBezTo>
                <a:cubicBezTo>
                  <a:pt x="72486" y="14376"/>
                  <a:pt x="72764" y="14022"/>
                  <a:pt x="73042" y="13669"/>
                </a:cubicBezTo>
                <a:cubicBezTo>
                  <a:pt x="75038" y="11193"/>
                  <a:pt x="77514" y="8085"/>
                  <a:pt x="80824" y="8085"/>
                </a:cubicBezTo>
                <a:cubicBezTo>
                  <a:pt x="84209" y="8085"/>
                  <a:pt x="86584" y="11091"/>
                  <a:pt x="88605" y="13669"/>
                </a:cubicBezTo>
                <a:cubicBezTo>
                  <a:pt x="88934" y="14098"/>
                  <a:pt x="89262" y="14502"/>
                  <a:pt x="89591" y="14881"/>
                </a:cubicBezTo>
                <a:cubicBezTo>
                  <a:pt x="92193" y="18014"/>
                  <a:pt x="95654" y="22537"/>
                  <a:pt x="99116" y="28120"/>
                </a:cubicBezTo>
                <a:cubicBezTo>
                  <a:pt x="105988" y="39212"/>
                  <a:pt x="113163" y="55002"/>
                  <a:pt x="113163" y="72739"/>
                </a:cubicBezTo>
                <a:cubicBezTo>
                  <a:pt x="113163" y="103992"/>
                  <a:pt x="87822" y="129333"/>
                  <a:pt x="56569" y="129333"/>
                </a:cubicBezTo>
                <a:cubicBezTo>
                  <a:pt x="25316" y="129333"/>
                  <a:pt x="0" y="104017"/>
                  <a:pt x="0" y="72764"/>
                </a:cubicBezTo>
                <a:cubicBezTo>
                  <a:pt x="0" y="49747"/>
                  <a:pt x="10384" y="29813"/>
                  <a:pt x="20339" y="15917"/>
                </a:cubicBezTo>
                <a:cubicBezTo>
                  <a:pt x="25366" y="8919"/>
                  <a:pt x="30369" y="3310"/>
                  <a:pt x="34133" y="-531"/>
                </a:cubicBezTo>
                <a:cubicBezTo>
                  <a:pt x="36205" y="-2653"/>
                  <a:pt x="38302" y="-4750"/>
                  <a:pt x="40576" y="-6645"/>
                </a:cubicBezTo>
                <a:close/>
                <a:moveTo>
                  <a:pt x="57024" y="105103"/>
                </a:moveTo>
                <a:cubicBezTo>
                  <a:pt x="63416" y="105103"/>
                  <a:pt x="69075" y="103335"/>
                  <a:pt x="74406" y="99798"/>
                </a:cubicBezTo>
                <a:cubicBezTo>
                  <a:pt x="85043" y="92370"/>
                  <a:pt x="87898" y="77514"/>
                  <a:pt x="81506" y="65841"/>
                </a:cubicBezTo>
                <a:cubicBezTo>
                  <a:pt x="80369" y="63567"/>
                  <a:pt x="77463" y="63416"/>
                  <a:pt x="75821" y="65336"/>
                </a:cubicBezTo>
                <a:lnTo>
                  <a:pt x="69454" y="72739"/>
                </a:lnTo>
                <a:cubicBezTo>
                  <a:pt x="67787" y="74659"/>
                  <a:pt x="64780" y="74608"/>
                  <a:pt x="63214" y="72612"/>
                </a:cubicBezTo>
                <a:cubicBezTo>
                  <a:pt x="58843" y="67029"/>
                  <a:pt x="50808" y="56847"/>
                  <a:pt x="46715" y="51642"/>
                </a:cubicBezTo>
                <a:cubicBezTo>
                  <a:pt x="45351" y="49899"/>
                  <a:pt x="42875" y="49621"/>
                  <a:pt x="41283" y="51162"/>
                </a:cubicBezTo>
                <a:cubicBezTo>
                  <a:pt x="36660" y="55659"/>
                  <a:pt x="28272" y="65513"/>
                  <a:pt x="28272" y="77514"/>
                </a:cubicBezTo>
                <a:cubicBezTo>
                  <a:pt x="28272" y="94846"/>
                  <a:pt x="41056" y="105103"/>
                  <a:pt x="56998" y="105103"/>
                </a:cubicBezTo>
                <a:close/>
              </a:path>
            </a:pathLst>
          </a:custGeom>
          <a:solidFill>
            <a:srgbClr val="D9A57C"/>
          </a:solidFill>
          <a:ln/>
        </p:spPr>
      </p:sp>
      <p:sp>
        <p:nvSpPr>
          <p:cNvPr id="35" name="Text 33"/>
          <p:cNvSpPr/>
          <p:nvPr/>
        </p:nvSpPr>
        <p:spPr>
          <a:xfrm>
            <a:off x="3491742" y="5109645"/>
            <a:ext cx="428499"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FOMO</a:t>
            </a:r>
            <a:endParaRPr lang="en-US" sz="1600" dirty="0"/>
          </a:p>
        </p:txBody>
      </p:sp>
      <p:sp>
        <p:nvSpPr>
          <p:cNvPr id="36" name="Shape 34"/>
          <p:cNvSpPr/>
          <p:nvPr/>
        </p:nvSpPr>
        <p:spPr>
          <a:xfrm>
            <a:off x="485093" y="5465379"/>
            <a:ext cx="5368361" cy="582111"/>
          </a:xfrm>
          <a:custGeom>
            <a:avLst/>
            <a:gdLst/>
            <a:ahLst/>
            <a:cxnLst/>
            <a:rect l="l" t="t" r="r" b="b"/>
            <a:pathLst>
              <a:path w="5368361" h="582111">
                <a:moveTo>
                  <a:pt x="64678" y="0"/>
                </a:moveTo>
                <a:lnTo>
                  <a:pt x="5303682" y="0"/>
                </a:lnTo>
                <a:cubicBezTo>
                  <a:pt x="5339403" y="0"/>
                  <a:pt x="5368361" y="28958"/>
                  <a:pt x="5368361" y="64678"/>
                </a:cubicBezTo>
                <a:lnTo>
                  <a:pt x="5368361" y="517433"/>
                </a:lnTo>
                <a:cubicBezTo>
                  <a:pt x="5368361" y="553154"/>
                  <a:pt x="5339403" y="582111"/>
                  <a:pt x="5303682" y="582111"/>
                </a:cubicBezTo>
                <a:lnTo>
                  <a:pt x="64678" y="582111"/>
                </a:lnTo>
                <a:cubicBezTo>
                  <a:pt x="28958" y="582111"/>
                  <a:pt x="0" y="553154"/>
                  <a:pt x="0" y="517433"/>
                </a:cubicBezTo>
                <a:lnTo>
                  <a:pt x="0" y="64678"/>
                </a:lnTo>
                <a:cubicBezTo>
                  <a:pt x="0" y="28981"/>
                  <a:pt x="28981" y="0"/>
                  <a:pt x="64678" y="0"/>
                </a:cubicBezTo>
                <a:close/>
              </a:path>
            </a:pathLst>
          </a:custGeom>
          <a:solidFill>
            <a:srgbClr val="D9A57C">
              <a:alpha val="10196"/>
            </a:srgbClr>
          </a:solidFill>
          <a:ln/>
        </p:spPr>
      </p:sp>
      <p:sp>
        <p:nvSpPr>
          <p:cNvPr id="37" name="Text 35"/>
          <p:cNvSpPr/>
          <p:nvPr/>
        </p:nvSpPr>
        <p:spPr>
          <a:xfrm>
            <a:off x="582111" y="5562398"/>
            <a:ext cx="5239003" cy="388074"/>
          </a:xfrm>
          <a:prstGeom prst="rect">
            <a:avLst/>
          </a:prstGeom>
          <a:noFill/>
          <a:ln/>
        </p:spPr>
        <p:txBody>
          <a:bodyPr wrap="square" lIns="0" tIns="0" rIns="0" bIns="0" rtlCol="0" anchor="ctr"/>
          <a:lstStyle/>
          <a:p>
            <a:pPr>
              <a:lnSpc>
                <a:spcPct val="130000"/>
              </a:lnSpc>
            </a:pPr>
            <a:r>
              <a:rPr lang="en-US" sz="1019" b="1" dirty="0">
                <a:solidFill>
                  <a:srgbClr val="3D3D3D">
                    <a:alpha val="80000"/>
                  </a:srgbClr>
                </a:solidFill>
                <a:latin typeface="Quattrocento Sans" pitchFamily="34" charset="0"/>
                <a:ea typeface="Quattrocento Sans" pitchFamily="34" charset="-122"/>
                <a:cs typeface="Quattrocento Sans" pitchFamily="34" charset="-120"/>
              </a:rPr>
              <a:t>Example:</a:t>
            </a:r>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 A student feels overwhelmed by a topic. Instead of starting, they scroll through social media to escape the discomfort.</a:t>
            </a:r>
            <a:endParaRPr lang="en-US" sz="1600" dirty="0"/>
          </a:p>
        </p:txBody>
      </p:sp>
      <p:sp>
        <p:nvSpPr>
          <p:cNvPr id="38" name="Shape 36"/>
          <p:cNvSpPr/>
          <p:nvPr/>
        </p:nvSpPr>
        <p:spPr>
          <a:xfrm>
            <a:off x="6174996" y="1277411"/>
            <a:ext cx="5691756" cy="3217782"/>
          </a:xfrm>
          <a:custGeom>
            <a:avLst/>
            <a:gdLst/>
            <a:ahLst/>
            <a:cxnLst/>
            <a:rect l="l" t="t" r="r" b="b"/>
            <a:pathLst>
              <a:path w="5691756" h="3217782">
                <a:moveTo>
                  <a:pt x="32340" y="0"/>
                </a:moveTo>
                <a:lnTo>
                  <a:pt x="5659416" y="0"/>
                </a:lnTo>
                <a:cubicBezTo>
                  <a:pt x="5677277" y="0"/>
                  <a:pt x="5691756" y="14479"/>
                  <a:pt x="5691756" y="32340"/>
                </a:cubicBezTo>
                <a:lnTo>
                  <a:pt x="5691756" y="3120766"/>
                </a:lnTo>
                <a:cubicBezTo>
                  <a:pt x="5691756" y="3174347"/>
                  <a:pt x="5648320" y="3217782"/>
                  <a:pt x="5594740" y="3217782"/>
                </a:cubicBezTo>
                <a:lnTo>
                  <a:pt x="97016" y="3217782"/>
                </a:lnTo>
                <a:cubicBezTo>
                  <a:pt x="43436" y="3217782"/>
                  <a:pt x="0" y="3174347"/>
                  <a:pt x="0" y="3120766"/>
                </a:cubicBezTo>
                <a:lnTo>
                  <a:pt x="0" y="32340"/>
                </a:lnTo>
                <a:cubicBezTo>
                  <a:pt x="0" y="14491"/>
                  <a:pt x="14491" y="0"/>
                  <a:pt x="32340" y="0"/>
                </a:cubicBezTo>
                <a:close/>
              </a:path>
            </a:pathLst>
          </a:custGeom>
          <a:solidFill>
            <a:srgbClr val="FFFFFF"/>
          </a:solidFill>
          <a:ln/>
          <a:effectLst>
            <a:outerShdw sx="100000" sy="100000" kx="0" ky="0" algn="bl" rotWithShape="0" blurRad="48509" dist="32340" dir="5400000">
              <a:srgbClr val="000000">
                <a:alpha val="10196"/>
              </a:srgbClr>
            </a:outerShdw>
          </a:effectLst>
        </p:spPr>
      </p:sp>
      <p:sp>
        <p:nvSpPr>
          <p:cNvPr id="39" name="Shape 37"/>
          <p:cNvSpPr/>
          <p:nvPr/>
        </p:nvSpPr>
        <p:spPr>
          <a:xfrm>
            <a:off x="6174996" y="1277411"/>
            <a:ext cx="5691756" cy="32340"/>
          </a:xfrm>
          <a:custGeom>
            <a:avLst/>
            <a:gdLst/>
            <a:ahLst/>
            <a:cxnLst/>
            <a:rect l="l" t="t" r="r" b="b"/>
            <a:pathLst>
              <a:path w="5691756" h="32340">
                <a:moveTo>
                  <a:pt x="32340" y="0"/>
                </a:moveTo>
                <a:lnTo>
                  <a:pt x="5659416" y="0"/>
                </a:lnTo>
                <a:cubicBezTo>
                  <a:pt x="5677277" y="0"/>
                  <a:pt x="5691756" y="14479"/>
                  <a:pt x="5691756" y="32340"/>
                </a:cubicBezTo>
                <a:lnTo>
                  <a:pt x="5691756" y="32340"/>
                </a:lnTo>
                <a:lnTo>
                  <a:pt x="0" y="32340"/>
                </a:lnTo>
                <a:lnTo>
                  <a:pt x="0" y="32340"/>
                </a:lnTo>
                <a:cubicBezTo>
                  <a:pt x="0" y="14491"/>
                  <a:pt x="14491" y="0"/>
                  <a:pt x="32340" y="0"/>
                </a:cubicBezTo>
                <a:close/>
              </a:path>
            </a:pathLst>
          </a:custGeom>
          <a:solidFill>
            <a:srgbClr val="C8B8A6"/>
          </a:solidFill>
          <a:ln/>
        </p:spPr>
      </p:sp>
      <p:sp>
        <p:nvSpPr>
          <p:cNvPr id="40" name="Shape 38"/>
          <p:cNvSpPr/>
          <p:nvPr/>
        </p:nvSpPr>
        <p:spPr>
          <a:xfrm>
            <a:off x="6348821" y="1471448"/>
            <a:ext cx="218292" cy="194037"/>
          </a:xfrm>
          <a:custGeom>
            <a:avLst/>
            <a:gdLst/>
            <a:ahLst/>
            <a:cxnLst/>
            <a:rect l="l" t="t" r="r" b="b"/>
            <a:pathLst>
              <a:path w="218292" h="194037">
                <a:moveTo>
                  <a:pt x="33312" y="4358"/>
                </a:moveTo>
                <a:cubicBezTo>
                  <a:pt x="29030" y="1743"/>
                  <a:pt x="23421" y="3146"/>
                  <a:pt x="20806" y="7428"/>
                </a:cubicBezTo>
                <a:cubicBezTo>
                  <a:pt x="11407" y="22966"/>
                  <a:pt x="6026" y="41195"/>
                  <a:pt x="6026" y="60637"/>
                </a:cubicBezTo>
                <a:cubicBezTo>
                  <a:pt x="6026" y="80078"/>
                  <a:pt x="11407" y="98307"/>
                  <a:pt x="20806" y="113845"/>
                </a:cubicBezTo>
                <a:cubicBezTo>
                  <a:pt x="23421" y="118128"/>
                  <a:pt x="28992" y="119530"/>
                  <a:pt x="33312" y="116915"/>
                </a:cubicBezTo>
                <a:cubicBezTo>
                  <a:pt x="37633" y="114300"/>
                  <a:pt x="38997" y="108729"/>
                  <a:pt x="36382" y="104409"/>
                </a:cubicBezTo>
                <a:cubicBezTo>
                  <a:pt x="28689" y="91675"/>
                  <a:pt x="24255" y="76667"/>
                  <a:pt x="24255" y="60637"/>
                </a:cubicBezTo>
                <a:cubicBezTo>
                  <a:pt x="24255" y="44606"/>
                  <a:pt x="28689" y="29598"/>
                  <a:pt x="36420" y="16827"/>
                </a:cubicBezTo>
                <a:cubicBezTo>
                  <a:pt x="39035" y="12544"/>
                  <a:pt x="37633" y="6935"/>
                  <a:pt x="33350" y="4320"/>
                </a:cubicBezTo>
                <a:close/>
                <a:moveTo>
                  <a:pt x="184942" y="4358"/>
                </a:moveTo>
                <a:cubicBezTo>
                  <a:pt x="180659" y="6973"/>
                  <a:pt x="179257" y="12544"/>
                  <a:pt x="181872" y="16865"/>
                </a:cubicBezTo>
                <a:cubicBezTo>
                  <a:pt x="189603" y="29636"/>
                  <a:pt x="194037" y="44644"/>
                  <a:pt x="194037" y="60675"/>
                </a:cubicBezTo>
                <a:cubicBezTo>
                  <a:pt x="194037" y="76705"/>
                  <a:pt x="189603" y="91713"/>
                  <a:pt x="181872" y="104484"/>
                </a:cubicBezTo>
                <a:cubicBezTo>
                  <a:pt x="179257" y="108767"/>
                  <a:pt x="180659" y="114376"/>
                  <a:pt x="184942" y="116991"/>
                </a:cubicBezTo>
                <a:cubicBezTo>
                  <a:pt x="189224" y="119606"/>
                  <a:pt x="194833" y="118203"/>
                  <a:pt x="197448" y="113921"/>
                </a:cubicBezTo>
                <a:cubicBezTo>
                  <a:pt x="206847" y="98383"/>
                  <a:pt x="212228" y="80154"/>
                  <a:pt x="212228" y="60712"/>
                </a:cubicBezTo>
                <a:cubicBezTo>
                  <a:pt x="212228" y="41271"/>
                  <a:pt x="206847" y="22966"/>
                  <a:pt x="197448" y="7428"/>
                </a:cubicBezTo>
                <a:cubicBezTo>
                  <a:pt x="194833" y="3146"/>
                  <a:pt x="189262" y="1743"/>
                  <a:pt x="184942" y="4358"/>
                </a:cubicBezTo>
                <a:close/>
                <a:moveTo>
                  <a:pt x="121273" y="81632"/>
                </a:moveTo>
                <a:cubicBezTo>
                  <a:pt x="128512" y="77425"/>
                  <a:pt x="133401" y="69618"/>
                  <a:pt x="133401" y="60637"/>
                </a:cubicBezTo>
                <a:cubicBezTo>
                  <a:pt x="133401" y="47259"/>
                  <a:pt x="122524" y="36382"/>
                  <a:pt x="109146" y="36382"/>
                </a:cubicBezTo>
                <a:cubicBezTo>
                  <a:pt x="95768" y="36382"/>
                  <a:pt x="84891" y="47259"/>
                  <a:pt x="84891" y="60637"/>
                </a:cubicBezTo>
                <a:cubicBezTo>
                  <a:pt x="84891" y="69618"/>
                  <a:pt x="89780" y="77463"/>
                  <a:pt x="97019" y="81632"/>
                </a:cubicBezTo>
                <a:lnTo>
                  <a:pt x="97019" y="181910"/>
                </a:lnTo>
                <a:cubicBezTo>
                  <a:pt x="97019" y="188618"/>
                  <a:pt x="102438" y="194037"/>
                  <a:pt x="109146" y="194037"/>
                </a:cubicBezTo>
                <a:cubicBezTo>
                  <a:pt x="115854" y="194037"/>
                  <a:pt x="121273" y="188618"/>
                  <a:pt x="121273" y="181910"/>
                </a:cubicBezTo>
                <a:lnTo>
                  <a:pt x="121273" y="81632"/>
                </a:lnTo>
                <a:close/>
                <a:moveTo>
                  <a:pt x="68292" y="34487"/>
                </a:moveTo>
                <a:cubicBezTo>
                  <a:pt x="71021" y="30243"/>
                  <a:pt x="69770" y="24634"/>
                  <a:pt x="65563" y="21905"/>
                </a:cubicBezTo>
                <a:cubicBezTo>
                  <a:pt x="61357" y="19176"/>
                  <a:pt x="55710" y="20427"/>
                  <a:pt x="52981" y="24634"/>
                </a:cubicBezTo>
                <a:cubicBezTo>
                  <a:pt x="46311" y="35018"/>
                  <a:pt x="42446" y="47372"/>
                  <a:pt x="42446" y="60637"/>
                </a:cubicBezTo>
                <a:cubicBezTo>
                  <a:pt x="42446" y="73901"/>
                  <a:pt x="46311" y="86256"/>
                  <a:pt x="52981" y="96640"/>
                </a:cubicBezTo>
                <a:cubicBezTo>
                  <a:pt x="55710" y="100884"/>
                  <a:pt x="61319" y="102097"/>
                  <a:pt x="65563" y="99368"/>
                </a:cubicBezTo>
                <a:cubicBezTo>
                  <a:pt x="69808" y="96640"/>
                  <a:pt x="71021" y="91031"/>
                  <a:pt x="68292" y="86786"/>
                </a:cubicBezTo>
                <a:cubicBezTo>
                  <a:pt x="63441" y="79244"/>
                  <a:pt x="60637" y="70263"/>
                  <a:pt x="60637" y="60637"/>
                </a:cubicBezTo>
                <a:cubicBezTo>
                  <a:pt x="60637" y="51011"/>
                  <a:pt x="63441" y="42029"/>
                  <a:pt x="68292" y="34487"/>
                </a:cubicBezTo>
                <a:close/>
                <a:moveTo>
                  <a:pt x="165311" y="24634"/>
                </a:moveTo>
                <a:cubicBezTo>
                  <a:pt x="162582" y="20389"/>
                  <a:pt x="156973" y="19176"/>
                  <a:pt x="152728" y="21905"/>
                </a:cubicBezTo>
                <a:cubicBezTo>
                  <a:pt x="148484" y="24634"/>
                  <a:pt x="147271" y="30243"/>
                  <a:pt x="150000" y="34487"/>
                </a:cubicBezTo>
                <a:cubicBezTo>
                  <a:pt x="154851" y="42029"/>
                  <a:pt x="157655" y="51011"/>
                  <a:pt x="157655" y="60637"/>
                </a:cubicBezTo>
                <a:cubicBezTo>
                  <a:pt x="157655" y="70263"/>
                  <a:pt x="154851" y="79244"/>
                  <a:pt x="150000" y="86786"/>
                </a:cubicBezTo>
                <a:cubicBezTo>
                  <a:pt x="147271" y="91031"/>
                  <a:pt x="148522" y="96640"/>
                  <a:pt x="152728" y="99368"/>
                </a:cubicBezTo>
                <a:cubicBezTo>
                  <a:pt x="156935" y="102097"/>
                  <a:pt x="162582" y="100846"/>
                  <a:pt x="165311" y="96640"/>
                </a:cubicBezTo>
                <a:cubicBezTo>
                  <a:pt x="171981" y="86256"/>
                  <a:pt x="175846" y="73901"/>
                  <a:pt x="175846" y="60637"/>
                </a:cubicBezTo>
                <a:cubicBezTo>
                  <a:pt x="175846" y="47372"/>
                  <a:pt x="171981" y="35018"/>
                  <a:pt x="165311" y="24634"/>
                </a:cubicBezTo>
                <a:close/>
              </a:path>
            </a:pathLst>
          </a:custGeom>
          <a:solidFill>
            <a:srgbClr val="C8B8A6"/>
          </a:solidFill>
          <a:ln/>
        </p:spPr>
      </p:sp>
      <p:sp>
        <p:nvSpPr>
          <p:cNvPr id="41" name="Text 39"/>
          <p:cNvSpPr/>
          <p:nvPr/>
        </p:nvSpPr>
        <p:spPr>
          <a:xfrm>
            <a:off x="6676259" y="1455279"/>
            <a:ext cx="2288021" cy="226377"/>
          </a:xfrm>
          <a:prstGeom prst="rect">
            <a:avLst/>
          </a:prstGeom>
          <a:noFill/>
          <a:ln/>
        </p:spPr>
        <p:txBody>
          <a:bodyPr wrap="square" lIns="0" tIns="0" rIns="0" bIns="0" rtlCol="0" anchor="ctr"/>
          <a:lstStyle/>
          <a:p>
            <a:pPr>
              <a:lnSpc>
                <a:spcPct val="120000"/>
              </a:lnSpc>
            </a:pPr>
            <a:r>
              <a:rPr lang="en-US" sz="1273" b="1" dirty="0">
                <a:solidFill>
                  <a:srgbClr val="5A7D7C"/>
                </a:solidFill>
                <a:latin typeface="Liter" pitchFamily="34" charset="0"/>
                <a:ea typeface="Liter" pitchFamily="34" charset="-122"/>
                <a:cs typeface="Liter" pitchFamily="34" charset="-120"/>
              </a:rPr>
              <a:t>External Triggers (Around You)</a:t>
            </a:r>
            <a:endParaRPr lang="en-US" sz="1600" dirty="0"/>
          </a:p>
        </p:txBody>
      </p:sp>
      <p:sp>
        <p:nvSpPr>
          <p:cNvPr id="42" name="Text 40"/>
          <p:cNvSpPr/>
          <p:nvPr/>
        </p:nvSpPr>
        <p:spPr>
          <a:xfrm>
            <a:off x="6336694" y="1778674"/>
            <a:ext cx="5433040"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External triggers come from your </a:t>
            </a:r>
            <a:pPr>
              <a:lnSpc>
                <a:spcPct val="130000"/>
              </a:lnSpc>
            </a:pPr>
            <a:r>
              <a:rPr lang="en-US" sz="1019" b="1" dirty="0">
                <a:solidFill>
                  <a:srgbClr val="3D3D3D">
                    <a:alpha val="80000"/>
                  </a:srgbClr>
                </a:solidFill>
                <a:latin typeface="Quattrocento Sans" pitchFamily="34" charset="0"/>
                <a:ea typeface="Quattrocento Sans" pitchFamily="34" charset="-122"/>
                <a:cs typeface="Quattrocento Sans" pitchFamily="34" charset="-120"/>
              </a:rPr>
              <a:t>environment or devices</a:t>
            </a:r>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 and interrupt focus repeatedly.</a:t>
            </a:r>
            <a:endParaRPr lang="en-US" sz="1600" dirty="0"/>
          </a:p>
        </p:txBody>
      </p:sp>
      <p:sp>
        <p:nvSpPr>
          <p:cNvPr id="43" name="Shape 41"/>
          <p:cNvSpPr/>
          <p:nvPr/>
        </p:nvSpPr>
        <p:spPr>
          <a:xfrm>
            <a:off x="6336694" y="2069729"/>
            <a:ext cx="5368361" cy="323395"/>
          </a:xfrm>
          <a:custGeom>
            <a:avLst/>
            <a:gdLst/>
            <a:ahLst/>
            <a:cxnLst/>
            <a:rect l="l" t="t" r="r" b="b"/>
            <a:pathLst>
              <a:path w="5368361" h="323395">
                <a:moveTo>
                  <a:pt x="64679" y="0"/>
                </a:moveTo>
                <a:lnTo>
                  <a:pt x="5303682" y="0"/>
                </a:lnTo>
                <a:cubicBezTo>
                  <a:pt x="5339403" y="0"/>
                  <a:pt x="5368361" y="28958"/>
                  <a:pt x="5368361" y="64679"/>
                </a:cubicBezTo>
                <a:lnTo>
                  <a:pt x="5368361" y="258716"/>
                </a:lnTo>
                <a:cubicBezTo>
                  <a:pt x="5368361" y="294437"/>
                  <a:pt x="5339403" y="323395"/>
                  <a:pt x="5303682" y="323395"/>
                </a:cubicBezTo>
                <a:lnTo>
                  <a:pt x="64679" y="323395"/>
                </a:lnTo>
                <a:cubicBezTo>
                  <a:pt x="28982" y="323395"/>
                  <a:pt x="0" y="294414"/>
                  <a:pt x="0" y="258716"/>
                </a:cubicBezTo>
                <a:lnTo>
                  <a:pt x="0" y="64679"/>
                </a:lnTo>
                <a:cubicBezTo>
                  <a:pt x="0" y="28982"/>
                  <a:pt x="28982" y="0"/>
                  <a:pt x="64679" y="0"/>
                </a:cubicBezTo>
                <a:close/>
              </a:path>
            </a:pathLst>
          </a:custGeom>
          <a:solidFill>
            <a:srgbClr val="C8B8A6">
              <a:alpha val="10196"/>
            </a:srgbClr>
          </a:solidFill>
          <a:ln/>
        </p:spPr>
      </p:sp>
      <p:sp>
        <p:nvSpPr>
          <p:cNvPr id="44" name="Shape 42"/>
          <p:cNvSpPr/>
          <p:nvPr/>
        </p:nvSpPr>
        <p:spPr>
          <a:xfrm>
            <a:off x="6439776" y="2158663"/>
            <a:ext cx="109146" cy="145528"/>
          </a:xfrm>
          <a:custGeom>
            <a:avLst/>
            <a:gdLst/>
            <a:ahLst/>
            <a:cxnLst/>
            <a:rect l="l" t="t" r="r" b="b"/>
            <a:pathLst>
              <a:path w="109146" h="145528">
                <a:moveTo>
                  <a:pt x="4548" y="18191"/>
                </a:moveTo>
                <a:cubicBezTo>
                  <a:pt x="4548" y="8158"/>
                  <a:pt x="12705" y="0"/>
                  <a:pt x="22739" y="0"/>
                </a:cubicBezTo>
                <a:lnTo>
                  <a:pt x="86407" y="0"/>
                </a:lnTo>
                <a:cubicBezTo>
                  <a:pt x="96441" y="0"/>
                  <a:pt x="104598" y="8158"/>
                  <a:pt x="104598" y="18191"/>
                </a:cubicBezTo>
                <a:lnTo>
                  <a:pt x="104598" y="127337"/>
                </a:lnTo>
                <a:cubicBezTo>
                  <a:pt x="104598" y="137370"/>
                  <a:pt x="96441" y="145528"/>
                  <a:pt x="86407" y="145528"/>
                </a:cubicBezTo>
                <a:lnTo>
                  <a:pt x="22739" y="145528"/>
                </a:lnTo>
                <a:cubicBezTo>
                  <a:pt x="12705" y="145528"/>
                  <a:pt x="4548" y="137370"/>
                  <a:pt x="4548" y="127337"/>
                </a:cubicBezTo>
                <a:lnTo>
                  <a:pt x="4548" y="18191"/>
                </a:lnTo>
                <a:close/>
                <a:moveTo>
                  <a:pt x="22739" y="18191"/>
                </a:moveTo>
                <a:lnTo>
                  <a:pt x="22739" y="104598"/>
                </a:lnTo>
                <a:lnTo>
                  <a:pt x="86407" y="104598"/>
                </a:lnTo>
                <a:lnTo>
                  <a:pt x="86407" y="18191"/>
                </a:lnTo>
                <a:lnTo>
                  <a:pt x="22739" y="18191"/>
                </a:lnTo>
                <a:close/>
                <a:moveTo>
                  <a:pt x="54573" y="134158"/>
                </a:moveTo>
                <a:cubicBezTo>
                  <a:pt x="59604" y="134158"/>
                  <a:pt x="63668" y="130094"/>
                  <a:pt x="63668" y="125063"/>
                </a:cubicBezTo>
                <a:cubicBezTo>
                  <a:pt x="63668" y="120032"/>
                  <a:pt x="59604" y="115968"/>
                  <a:pt x="54573" y="115968"/>
                </a:cubicBezTo>
                <a:cubicBezTo>
                  <a:pt x="49542" y="115968"/>
                  <a:pt x="45477" y="120032"/>
                  <a:pt x="45477" y="125063"/>
                </a:cubicBezTo>
                <a:cubicBezTo>
                  <a:pt x="45477" y="130094"/>
                  <a:pt x="49542" y="134158"/>
                  <a:pt x="54573" y="134158"/>
                </a:cubicBezTo>
                <a:close/>
              </a:path>
            </a:pathLst>
          </a:custGeom>
          <a:solidFill>
            <a:srgbClr val="C8B8A6"/>
          </a:solidFill>
          <a:ln/>
        </p:spPr>
      </p:sp>
      <p:sp>
        <p:nvSpPr>
          <p:cNvPr id="45" name="Text 43"/>
          <p:cNvSpPr/>
          <p:nvPr/>
        </p:nvSpPr>
        <p:spPr>
          <a:xfrm>
            <a:off x="6680301" y="2134408"/>
            <a:ext cx="1123798"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Phone notifications</a:t>
            </a:r>
            <a:endParaRPr lang="en-US" sz="1600" dirty="0"/>
          </a:p>
        </p:txBody>
      </p:sp>
      <p:sp>
        <p:nvSpPr>
          <p:cNvPr id="46" name="Shape 44"/>
          <p:cNvSpPr/>
          <p:nvPr/>
        </p:nvSpPr>
        <p:spPr>
          <a:xfrm>
            <a:off x="6336694" y="2457804"/>
            <a:ext cx="5368361" cy="323395"/>
          </a:xfrm>
          <a:custGeom>
            <a:avLst/>
            <a:gdLst/>
            <a:ahLst/>
            <a:cxnLst/>
            <a:rect l="l" t="t" r="r" b="b"/>
            <a:pathLst>
              <a:path w="5368361" h="323395">
                <a:moveTo>
                  <a:pt x="64679" y="0"/>
                </a:moveTo>
                <a:lnTo>
                  <a:pt x="5303682" y="0"/>
                </a:lnTo>
                <a:cubicBezTo>
                  <a:pt x="5339403" y="0"/>
                  <a:pt x="5368361" y="28958"/>
                  <a:pt x="5368361" y="64679"/>
                </a:cubicBezTo>
                <a:lnTo>
                  <a:pt x="5368361" y="258716"/>
                </a:lnTo>
                <a:cubicBezTo>
                  <a:pt x="5368361" y="294437"/>
                  <a:pt x="5339403" y="323395"/>
                  <a:pt x="5303682" y="323395"/>
                </a:cubicBezTo>
                <a:lnTo>
                  <a:pt x="64679" y="323395"/>
                </a:lnTo>
                <a:cubicBezTo>
                  <a:pt x="28982" y="323395"/>
                  <a:pt x="0" y="294414"/>
                  <a:pt x="0" y="258716"/>
                </a:cubicBezTo>
                <a:lnTo>
                  <a:pt x="0" y="64679"/>
                </a:lnTo>
                <a:cubicBezTo>
                  <a:pt x="0" y="28982"/>
                  <a:pt x="28982" y="0"/>
                  <a:pt x="64679" y="0"/>
                </a:cubicBezTo>
                <a:close/>
              </a:path>
            </a:pathLst>
          </a:custGeom>
          <a:solidFill>
            <a:srgbClr val="C8B8A6">
              <a:alpha val="10196"/>
            </a:srgbClr>
          </a:solidFill>
          <a:ln/>
        </p:spPr>
      </p:sp>
      <p:sp>
        <p:nvSpPr>
          <p:cNvPr id="47" name="Shape 45"/>
          <p:cNvSpPr/>
          <p:nvPr/>
        </p:nvSpPr>
        <p:spPr>
          <a:xfrm>
            <a:off x="6421585" y="2546737"/>
            <a:ext cx="145528" cy="145528"/>
          </a:xfrm>
          <a:custGeom>
            <a:avLst/>
            <a:gdLst/>
            <a:ahLst/>
            <a:cxnLst/>
            <a:rect l="l" t="t" r="r" b="b"/>
            <a:pathLst>
              <a:path w="145528" h="145528">
                <a:moveTo>
                  <a:pt x="72764" y="136432"/>
                </a:moveTo>
                <a:cubicBezTo>
                  <a:pt x="112955" y="136432"/>
                  <a:pt x="145528" y="105877"/>
                  <a:pt x="145528" y="68216"/>
                </a:cubicBezTo>
                <a:cubicBezTo>
                  <a:pt x="145528" y="30555"/>
                  <a:pt x="112955" y="0"/>
                  <a:pt x="72764" y="0"/>
                </a:cubicBezTo>
                <a:cubicBezTo>
                  <a:pt x="32573" y="0"/>
                  <a:pt x="0" y="30555"/>
                  <a:pt x="0" y="68216"/>
                </a:cubicBezTo>
                <a:cubicBezTo>
                  <a:pt x="0" y="83650"/>
                  <a:pt x="5457" y="97862"/>
                  <a:pt x="14666" y="109288"/>
                </a:cubicBezTo>
                <a:lnTo>
                  <a:pt x="796" y="135523"/>
                </a:lnTo>
                <a:cubicBezTo>
                  <a:pt x="-568" y="138081"/>
                  <a:pt x="-142" y="141207"/>
                  <a:pt x="1819" y="143339"/>
                </a:cubicBezTo>
                <a:cubicBezTo>
                  <a:pt x="3780" y="145471"/>
                  <a:pt x="6878" y="146125"/>
                  <a:pt x="9522" y="144988"/>
                </a:cubicBezTo>
                <a:lnTo>
                  <a:pt x="43175" y="130577"/>
                </a:lnTo>
                <a:cubicBezTo>
                  <a:pt x="52214" y="134329"/>
                  <a:pt x="62219" y="136432"/>
                  <a:pt x="72764" y="136432"/>
                </a:cubicBezTo>
                <a:close/>
                <a:moveTo>
                  <a:pt x="36382" y="59121"/>
                </a:moveTo>
                <a:cubicBezTo>
                  <a:pt x="41402" y="59121"/>
                  <a:pt x="45477" y="63196"/>
                  <a:pt x="45477" y="68216"/>
                </a:cubicBezTo>
                <a:cubicBezTo>
                  <a:pt x="45477" y="73236"/>
                  <a:pt x="41402" y="77312"/>
                  <a:pt x="36382" y="77312"/>
                </a:cubicBezTo>
                <a:cubicBezTo>
                  <a:pt x="31362" y="77312"/>
                  <a:pt x="27286" y="73236"/>
                  <a:pt x="27286" y="68216"/>
                </a:cubicBezTo>
                <a:cubicBezTo>
                  <a:pt x="27286" y="63196"/>
                  <a:pt x="31362" y="59121"/>
                  <a:pt x="36382" y="59121"/>
                </a:cubicBezTo>
                <a:close/>
                <a:moveTo>
                  <a:pt x="72764" y="59121"/>
                </a:moveTo>
                <a:cubicBezTo>
                  <a:pt x="77784" y="59121"/>
                  <a:pt x="81859" y="63196"/>
                  <a:pt x="81859" y="68216"/>
                </a:cubicBezTo>
                <a:cubicBezTo>
                  <a:pt x="81859" y="73236"/>
                  <a:pt x="77784" y="77312"/>
                  <a:pt x="72764" y="77312"/>
                </a:cubicBezTo>
                <a:cubicBezTo>
                  <a:pt x="67744" y="77312"/>
                  <a:pt x="63668" y="73236"/>
                  <a:pt x="63668" y="68216"/>
                </a:cubicBezTo>
                <a:cubicBezTo>
                  <a:pt x="63668" y="63196"/>
                  <a:pt x="67744" y="59121"/>
                  <a:pt x="72764" y="59121"/>
                </a:cubicBezTo>
                <a:close/>
                <a:moveTo>
                  <a:pt x="100050" y="68216"/>
                </a:moveTo>
                <a:cubicBezTo>
                  <a:pt x="100050" y="63196"/>
                  <a:pt x="104126" y="59121"/>
                  <a:pt x="109146" y="59121"/>
                </a:cubicBezTo>
                <a:cubicBezTo>
                  <a:pt x="114166" y="59121"/>
                  <a:pt x="118241" y="63196"/>
                  <a:pt x="118241" y="68216"/>
                </a:cubicBezTo>
                <a:cubicBezTo>
                  <a:pt x="118241" y="73236"/>
                  <a:pt x="114166" y="77312"/>
                  <a:pt x="109146" y="77312"/>
                </a:cubicBezTo>
                <a:cubicBezTo>
                  <a:pt x="104126" y="77312"/>
                  <a:pt x="100050" y="73236"/>
                  <a:pt x="100050" y="68216"/>
                </a:cubicBezTo>
                <a:close/>
              </a:path>
            </a:pathLst>
          </a:custGeom>
          <a:solidFill>
            <a:srgbClr val="C8B8A6"/>
          </a:solidFill>
          <a:ln/>
        </p:spPr>
      </p:sp>
      <p:sp>
        <p:nvSpPr>
          <p:cNvPr id="48" name="Text 46"/>
          <p:cNvSpPr/>
          <p:nvPr/>
        </p:nvSpPr>
        <p:spPr>
          <a:xfrm>
            <a:off x="6680301" y="2522483"/>
            <a:ext cx="1115714"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Social media alerts</a:t>
            </a:r>
            <a:endParaRPr lang="en-US" sz="1600" dirty="0"/>
          </a:p>
        </p:txBody>
      </p:sp>
      <p:sp>
        <p:nvSpPr>
          <p:cNvPr id="49" name="Shape 47"/>
          <p:cNvSpPr/>
          <p:nvPr/>
        </p:nvSpPr>
        <p:spPr>
          <a:xfrm>
            <a:off x="6336694" y="2845878"/>
            <a:ext cx="5368361" cy="323395"/>
          </a:xfrm>
          <a:custGeom>
            <a:avLst/>
            <a:gdLst/>
            <a:ahLst/>
            <a:cxnLst/>
            <a:rect l="l" t="t" r="r" b="b"/>
            <a:pathLst>
              <a:path w="5368361" h="323395">
                <a:moveTo>
                  <a:pt x="64679" y="0"/>
                </a:moveTo>
                <a:lnTo>
                  <a:pt x="5303682" y="0"/>
                </a:lnTo>
                <a:cubicBezTo>
                  <a:pt x="5339403" y="0"/>
                  <a:pt x="5368361" y="28958"/>
                  <a:pt x="5368361" y="64679"/>
                </a:cubicBezTo>
                <a:lnTo>
                  <a:pt x="5368361" y="258716"/>
                </a:lnTo>
                <a:cubicBezTo>
                  <a:pt x="5368361" y="294437"/>
                  <a:pt x="5339403" y="323395"/>
                  <a:pt x="5303682" y="323395"/>
                </a:cubicBezTo>
                <a:lnTo>
                  <a:pt x="64679" y="323395"/>
                </a:lnTo>
                <a:cubicBezTo>
                  <a:pt x="28982" y="323395"/>
                  <a:pt x="0" y="294414"/>
                  <a:pt x="0" y="258716"/>
                </a:cubicBezTo>
                <a:lnTo>
                  <a:pt x="0" y="64679"/>
                </a:lnTo>
                <a:cubicBezTo>
                  <a:pt x="0" y="28982"/>
                  <a:pt x="28982" y="0"/>
                  <a:pt x="64679" y="0"/>
                </a:cubicBezTo>
                <a:close/>
              </a:path>
            </a:pathLst>
          </a:custGeom>
          <a:solidFill>
            <a:srgbClr val="C8B8A6">
              <a:alpha val="10196"/>
            </a:srgbClr>
          </a:solidFill>
          <a:ln/>
        </p:spPr>
      </p:sp>
      <p:sp>
        <p:nvSpPr>
          <p:cNvPr id="50" name="Shape 48"/>
          <p:cNvSpPr/>
          <p:nvPr/>
        </p:nvSpPr>
        <p:spPr>
          <a:xfrm>
            <a:off x="6421585" y="2934812"/>
            <a:ext cx="145528" cy="145528"/>
          </a:xfrm>
          <a:custGeom>
            <a:avLst/>
            <a:gdLst/>
            <a:ahLst/>
            <a:cxnLst/>
            <a:rect l="l" t="t" r="r" b="b"/>
            <a:pathLst>
              <a:path w="145528" h="145528">
                <a:moveTo>
                  <a:pt x="13643" y="18191"/>
                </a:moveTo>
                <a:cubicBezTo>
                  <a:pt x="6111" y="18191"/>
                  <a:pt x="0" y="24302"/>
                  <a:pt x="0" y="31834"/>
                </a:cubicBezTo>
                <a:cubicBezTo>
                  <a:pt x="0" y="36126"/>
                  <a:pt x="2018" y="40162"/>
                  <a:pt x="5457" y="42749"/>
                </a:cubicBezTo>
                <a:lnTo>
                  <a:pt x="64578" y="87089"/>
                </a:lnTo>
                <a:cubicBezTo>
                  <a:pt x="69438" y="90728"/>
                  <a:pt x="76089" y="90728"/>
                  <a:pt x="80950" y="87089"/>
                </a:cubicBezTo>
                <a:lnTo>
                  <a:pt x="140071" y="42749"/>
                </a:lnTo>
                <a:cubicBezTo>
                  <a:pt x="143510" y="40162"/>
                  <a:pt x="145528" y="36126"/>
                  <a:pt x="145528" y="31834"/>
                </a:cubicBezTo>
                <a:cubicBezTo>
                  <a:pt x="145528" y="24302"/>
                  <a:pt x="139417" y="18191"/>
                  <a:pt x="131885" y="18191"/>
                </a:cubicBezTo>
                <a:lnTo>
                  <a:pt x="13643" y="18191"/>
                </a:lnTo>
                <a:close/>
                <a:moveTo>
                  <a:pt x="0" y="55710"/>
                </a:moveTo>
                <a:lnTo>
                  <a:pt x="0" y="109146"/>
                </a:lnTo>
                <a:cubicBezTo>
                  <a:pt x="0" y="119179"/>
                  <a:pt x="8158" y="127337"/>
                  <a:pt x="18191" y="127337"/>
                </a:cubicBezTo>
                <a:lnTo>
                  <a:pt x="127337" y="127337"/>
                </a:lnTo>
                <a:cubicBezTo>
                  <a:pt x="137370" y="127337"/>
                  <a:pt x="145528" y="119179"/>
                  <a:pt x="145528" y="109146"/>
                </a:cubicBezTo>
                <a:lnTo>
                  <a:pt x="145528" y="55710"/>
                </a:lnTo>
                <a:lnTo>
                  <a:pt x="89136" y="98004"/>
                </a:lnTo>
                <a:cubicBezTo>
                  <a:pt x="79443" y="105280"/>
                  <a:pt x="66084" y="105280"/>
                  <a:pt x="56392" y="98004"/>
                </a:cubicBezTo>
                <a:lnTo>
                  <a:pt x="0" y="55710"/>
                </a:lnTo>
                <a:close/>
              </a:path>
            </a:pathLst>
          </a:custGeom>
          <a:solidFill>
            <a:srgbClr val="C8B8A6"/>
          </a:solidFill>
          <a:ln/>
        </p:spPr>
      </p:sp>
      <p:sp>
        <p:nvSpPr>
          <p:cNvPr id="51" name="Text 49"/>
          <p:cNvSpPr/>
          <p:nvPr/>
        </p:nvSpPr>
        <p:spPr>
          <a:xfrm>
            <a:off x="6680301" y="2910557"/>
            <a:ext cx="1325920"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Messages from friends</a:t>
            </a:r>
            <a:endParaRPr lang="en-US" sz="1600" dirty="0"/>
          </a:p>
        </p:txBody>
      </p:sp>
      <p:sp>
        <p:nvSpPr>
          <p:cNvPr id="52" name="Shape 50"/>
          <p:cNvSpPr/>
          <p:nvPr/>
        </p:nvSpPr>
        <p:spPr>
          <a:xfrm>
            <a:off x="6336694" y="3233952"/>
            <a:ext cx="5368361" cy="323395"/>
          </a:xfrm>
          <a:custGeom>
            <a:avLst/>
            <a:gdLst/>
            <a:ahLst/>
            <a:cxnLst/>
            <a:rect l="l" t="t" r="r" b="b"/>
            <a:pathLst>
              <a:path w="5368361" h="323395">
                <a:moveTo>
                  <a:pt x="64679" y="0"/>
                </a:moveTo>
                <a:lnTo>
                  <a:pt x="5303682" y="0"/>
                </a:lnTo>
                <a:cubicBezTo>
                  <a:pt x="5339403" y="0"/>
                  <a:pt x="5368361" y="28958"/>
                  <a:pt x="5368361" y="64679"/>
                </a:cubicBezTo>
                <a:lnTo>
                  <a:pt x="5368361" y="258716"/>
                </a:lnTo>
                <a:cubicBezTo>
                  <a:pt x="5368361" y="294437"/>
                  <a:pt x="5339403" y="323395"/>
                  <a:pt x="5303682" y="323395"/>
                </a:cubicBezTo>
                <a:lnTo>
                  <a:pt x="64679" y="323395"/>
                </a:lnTo>
                <a:cubicBezTo>
                  <a:pt x="28982" y="323395"/>
                  <a:pt x="0" y="294414"/>
                  <a:pt x="0" y="258716"/>
                </a:cubicBezTo>
                <a:lnTo>
                  <a:pt x="0" y="64679"/>
                </a:lnTo>
                <a:cubicBezTo>
                  <a:pt x="0" y="28982"/>
                  <a:pt x="28982" y="0"/>
                  <a:pt x="64679" y="0"/>
                </a:cubicBezTo>
                <a:close/>
              </a:path>
            </a:pathLst>
          </a:custGeom>
          <a:solidFill>
            <a:srgbClr val="C8B8A6">
              <a:alpha val="10196"/>
            </a:srgbClr>
          </a:solidFill>
          <a:ln/>
        </p:spPr>
      </p:sp>
      <p:sp>
        <p:nvSpPr>
          <p:cNvPr id="53" name="Shape 51"/>
          <p:cNvSpPr/>
          <p:nvPr/>
        </p:nvSpPr>
        <p:spPr>
          <a:xfrm>
            <a:off x="6403394" y="3322886"/>
            <a:ext cx="181910" cy="145528"/>
          </a:xfrm>
          <a:custGeom>
            <a:avLst/>
            <a:gdLst/>
            <a:ahLst/>
            <a:cxnLst/>
            <a:rect l="l" t="t" r="r" b="b"/>
            <a:pathLst>
              <a:path w="181910" h="145528">
                <a:moveTo>
                  <a:pt x="151667" y="9238"/>
                </a:moveTo>
                <a:cubicBezTo>
                  <a:pt x="148740" y="6850"/>
                  <a:pt x="144448" y="7305"/>
                  <a:pt x="142060" y="10232"/>
                </a:cubicBezTo>
                <a:cubicBezTo>
                  <a:pt x="139673" y="13160"/>
                  <a:pt x="140127" y="17452"/>
                  <a:pt x="143055" y="19840"/>
                </a:cubicBezTo>
                <a:cubicBezTo>
                  <a:pt x="158461" y="32346"/>
                  <a:pt x="168267" y="51390"/>
                  <a:pt x="168267" y="72764"/>
                </a:cubicBezTo>
                <a:cubicBezTo>
                  <a:pt x="168267" y="94138"/>
                  <a:pt x="158461" y="113182"/>
                  <a:pt x="143055" y="125717"/>
                </a:cubicBezTo>
                <a:cubicBezTo>
                  <a:pt x="140127" y="128104"/>
                  <a:pt x="139701" y="132396"/>
                  <a:pt x="142060" y="135324"/>
                </a:cubicBezTo>
                <a:cubicBezTo>
                  <a:pt x="144419" y="138251"/>
                  <a:pt x="148740" y="138678"/>
                  <a:pt x="151667" y="136319"/>
                </a:cubicBezTo>
                <a:cubicBezTo>
                  <a:pt x="170114" y="121283"/>
                  <a:pt x="181910" y="98402"/>
                  <a:pt x="181910" y="72764"/>
                </a:cubicBezTo>
                <a:cubicBezTo>
                  <a:pt x="181910" y="47126"/>
                  <a:pt x="170114" y="24217"/>
                  <a:pt x="151667" y="9238"/>
                </a:cubicBezTo>
                <a:close/>
                <a:moveTo>
                  <a:pt x="134471" y="30413"/>
                </a:moveTo>
                <a:cubicBezTo>
                  <a:pt x="131544" y="28025"/>
                  <a:pt x="127252" y="28480"/>
                  <a:pt x="124864" y="31408"/>
                </a:cubicBezTo>
                <a:cubicBezTo>
                  <a:pt x="122476" y="34335"/>
                  <a:pt x="122931" y="38627"/>
                  <a:pt x="125859" y="41015"/>
                </a:cubicBezTo>
                <a:cubicBezTo>
                  <a:pt x="135096" y="48519"/>
                  <a:pt x="140980" y="59945"/>
                  <a:pt x="140980" y="72764"/>
                </a:cubicBezTo>
                <a:cubicBezTo>
                  <a:pt x="140980" y="85583"/>
                  <a:pt x="135096" y="97009"/>
                  <a:pt x="125859" y="104541"/>
                </a:cubicBezTo>
                <a:cubicBezTo>
                  <a:pt x="122931" y="106929"/>
                  <a:pt x="122505" y="111221"/>
                  <a:pt x="124864" y="114148"/>
                </a:cubicBezTo>
                <a:cubicBezTo>
                  <a:pt x="127223" y="117076"/>
                  <a:pt x="131544" y="117502"/>
                  <a:pt x="134471" y="115143"/>
                </a:cubicBezTo>
                <a:cubicBezTo>
                  <a:pt x="146750" y="105138"/>
                  <a:pt x="154623" y="89875"/>
                  <a:pt x="154623" y="72792"/>
                </a:cubicBezTo>
                <a:cubicBezTo>
                  <a:pt x="154623" y="55710"/>
                  <a:pt x="146750" y="40447"/>
                  <a:pt x="134471" y="30441"/>
                </a:cubicBezTo>
                <a:close/>
                <a:moveTo>
                  <a:pt x="117275" y="51588"/>
                </a:moveTo>
                <a:cubicBezTo>
                  <a:pt x="114347" y="49201"/>
                  <a:pt x="110055" y="49656"/>
                  <a:pt x="107668" y="52583"/>
                </a:cubicBezTo>
                <a:cubicBezTo>
                  <a:pt x="105280" y="55511"/>
                  <a:pt x="105735" y="59803"/>
                  <a:pt x="108663" y="62190"/>
                </a:cubicBezTo>
                <a:cubicBezTo>
                  <a:pt x="111732" y="64692"/>
                  <a:pt x="113694" y="68500"/>
                  <a:pt x="113694" y="72764"/>
                </a:cubicBezTo>
                <a:cubicBezTo>
                  <a:pt x="113694" y="77027"/>
                  <a:pt x="111732" y="80836"/>
                  <a:pt x="108663" y="83366"/>
                </a:cubicBezTo>
                <a:cubicBezTo>
                  <a:pt x="105735" y="85753"/>
                  <a:pt x="105309" y="90045"/>
                  <a:pt x="107668" y="92973"/>
                </a:cubicBezTo>
                <a:cubicBezTo>
                  <a:pt x="110027" y="95901"/>
                  <a:pt x="114347" y="96327"/>
                  <a:pt x="117275" y="93968"/>
                </a:cubicBezTo>
                <a:cubicBezTo>
                  <a:pt x="123386" y="88937"/>
                  <a:pt x="127337" y="81319"/>
                  <a:pt x="127337" y="72764"/>
                </a:cubicBezTo>
                <a:cubicBezTo>
                  <a:pt x="127337" y="64208"/>
                  <a:pt x="123386" y="56591"/>
                  <a:pt x="117275" y="51588"/>
                </a:cubicBezTo>
                <a:close/>
                <a:moveTo>
                  <a:pt x="22739" y="100050"/>
                </a:moveTo>
                <a:lnTo>
                  <a:pt x="36382" y="100050"/>
                </a:lnTo>
                <a:lnTo>
                  <a:pt x="74498" y="133931"/>
                </a:lnTo>
                <a:cubicBezTo>
                  <a:pt x="76317" y="135551"/>
                  <a:pt x="78648" y="136432"/>
                  <a:pt x="81064" y="136432"/>
                </a:cubicBezTo>
                <a:cubicBezTo>
                  <a:pt x="86521" y="136432"/>
                  <a:pt x="90955" y="131998"/>
                  <a:pt x="90955" y="126541"/>
                </a:cubicBezTo>
                <a:lnTo>
                  <a:pt x="90955" y="18987"/>
                </a:lnTo>
                <a:cubicBezTo>
                  <a:pt x="90955" y="13530"/>
                  <a:pt x="86521" y="9095"/>
                  <a:pt x="81064" y="9095"/>
                </a:cubicBezTo>
                <a:cubicBezTo>
                  <a:pt x="78648" y="9095"/>
                  <a:pt x="76317" y="9977"/>
                  <a:pt x="74498" y="11597"/>
                </a:cubicBezTo>
                <a:lnTo>
                  <a:pt x="36382" y="45477"/>
                </a:lnTo>
                <a:lnTo>
                  <a:pt x="22739" y="45477"/>
                </a:lnTo>
                <a:cubicBezTo>
                  <a:pt x="15207" y="45477"/>
                  <a:pt x="9095" y="51588"/>
                  <a:pt x="9095" y="59121"/>
                </a:cubicBezTo>
                <a:lnTo>
                  <a:pt x="9095" y="86407"/>
                </a:lnTo>
                <a:cubicBezTo>
                  <a:pt x="9095" y="93939"/>
                  <a:pt x="15207" y="100050"/>
                  <a:pt x="22739" y="100050"/>
                </a:cubicBezTo>
                <a:close/>
              </a:path>
            </a:pathLst>
          </a:custGeom>
          <a:solidFill>
            <a:srgbClr val="C8B8A6"/>
          </a:solidFill>
          <a:ln/>
        </p:spPr>
      </p:sp>
      <p:sp>
        <p:nvSpPr>
          <p:cNvPr id="54" name="Text 52"/>
          <p:cNvSpPr/>
          <p:nvPr/>
        </p:nvSpPr>
        <p:spPr>
          <a:xfrm>
            <a:off x="6680301" y="3298631"/>
            <a:ext cx="1059119"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Background noise</a:t>
            </a:r>
            <a:endParaRPr lang="en-US" sz="1600" dirty="0"/>
          </a:p>
        </p:txBody>
      </p:sp>
      <p:sp>
        <p:nvSpPr>
          <p:cNvPr id="55" name="Shape 53"/>
          <p:cNvSpPr/>
          <p:nvPr/>
        </p:nvSpPr>
        <p:spPr>
          <a:xfrm>
            <a:off x="6336694" y="3622027"/>
            <a:ext cx="5368361" cy="323395"/>
          </a:xfrm>
          <a:custGeom>
            <a:avLst/>
            <a:gdLst/>
            <a:ahLst/>
            <a:cxnLst/>
            <a:rect l="l" t="t" r="r" b="b"/>
            <a:pathLst>
              <a:path w="5368361" h="323395">
                <a:moveTo>
                  <a:pt x="64679" y="0"/>
                </a:moveTo>
                <a:lnTo>
                  <a:pt x="5303682" y="0"/>
                </a:lnTo>
                <a:cubicBezTo>
                  <a:pt x="5339403" y="0"/>
                  <a:pt x="5368361" y="28958"/>
                  <a:pt x="5368361" y="64679"/>
                </a:cubicBezTo>
                <a:lnTo>
                  <a:pt x="5368361" y="258716"/>
                </a:lnTo>
                <a:cubicBezTo>
                  <a:pt x="5368361" y="294437"/>
                  <a:pt x="5339403" y="323395"/>
                  <a:pt x="5303682" y="323395"/>
                </a:cubicBezTo>
                <a:lnTo>
                  <a:pt x="64679" y="323395"/>
                </a:lnTo>
                <a:cubicBezTo>
                  <a:pt x="28982" y="323395"/>
                  <a:pt x="0" y="294414"/>
                  <a:pt x="0" y="258716"/>
                </a:cubicBezTo>
                <a:lnTo>
                  <a:pt x="0" y="64679"/>
                </a:lnTo>
                <a:cubicBezTo>
                  <a:pt x="0" y="28982"/>
                  <a:pt x="28982" y="0"/>
                  <a:pt x="64679" y="0"/>
                </a:cubicBezTo>
                <a:close/>
              </a:path>
            </a:pathLst>
          </a:custGeom>
          <a:solidFill>
            <a:srgbClr val="C8B8A6">
              <a:alpha val="10196"/>
            </a:srgbClr>
          </a:solidFill>
          <a:ln/>
        </p:spPr>
      </p:sp>
      <p:sp>
        <p:nvSpPr>
          <p:cNvPr id="56" name="Shape 54"/>
          <p:cNvSpPr/>
          <p:nvPr/>
        </p:nvSpPr>
        <p:spPr>
          <a:xfrm>
            <a:off x="6412490" y="3710960"/>
            <a:ext cx="163719" cy="145528"/>
          </a:xfrm>
          <a:custGeom>
            <a:avLst/>
            <a:gdLst/>
            <a:ahLst/>
            <a:cxnLst/>
            <a:rect l="l" t="t" r="r" b="b"/>
            <a:pathLst>
              <a:path w="163719" h="145528">
                <a:moveTo>
                  <a:pt x="18191" y="27286"/>
                </a:moveTo>
                <a:lnTo>
                  <a:pt x="18191" y="95503"/>
                </a:lnTo>
                <a:lnTo>
                  <a:pt x="145528" y="95503"/>
                </a:lnTo>
                <a:lnTo>
                  <a:pt x="145528" y="27286"/>
                </a:lnTo>
                <a:lnTo>
                  <a:pt x="18191" y="27286"/>
                </a:lnTo>
                <a:close/>
                <a:moveTo>
                  <a:pt x="0" y="27286"/>
                </a:moveTo>
                <a:cubicBezTo>
                  <a:pt x="0" y="17253"/>
                  <a:pt x="8158" y="9095"/>
                  <a:pt x="18191" y="9095"/>
                </a:cubicBezTo>
                <a:lnTo>
                  <a:pt x="145528" y="9095"/>
                </a:lnTo>
                <a:cubicBezTo>
                  <a:pt x="155561" y="9095"/>
                  <a:pt x="163719" y="17253"/>
                  <a:pt x="163719" y="27286"/>
                </a:cubicBezTo>
                <a:lnTo>
                  <a:pt x="163719" y="95503"/>
                </a:lnTo>
                <a:cubicBezTo>
                  <a:pt x="163719" y="105536"/>
                  <a:pt x="155561" y="113694"/>
                  <a:pt x="145528" y="113694"/>
                </a:cubicBezTo>
                <a:lnTo>
                  <a:pt x="18191" y="113694"/>
                </a:lnTo>
                <a:cubicBezTo>
                  <a:pt x="8158" y="113694"/>
                  <a:pt x="0" y="105536"/>
                  <a:pt x="0" y="95503"/>
                </a:cubicBezTo>
                <a:lnTo>
                  <a:pt x="0" y="27286"/>
                </a:lnTo>
                <a:close/>
                <a:moveTo>
                  <a:pt x="45477" y="127337"/>
                </a:moveTo>
                <a:lnTo>
                  <a:pt x="118241" y="127337"/>
                </a:lnTo>
                <a:cubicBezTo>
                  <a:pt x="123272" y="127337"/>
                  <a:pt x="127337" y="131401"/>
                  <a:pt x="127337" y="136432"/>
                </a:cubicBezTo>
                <a:cubicBezTo>
                  <a:pt x="127337" y="141463"/>
                  <a:pt x="123272" y="145528"/>
                  <a:pt x="118241" y="145528"/>
                </a:cubicBezTo>
                <a:lnTo>
                  <a:pt x="45477" y="145528"/>
                </a:lnTo>
                <a:cubicBezTo>
                  <a:pt x="40447" y="145528"/>
                  <a:pt x="36382" y="141463"/>
                  <a:pt x="36382" y="136432"/>
                </a:cubicBezTo>
                <a:cubicBezTo>
                  <a:pt x="36382" y="131401"/>
                  <a:pt x="40447" y="127337"/>
                  <a:pt x="45477" y="127337"/>
                </a:cubicBezTo>
                <a:close/>
              </a:path>
            </a:pathLst>
          </a:custGeom>
          <a:solidFill>
            <a:srgbClr val="C8B8A6"/>
          </a:solidFill>
          <a:ln/>
        </p:spPr>
      </p:sp>
      <p:sp>
        <p:nvSpPr>
          <p:cNvPr id="57" name="Text 55"/>
          <p:cNvSpPr/>
          <p:nvPr/>
        </p:nvSpPr>
        <p:spPr>
          <a:xfrm>
            <a:off x="6680301" y="3686706"/>
            <a:ext cx="1600806"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Entertainment-filled spaces</a:t>
            </a:r>
            <a:endParaRPr lang="en-US" sz="1600" dirty="0"/>
          </a:p>
        </p:txBody>
      </p:sp>
      <p:sp>
        <p:nvSpPr>
          <p:cNvPr id="58" name="Shape 56"/>
          <p:cNvSpPr/>
          <p:nvPr/>
        </p:nvSpPr>
        <p:spPr>
          <a:xfrm>
            <a:off x="6336694" y="4010101"/>
            <a:ext cx="5368361" cy="323395"/>
          </a:xfrm>
          <a:custGeom>
            <a:avLst/>
            <a:gdLst/>
            <a:ahLst/>
            <a:cxnLst/>
            <a:rect l="l" t="t" r="r" b="b"/>
            <a:pathLst>
              <a:path w="5368361" h="323395">
                <a:moveTo>
                  <a:pt x="64679" y="0"/>
                </a:moveTo>
                <a:lnTo>
                  <a:pt x="5303682" y="0"/>
                </a:lnTo>
                <a:cubicBezTo>
                  <a:pt x="5339403" y="0"/>
                  <a:pt x="5368361" y="28958"/>
                  <a:pt x="5368361" y="64679"/>
                </a:cubicBezTo>
                <a:lnTo>
                  <a:pt x="5368361" y="258716"/>
                </a:lnTo>
                <a:cubicBezTo>
                  <a:pt x="5368361" y="294437"/>
                  <a:pt x="5339403" y="323395"/>
                  <a:pt x="5303682" y="323395"/>
                </a:cubicBezTo>
                <a:lnTo>
                  <a:pt x="64679" y="323395"/>
                </a:lnTo>
                <a:cubicBezTo>
                  <a:pt x="28982" y="323395"/>
                  <a:pt x="0" y="294414"/>
                  <a:pt x="0" y="258716"/>
                </a:cubicBezTo>
                <a:lnTo>
                  <a:pt x="0" y="64679"/>
                </a:lnTo>
                <a:cubicBezTo>
                  <a:pt x="0" y="28982"/>
                  <a:pt x="28982" y="0"/>
                  <a:pt x="64679" y="0"/>
                </a:cubicBezTo>
                <a:close/>
              </a:path>
            </a:pathLst>
          </a:custGeom>
          <a:solidFill>
            <a:srgbClr val="C8B8A6">
              <a:alpha val="10196"/>
            </a:srgbClr>
          </a:solidFill>
          <a:ln/>
        </p:spPr>
      </p:sp>
      <p:sp>
        <p:nvSpPr>
          <p:cNvPr id="59" name="Shape 57"/>
          <p:cNvSpPr/>
          <p:nvPr/>
        </p:nvSpPr>
        <p:spPr>
          <a:xfrm>
            <a:off x="6412490" y="4099034"/>
            <a:ext cx="163719" cy="145528"/>
          </a:xfrm>
          <a:custGeom>
            <a:avLst/>
            <a:gdLst/>
            <a:ahLst/>
            <a:cxnLst/>
            <a:rect l="l" t="t" r="r" b="b"/>
            <a:pathLst>
              <a:path w="163719" h="145528">
                <a:moveTo>
                  <a:pt x="145528" y="27286"/>
                </a:moveTo>
                <a:lnTo>
                  <a:pt x="45477" y="27286"/>
                </a:lnTo>
                <a:cubicBezTo>
                  <a:pt x="45477" y="17253"/>
                  <a:pt x="53635" y="9095"/>
                  <a:pt x="63668" y="9095"/>
                </a:cubicBezTo>
                <a:lnTo>
                  <a:pt x="145528" y="9095"/>
                </a:lnTo>
                <a:cubicBezTo>
                  <a:pt x="155561" y="9095"/>
                  <a:pt x="163719" y="17253"/>
                  <a:pt x="163719" y="27286"/>
                </a:cubicBezTo>
                <a:lnTo>
                  <a:pt x="163719" y="81859"/>
                </a:lnTo>
                <a:cubicBezTo>
                  <a:pt x="163719" y="91893"/>
                  <a:pt x="155561" y="100050"/>
                  <a:pt x="145528" y="100050"/>
                </a:cubicBezTo>
                <a:lnTo>
                  <a:pt x="131885" y="100050"/>
                </a:lnTo>
                <a:lnTo>
                  <a:pt x="131885" y="81859"/>
                </a:lnTo>
                <a:lnTo>
                  <a:pt x="145528" y="81859"/>
                </a:lnTo>
                <a:lnTo>
                  <a:pt x="145528" y="27286"/>
                </a:lnTo>
                <a:close/>
                <a:moveTo>
                  <a:pt x="0" y="63668"/>
                </a:moveTo>
                <a:cubicBezTo>
                  <a:pt x="0" y="53635"/>
                  <a:pt x="8158" y="45477"/>
                  <a:pt x="18191" y="45477"/>
                </a:cubicBezTo>
                <a:lnTo>
                  <a:pt x="100050" y="45477"/>
                </a:lnTo>
                <a:cubicBezTo>
                  <a:pt x="110084" y="45477"/>
                  <a:pt x="118241" y="53635"/>
                  <a:pt x="118241" y="63668"/>
                </a:cubicBezTo>
                <a:lnTo>
                  <a:pt x="118241" y="118241"/>
                </a:lnTo>
                <a:cubicBezTo>
                  <a:pt x="118241" y="128275"/>
                  <a:pt x="110084" y="136432"/>
                  <a:pt x="100050" y="136432"/>
                </a:cubicBezTo>
                <a:lnTo>
                  <a:pt x="18191" y="136432"/>
                </a:lnTo>
                <a:cubicBezTo>
                  <a:pt x="8158" y="136432"/>
                  <a:pt x="0" y="128275"/>
                  <a:pt x="0" y="118241"/>
                </a:cubicBezTo>
                <a:lnTo>
                  <a:pt x="0" y="63668"/>
                </a:lnTo>
                <a:close/>
                <a:moveTo>
                  <a:pt x="18191" y="75038"/>
                </a:moveTo>
                <a:cubicBezTo>
                  <a:pt x="18191" y="78818"/>
                  <a:pt x="21232" y="81859"/>
                  <a:pt x="25013" y="81859"/>
                </a:cubicBezTo>
                <a:lnTo>
                  <a:pt x="93229" y="81859"/>
                </a:lnTo>
                <a:cubicBezTo>
                  <a:pt x="97009" y="81859"/>
                  <a:pt x="100050" y="78818"/>
                  <a:pt x="100050" y="75038"/>
                </a:cubicBezTo>
                <a:cubicBezTo>
                  <a:pt x="100050" y="71257"/>
                  <a:pt x="97009" y="68216"/>
                  <a:pt x="93229" y="68216"/>
                </a:cubicBezTo>
                <a:lnTo>
                  <a:pt x="25013" y="68216"/>
                </a:lnTo>
                <a:cubicBezTo>
                  <a:pt x="21232" y="68216"/>
                  <a:pt x="18191" y="71257"/>
                  <a:pt x="18191" y="75038"/>
                </a:cubicBezTo>
                <a:close/>
              </a:path>
            </a:pathLst>
          </a:custGeom>
          <a:solidFill>
            <a:srgbClr val="C8B8A6"/>
          </a:solidFill>
          <a:ln/>
        </p:spPr>
      </p:sp>
      <p:sp>
        <p:nvSpPr>
          <p:cNvPr id="60" name="Text 58"/>
          <p:cNvSpPr/>
          <p:nvPr/>
        </p:nvSpPr>
        <p:spPr>
          <a:xfrm>
            <a:off x="6680301" y="4074780"/>
            <a:ext cx="1204647" cy="194037"/>
          </a:xfrm>
          <a:prstGeom prst="rect">
            <a:avLst/>
          </a:prstGeom>
          <a:noFill/>
          <a:ln/>
        </p:spPr>
        <p:txBody>
          <a:bodyPr wrap="square" lIns="0" tIns="0" rIns="0" bIns="0" rtlCol="0" anchor="ctr"/>
          <a:lstStyle/>
          <a:p>
            <a:pPr>
              <a:lnSpc>
                <a:spcPct val="130000"/>
              </a:lnSpc>
            </a:pPr>
            <a:r>
              <a:rPr lang="en-US" sz="1019" dirty="0">
                <a:solidFill>
                  <a:srgbClr val="3D3D3D">
                    <a:alpha val="80000"/>
                  </a:srgbClr>
                </a:solidFill>
                <a:latin typeface="Quattrocento Sans" pitchFamily="34" charset="0"/>
                <a:ea typeface="Quattrocento Sans" pitchFamily="34" charset="-122"/>
                <a:cs typeface="Quattrocento Sans" pitchFamily="34" charset="-120"/>
              </a:rPr>
              <a:t>Open unrelated tabs</a:t>
            </a:r>
            <a:endParaRPr lang="en-US" sz="1600" dirty="0"/>
          </a:p>
        </p:txBody>
      </p:sp>
      <p:sp>
        <p:nvSpPr>
          <p:cNvPr id="61" name="Shape 59"/>
          <p:cNvSpPr/>
          <p:nvPr/>
        </p:nvSpPr>
        <p:spPr>
          <a:xfrm>
            <a:off x="6174996" y="4624552"/>
            <a:ext cx="5691756" cy="2037390"/>
          </a:xfrm>
          <a:custGeom>
            <a:avLst/>
            <a:gdLst/>
            <a:ahLst/>
            <a:cxnLst/>
            <a:rect l="l" t="t" r="r" b="b"/>
            <a:pathLst>
              <a:path w="5691756" h="2037390">
                <a:moveTo>
                  <a:pt x="97021" y="0"/>
                </a:moveTo>
                <a:lnTo>
                  <a:pt x="5594735" y="0"/>
                </a:lnTo>
                <a:cubicBezTo>
                  <a:pt x="5648318" y="0"/>
                  <a:pt x="5691756" y="43438"/>
                  <a:pt x="5691756" y="97021"/>
                </a:cubicBezTo>
                <a:lnTo>
                  <a:pt x="5691756" y="1940369"/>
                </a:lnTo>
                <a:cubicBezTo>
                  <a:pt x="5691756" y="1993952"/>
                  <a:pt x="5648318" y="2037390"/>
                  <a:pt x="5594735" y="2037390"/>
                </a:cubicBezTo>
                <a:lnTo>
                  <a:pt x="97021" y="2037390"/>
                </a:lnTo>
                <a:cubicBezTo>
                  <a:pt x="43438" y="2037390"/>
                  <a:pt x="0" y="1993952"/>
                  <a:pt x="0" y="1940369"/>
                </a:cubicBezTo>
                <a:lnTo>
                  <a:pt x="0" y="97021"/>
                </a:lnTo>
                <a:cubicBezTo>
                  <a:pt x="0" y="43473"/>
                  <a:pt x="43473" y="0"/>
                  <a:pt x="97021" y="0"/>
                </a:cubicBezTo>
                <a:close/>
              </a:path>
            </a:pathLst>
          </a:custGeom>
          <a:solidFill>
            <a:srgbClr val="5A7D7C"/>
          </a:solidFill>
          <a:ln/>
        </p:spPr>
      </p:sp>
      <p:sp>
        <p:nvSpPr>
          <p:cNvPr id="62" name="Shape 60"/>
          <p:cNvSpPr/>
          <p:nvPr/>
        </p:nvSpPr>
        <p:spPr>
          <a:xfrm>
            <a:off x="6377118" y="4818589"/>
            <a:ext cx="121273" cy="161698"/>
          </a:xfrm>
          <a:custGeom>
            <a:avLst/>
            <a:gdLst/>
            <a:ahLst/>
            <a:cxnLst/>
            <a:rect l="l" t="t" r="r" b="b"/>
            <a:pathLst>
              <a:path w="121273" h="161698">
                <a:moveTo>
                  <a:pt x="98345" y="10106"/>
                </a:moveTo>
                <a:lnTo>
                  <a:pt x="101061" y="10106"/>
                </a:lnTo>
                <a:cubicBezTo>
                  <a:pt x="112209" y="10106"/>
                  <a:pt x="121273" y="19170"/>
                  <a:pt x="121273" y="30318"/>
                </a:cubicBezTo>
                <a:lnTo>
                  <a:pt x="121273" y="141485"/>
                </a:lnTo>
                <a:cubicBezTo>
                  <a:pt x="121273" y="152634"/>
                  <a:pt x="112209" y="161698"/>
                  <a:pt x="101061" y="161698"/>
                </a:cubicBezTo>
                <a:lnTo>
                  <a:pt x="20212" y="161698"/>
                </a:lnTo>
                <a:cubicBezTo>
                  <a:pt x="9064" y="161698"/>
                  <a:pt x="0" y="152634"/>
                  <a:pt x="0" y="141485"/>
                </a:cubicBezTo>
                <a:lnTo>
                  <a:pt x="0" y="30318"/>
                </a:lnTo>
                <a:cubicBezTo>
                  <a:pt x="0" y="19170"/>
                  <a:pt x="9064" y="10106"/>
                  <a:pt x="20212" y="10106"/>
                </a:cubicBezTo>
                <a:lnTo>
                  <a:pt x="22928" y="10106"/>
                </a:lnTo>
                <a:cubicBezTo>
                  <a:pt x="26402" y="4074"/>
                  <a:pt x="32940" y="0"/>
                  <a:pt x="40424" y="0"/>
                </a:cubicBezTo>
                <a:lnTo>
                  <a:pt x="80849" y="0"/>
                </a:lnTo>
                <a:cubicBezTo>
                  <a:pt x="88334" y="0"/>
                  <a:pt x="94871" y="4074"/>
                  <a:pt x="98345" y="10106"/>
                </a:cubicBezTo>
                <a:close/>
                <a:moveTo>
                  <a:pt x="78322" y="35371"/>
                </a:moveTo>
                <a:cubicBezTo>
                  <a:pt x="82523" y="35371"/>
                  <a:pt x="85902" y="31992"/>
                  <a:pt x="85902" y="27792"/>
                </a:cubicBezTo>
                <a:cubicBezTo>
                  <a:pt x="85902" y="23591"/>
                  <a:pt x="82523" y="20212"/>
                  <a:pt x="78322" y="20212"/>
                </a:cubicBezTo>
                <a:lnTo>
                  <a:pt x="42951" y="20212"/>
                </a:lnTo>
                <a:cubicBezTo>
                  <a:pt x="38751" y="20212"/>
                  <a:pt x="35371" y="23591"/>
                  <a:pt x="35371" y="27792"/>
                </a:cubicBezTo>
                <a:cubicBezTo>
                  <a:pt x="35371" y="31992"/>
                  <a:pt x="38751" y="35371"/>
                  <a:pt x="42951" y="35371"/>
                </a:cubicBezTo>
                <a:lnTo>
                  <a:pt x="78322" y="35371"/>
                </a:lnTo>
                <a:close/>
                <a:moveTo>
                  <a:pt x="87291" y="82333"/>
                </a:moveTo>
                <a:cubicBezTo>
                  <a:pt x="89502" y="78796"/>
                  <a:pt x="88428" y="74122"/>
                  <a:pt x="84891" y="71880"/>
                </a:cubicBezTo>
                <a:cubicBezTo>
                  <a:pt x="81354" y="69637"/>
                  <a:pt x="76680" y="70743"/>
                  <a:pt x="74438" y="74280"/>
                </a:cubicBezTo>
                <a:lnTo>
                  <a:pt x="55047" y="105325"/>
                </a:lnTo>
                <a:lnTo>
                  <a:pt x="46520" y="93955"/>
                </a:lnTo>
                <a:cubicBezTo>
                  <a:pt x="43993" y="90608"/>
                  <a:pt x="39256" y="89913"/>
                  <a:pt x="35908" y="92439"/>
                </a:cubicBezTo>
                <a:cubicBezTo>
                  <a:pt x="32561" y="94966"/>
                  <a:pt x="31866" y="99703"/>
                  <a:pt x="34392" y="103051"/>
                </a:cubicBezTo>
                <a:lnTo>
                  <a:pt x="49551" y="123263"/>
                </a:lnTo>
                <a:cubicBezTo>
                  <a:pt x="51036" y="125252"/>
                  <a:pt x="53436" y="126389"/>
                  <a:pt x="55931" y="126295"/>
                </a:cubicBezTo>
                <a:cubicBezTo>
                  <a:pt x="58426" y="126200"/>
                  <a:pt x="60700" y="124874"/>
                  <a:pt x="62026" y="122726"/>
                </a:cubicBezTo>
                <a:lnTo>
                  <a:pt x="87291" y="82302"/>
                </a:lnTo>
                <a:close/>
              </a:path>
            </a:pathLst>
          </a:custGeom>
          <a:solidFill>
            <a:srgbClr val="D9A57C"/>
          </a:solidFill>
          <a:ln/>
        </p:spPr>
      </p:sp>
      <p:sp>
        <p:nvSpPr>
          <p:cNvPr id="63" name="Text 61"/>
          <p:cNvSpPr/>
          <p:nvPr/>
        </p:nvSpPr>
        <p:spPr>
          <a:xfrm>
            <a:off x="6635835" y="4786249"/>
            <a:ext cx="1722080" cy="226377"/>
          </a:xfrm>
          <a:prstGeom prst="rect">
            <a:avLst/>
          </a:prstGeom>
          <a:noFill/>
          <a:ln/>
        </p:spPr>
        <p:txBody>
          <a:bodyPr wrap="square" lIns="0" tIns="0" rIns="0" bIns="0" rtlCol="0" anchor="ctr"/>
          <a:lstStyle/>
          <a:p>
            <a:pPr>
              <a:lnSpc>
                <a:spcPct val="130000"/>
              </a:lnSpc>
            </a:pPr>
            <a:r>
              <a:rPr lang="en-US" sz="1146" b="1" dirty="0">
                <a:solidFill>
                  <a:srgbClr val="F8F7F4"/>
                </a:solidFill>
                <a:latin typeface="Liter" pitchFamily="34" charset="0"/>
                <a:ea typeface="Liter" pitchFamily="34" charset="-122"/>
                <a:cs typeface="Liter" pitchFamily="34" charset="-120"/>
              </a:rPr>
              <a:t>Distraction Audit Exercise</a:t>
            </a:r>
            <a:endParaRPr lang="en-US" sz="1600" dirty="0"/>
          </a:p>
        </p:txBody>
      </p:sp>
      <p:sp>
        <p:nvSpPr>
          <p:cNvPr id="64" name="Text 62"/>
          <p:cNvSpPr/>
          <p:nvPr/>
        </p:nvSpPr>
        <p:spPr>
          <a:xfrm>
            <a:off x="6336694" y="5109645"/>
            <a:ext cx="5433040" cy="194037"/>
          </a:xfrm>
          <a:prstGeom prst="rect">
            <a:avLst/>
          </a:prstGeom>
          <a:noFill/>
          <a:ln/>
        </p:spPr>
        <p:txBody>
          <a:bodyPr wrap="square" lIns="0" tIns="0" rIns="0" bIns="0" rtlCol="0" anchor="ctr"/>
          <a:lstStyle/>
          <a:p>
            <a:pPr>
              <a:lnSpc>
                <a:spcPct val="130000"/>
              </a:lnSpc>
            </a:pPr>
            <a:r>
              <a:rPr lang="en-US" sz="1019" b="1" dirty="0">
                <a:solidFill>
                  <a:srgbClr val="D9A57C"/>
                </a:solidFill>
                <a:latin typeface="Quattrocento Sans" pitchFamily="34" charset="0"/>
                <a:ea typeface="Quattrocento Sans" pitchFamily="34" charset="-122"/>
                <a:cs typeface="Quattrocento Sans" pitchFamily="34" charset="-120"/>
              </a:rPr>
              <a:t>Step 1: Observe</a:t>
            </a:r>
            <a:endParaRPr lang="en-US" sz="1600" dirty="0"/>
          </a:p>
        </p:txBody>
      </p:sp>
      <p:sp>
        <p:nvSpPr>
          <p:cNvPr id="65" name="Text 63"/>
          <p:cNvSpPr/>
          <p:nvPr/>
        </p:nvSpPr>
        <p:spPr>
          <a:xfrm>
            <a:off x="6336694" y="5336021"/>
            <a:ext cx="5433040" cy="194037"/>
          </a:xfrm>
          <a:prstGeom prst="rect">
            <a:avLst/>
          </a:prstGeom>
          <a:noFill/>
          <a:ln/>
        </p:spPr>
        <p:txBody>
          <a:bodyPr wrap="square" lIns="0" tIns="0" rIns="0" bIns="0" rtlCol="0" anchor="ctr"/>
          <a:lstStyle/>
          <a:p>
            <a:pPr>
              <a:lnSpc>
                <a:spcPct val="130000"/>
              </a:lnSpc>
            </a:pPr>
            <a:r>
              <a:rPr lang="en-US" sz="1019" dirty="0">
                <a:solidFill>
                  <a:srgbClr val="F8F7F4"/>
                </a:solidFill>
                <a:latin typeface="Quattrocento Sans" pitchFamily="34" charset="0"/>
                <a:ea typeface="Quattrocento Sans" pitchFamily="34" charset="-122"/>
                <a:cs typeface="Quattrocento Sans" pitchFamily="34" charset="-120"/>
              </a:rPr>
              <a:t>For one study session, note when, what, and how you felt before distraction</a:t>
            </a:r>
            <a:endParaRPr lang="en-US" sz="1600" dirty="0"/>
          </a:p>
        </p:txBody>
      </p:sp>
      <p:sp>
        <p:nvSpPr>
          <p:cNvPr id="66" name="Text 64"/>
          <p:cNvSpPr/>
          <p:nvPr/>
        </p:nvSpPr>
        <p:spPr>
          <a:xfrm>
            <a:off x="6336694" y="5594737"/>
            <a:ext cx="5433040" cy="194037"/>
          </a:xfrm>
          <a:prstGeom prst="rect">
            <a:avLst/>
          </a:prstGeom>
          <a:noFill/>
          <a:ln/>
        </p:spPr>
        <p:txBody>
          <a:bodyPr wrap="square" lIns="0" tIns="0" rIns="0" bIns="0" rtlCol="0" anchor="ctr"/>
          <a:lstStyle/>
          <a:p>
            <a:pPr>
              <a:lnSpc>
                <a:spcPct val="130000"/>
              </a:lnSpc>
            </a:pPr>
            <a:r>
              <a:rPr lang="en-US" sz="1019" b="1" dirty="0">
                <a:solidFill>
                  <a:srgbClr val="D9A57C"/>
                </a:solidFill>
                <a:latin typeface="Quattrocento Sans" pitchFamily="34" charset="0"/>
                <a:ea typeface="Quattrocento Sans" pitchFamily="34" charset="-122"/>
                <a:cs typeface="Quattrocento Sans" pitchFamily="34" charset="-120"/>
              </a:rPr>
              <a:t>Step 2: Write</a:t>
            </a:r>
            <a:endParaRPr lang="en-US" sz="1600" dirty="0"/>
          </a:p>
        </p:txBody>
      </p:sp>
      <p:sp>
        <p:nvSpPr>
          <p:cNvPr id="67" name="Text 65"/>
          <p:cNvSpPr/>
          <p:nvPr/>
        </p:nvSpPr>
        <p:spPr>
          <a:xfrm>
            <a:off x="6336694" y="5821114"/>
            <a:ext cx="5433040" cy="194037"/>
          </a:xfrm>
          <a:prstGeom prst="rect">
            <a:avLst/>
          </a:prstGeom>
          <a:noFill/>
          <a:ln/>
        </p:spPr>
        <p:txBody>
          <a:bodyPr wrap="square" lIns="0" tIns="0" rIns="0" bIns="0" rtlCol="0" anchor="ctr"/>
          <a:lstStyle/>
          <a:p>
            <a:pPr>
              <a:lnSpc>
                <a:spcPct val="130000"/>
              </a:lnSpc>
            </a:pPr>
            <a:r>
              <a:rPr lang="en-US" sz="1019" dirty="0">
                <a:solidFill>
                  <a:srgbClr val="F8F7F4"/>
                </a:solidFill>
                <a:latin typeface="Quattrocento Sans" pitchFamily="34" charset="0"/>
                <a:ea typeface="Quattrocento Sans" pitchFamily="34" charset="-122"/>
                <a:cs typeface="Quattrocento Sans" pitchFamily="34" charset="-120"/>
              </a:rPr>
              <a:t>Answer: What time? What emotion? Which apps? Internal or external?</a:t>
            </a:r>
            <a:endParaRPr lang="en-US" sz="1600" dirty="0"/>
          </a:p>
        </p:txBody>
      </p:sp>
      <p:sp>
        <p:nvSpPr>
          <p:cNvPr id="68" name="Text 66"/>
          <p:cNvSpPr/>
          <p:nvPr/>
        </p:nvSpPr>
        <p:spPr>
          <a:xfrm>
            <a:off x="6336694" y="6079830"/>
            <a:ext cx="5433040" cy="194037"/>
          </a:xfrm>
          <a:prstGeom prst="rect">
            <a:avLst/>
          </a:prstGeom>
          <a:noFill/>
          <a:ln/>
        </p:spPr>
        <p:txBody>
          <a:bodyPr wrap="square" lIns="0" tIns="0" rIns="0" bIns="0" rtlCol="0" anchor="ctr"/>
          <a:lstStyle/>
          <a:p>
            <a:pPr>
              <a:lnSpc>
                <a:spcPct val="130000"/>
              </a:lnSpc>
            </a:pPr>
            <a:r>
              <a:rPr lang="en-US" sz="1019" b="1" dirty="0">
                <a:solidFill>
                  <a:srgbClr val="D9A57C"/>
                </a:solidFill>
                <a:latin typeface="Quattrocento Sans" pitchFamily="34" charset="0"/>
                <a:ea typeface="Quattrocento Sans" pitchFamily="34" charset="-122"/>
                <a:cs typeface="Quattrocento Sans" pitchFamily="34" charset="-120"/>
              </a:rPr>
              <a:t>Step 3: Recognize Patterns</a:t>
            </a:r>
            <a:endParaRPr lang="en-US" sz="1600" dirty="0"/>
          </a:p>
        </p:txBody>
      </p:sp>
      <p:sp>
        <p:nvSpPr>
          <p:cNvPr id="69" name="Text 67"/>
          <p:cNvSpPr/>
          <p:nvPr/>
        </p:nvSpPr>
        <p:spPr>
          <a:xfrm>
            <a:off x="6336694" y="6306207"/>
            <a:ext cx="5433040" cy="194037"/>
          </a:xfrm>
          <a:prstGeom prst="rect">
            <a:avLst/>
          </a:prstGeom>
          <a:noFill/>
          <a:ln/>
        </p:spPr>
        <p:txBody>
          <a:bodyPr wrap="square" lIns="0" tIns="0" rIns="0" bIns="0" rtlCol="0" anchor="ctr"/>
          <a:lstStyle/>
          <a:p>
            <a:pPr>
              <a:lnSpc>
                <a:spcPct val="130000"/>
              </a:lnSpc>
            </a:pPr>
            <a:r>
              <a:rPr lang="en-US" sz="1019" dirty="0">
                <a:solidFill>
                  <a:srgbClr val="F8F7F4"/>
                </a:solidFill>
                <a:latin typeface="Quattrocento Sans" pitchFamily="34" charset="0"/>
                <a:ea typeface="Quattrocento Sans" pitchFamily="34" charset="-122"/>
                <a:cs typeface="Quattrocento Sans" pitchFamily="34" charset="-120"/>
              </a:rPr>
              <a:t>Identify repeated triggers, emotional patterns, environmental causes</a:t>
            </a:r>
            <a:endParaRPr lang="en-US" sz="1600" dirty="0"/>
          </a:p>
        </p:txBody>
      </p:sp>
    </p:spTree>
  </p:cSld>
  <p:clrMapOvr>
    <a:masterClrMapping/>
  </p:clrMapOvr>
  <p:transition>
    <p:fade/>
    <p:spd val="med"/>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C8B8A6"/>
        </a:solidFill>
      </p:bgPr>
    </p:bg>
    <p:spTree>
      <p:nvGrpSpPr>
        <p:cNvPr id="1" name=""/>
        <p:cNvGrpSpPr/>
        <p:nvPr/>
      </p:nvGrpSpPr>
      <p:grpSpPr>
        <a:xfrm>
          <a:off x="0" y="0"/>
          <a:ext cx="0" cy="0"/>
          <a:chOff x="0" y="0"/>
          <a:chExt cx="0" cy="0"/>
        </a:xfrm>
      </p:grpSpPr>
      <p:pic>
        <p:nvPicPr>
          <p:cNvPr id="2" name="Image 0" descr="https://kimi-web-img.moonshot.cn/img/media.istockphoto.com/9f1b40b2fb510588cf3ff7aa1a2f651092f855f1.jpg">    </p:cNvPr>
          <p:cNvPicPr>
            <a:picLocks noChangeAspect="1"/>
          </p:cNvPicPr>
          <p:nvPr/>
        </p:nvPicPr>
        <p:blipFill>
          <a:blip r:embed="rId1">
            <a:alphaModFix amt="25000"/>
          </a:blip>
          <a:srcRect l="0" r="0" t="7813" b="7813"/>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C8B8A6">
                  <a:alpha val="95000"/>
                </a:srgbClr>
              </a:gs>
              <a:gs pos="50000">
                <a:srgbClr val="C8B8A6">
                  <a:alpha val="85000"/>
                </a:srgbClr>
              </a:gs>
              <a:gs pos="100000">
                <a:srgbClr val="C8B8A6">
                  <a:alpha val="75000"/>
                </a:srgbClr>
              </a:gs>
            </a:gsLst>
            <a:lin ang="2700000" scaled="1"/>
          </a:gradFill>
          <a:ln/>
        </p:spPr>
      </p:sp>
      <p:sp>
        <p:nvSpPr>
          <p:cNvPr id="4" name="Shape 1"/>
          <p:cNvSpPr/>
          <p:nvPr/>
        </p:nvSpPr>
        <p:spPr>
          <a:xfrm>
            <a:off x="838200" y="1543050"/>
            <a:ext cx="1276350" cy="381000"/>
          </a:xfrm>
          <a:custGeom>
            <a:avLst/>
            <a:gdLst/>
            <a:ahLst/>
            <a:cxnLst/>
            <a:rect l="l" t="t" r="r" b="b"/>
            <a:pathLst>
              <a:path w="1276350" h="381000">
                <a:moveTo>
                  <a:pt x="0" y="0"/>
                </a:moveTo>
                <a:lnTo>
                  <a:pt x="1276350" y="0"/>
                </a:lnTo>
                <a:lnTo>
                  <a:pt x="1276350" y="381000"/>
                </a:lnTo>
                <a:lnTo>
                  <a:pt x="0" y="381000"/>
                </a:lnTo>
                <a:lnTo>
                  <a:pt x="0" y="0"/>
                </a:lnTo>
                <a:close/>
              </a:path>
            </a:pathLst>
          </a:custGeom>
          <a:solidFill>
            <a:srgbClr val="D9A57C"/>
          </a:solidFill>
          <a:ln/>
        </p:spPr>
      </p:sp>
      <p:sp>
        <p:nvSpPr>
          <p:cNvPr id="5" name="Text 2"/>
          <p:cNvSpPr/>
          <p:nvPr/>
        </p:nvSpPr>
        <p:spPr>
          <a:xfrm>
            <a:off x="838200" y="1543050"/>
            <a:ext cx="1352550" cy="381000"/>
          </a:xfrm>
          <a:prstGeom prst="rect">
            <a:avLst/>
          </a:prstGeom>
          <a:noFill/>
          <a:ln/>
        </p:spPr>
        <p:txBody>
          <a:bodyPr wrap="square" lIns="190500" tIns="76200" rIns="190500" bIns="76200" rtlCol="0" anchor="ctr"/>
          <a:lstStyle/>
          <a:p>
            <a:pPr>
              <a:lnSpc>
                <a:spcPct val="130000"/>
              </a:lnSpc>
            </a:pPr>
            <a:r>
              <a:rPr lang="en-US" sz="1200" b="1" spc="120" kern="0" dirty="0">
                <a:solidFill>
                  <a:srgbClr val="F8F7F4"/>
                </a:solidFill>
                <a:latin typeface="Quattrocento Sans" pitchFamily="34" charset="0"/>
                <a:ea typeface="Quattrocento Sans" pitchFamily="34" charset="-122"/>
                <a:cs typeface="Quattrocento Sans" pitchFamily="34" charset="-120"/>
              </a:rPr>
              <a:t>LESSON 02</a:t>
            </a:r>
            <a:endParaRPr lang="en-US" sz="1600" dirty="0"/>
          </a:p>
        </p:txBody>
      </p:sp>
      <p:sp>
        <p:nvSpPr>
          <p:cNvPr id="6" name="Text 3"/>
          <p:cNvSpPr/>
          <p:nvPr/>
        </p:nvSpPr>
        <p:spPr>
          <a:xfrm>
            <a:off x="838200" y="2152650"/>
            <a:ext cx="7600950" cy="1428750"/>
          </a:xfrm>
          <a:prstGeom prst="rect">
            <a:avLst/>
          </a:prstGeom>
          <a:noFill/>
          <a:ln/>
        </p:spPr>
        <p:txBody>
          <a:bodyPr wrap="square" lIns="0" tIns="0" rIns="0" bIns="0" rtlCol="0" anchor="ctr"/>
          <a:lstStyle/>
          <a:p>
            <a:pPr>
              <a:lnSpc>
                <a:spcPct val="100000"/>
              </a:lnSpc>
            </a:pPr>
            <a:r>
              <a:rPr lang="en-US" sz="4500" b="1" dirty="0">
                <a:solidFill>
                  <a:srgbClr val="F8F7F4"/>
                </a:solidFill>
                <a:latin typeface="Liter" pitchFamily="34" charset="0"/>
                <a:ea typeface="Liter" pitchFamily="34" charset="-122"/>
                <a:cs typeface="Liter" pitchFamily="34" charset="-120"/>
              </a:rPr>
              <a:t>Reprogramming</a:t>
            </a:r>
            <a:endParaRPr lang="en-US" sz="1600" dirty="0"/>
          </a:p>
          <a:p>
            <a:pPr>
              <a:lnSpc>
                <a:spcPct val="100000"/>
              </a:lnSpc>
            </a:pPr>
            <a:r>
              <a:rPr lang="en-US" sz="4500" b="1" dirty="0">
                <a:solidFill>
                  <a:srgbClr val="F8F7F4"/>
                </a:solidFill>
                <a:latin typeface="Liter" pitchFamily="34" charset="0"/>
                <a:ea typeface="Liter" pitchFamily="34" charset="-122"/>
                <a:cs typeface="Liter" pitchFamily="34" charset="-120"/>
              </a:rPr>
              <a:t>Focus &amp; Attention</a:t>
            </a:r>
            <a:endParaRPr lang="en-US" sz="1600" dirty="0"/>
          </a:p>
        </p:txBody>
      </p:sp>
      <p:sp>
        <p:nvSpPr>
          <p:cNvPr id="7" name="Text 4"/>
          <p:cNvSpPr/>
          <p:nvPr/>
        </p:nvSpPr>
        <p:spPr>
          <a:xfrm>
            <a:off x="838200" y="3810000"/>
            <a:ext cx="7429500" cy="742950"/>
          </a:xfrm>
          <a:prstGeom prst="rect">
            <a:avLst/>
          </a:prstGeom>
          <a:noFill/>
          <a:ln/>
        </p:spPr>
        <p:txBody>
          <a:bodyPr wrap="square" lIns="0" tIns="0" rIns="0" bIns="0" rtlCol="0" anchor="ctr"/>
          <a:lstStyle/>
          <a:p>
            <a:pPr>
              <a:lnSpc>
                <a:spcPct val="140000"/>
              </a:lnSpc>
            </a:pPr>
            <a:r>
              <a:rPr lang="en-US" sz="1800" dirty="0">
                <a:solidFill>
                  <a:srgbClr val="F8F7F4">
                    <a:alpha val="90000"/>
                  </a:srgbClr>
                </a:solidFill>
                <a:latin typeface="Quattrocento Sans" pitchFamily="34" charset="0"/>
                <a:ea typeface="Quattrocento Sans" pitchFamily="34" charset="-122"/>
                <a:cs typeface="Quattrocento Sans" pitchFamily="34" charset="-120"/>
              </a:rPr>
              <a:t>Learn practical techniques to rebuild your focus muscle and create sustainable study habits that actually work.</a:t>
            </a:r>
            <a:endParaRPr lang="en-US" sz="1600" dirty="0"/>
          </a:p>
        </p:txBody>
      </p:sp>
      <p:sp>
        <p:nvSpPr>
          <p:cNvPr id="8" name="Shape 5"/>
          <p:cNvSpPr/>
          <p:nvPr/>
        </p:nvSpPr>
        <p:spPr>
          <a:xfrm>
            <a:off x="838200" y="48577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D9A57C"/>
          </a:solidFill>
          <a:ln/>
        </p:spPr>
      </p:sp>
      <p:sp>
        <p:nvSpPr>
          <p:cNvPr id="9" name="Shape 6"/>
          <p:cNvSpPr/>
          <p:nvPr/>
        </p:nvSpPr>
        <p:spPr>
          <a:xfrm>
            <a:off x="947737" y="4991100"/>
            <a:ext cx="238125" cy="190500"/>
          </a:xfrm>
          <a:custGeom>
            <a:avLst/>
            <a:gdLst/>
            <a:ahLst/>
            <a:cxnLst/>
            <a:rect l="l" t="t" r="r" b="b"/>
            <a:pathLst>
              <a:path w="238125" h="190500">
                <a:moveTo>
                  <a:pt x="35719" y="41672"/>
                </a:moveTo>
                <a:cubicBezTo>
                  <a:pt x="35719" y="31812"/>
                  <a:pt x="43718" y="23812"/>
                  <a:pt x="53578" y="23812"/>
                </a:cubicBezTo>
                <a:cubicBezTo>
                  <a:pt x="63438" y="23812"/>
                  <a:pt x="71438" y="31812"/>
                  <a:pt x="71438" y="41672"/>
                </a:cubicBezTo>
                <a:lnTo>
                  <a:pt x="71438" y="83344"/>
                </a:lnTo>
                <a:lnTo>
                  <a:pt x="166688" y="83344"/>
                </a:lnTo>
                <a:lnTo>
                  <a:pt x="166688" y="41672"/>
                </a:lnTo>
                <a:cubicBezTo>
                  <a:pt x="166688" y="31812"/>
                  <a:pt x="174687" y="23812"/>
                  <a:pt x="184547" y="23812"/>
                </a:cubicBezTo>
                <a:cubicBezTo>
                  <a:pt x="194407" y="23812"/>
                  <a:pt x="202406" y="31812"/>
                  <a:pt x="202406" y="41672"/>
                </a:cubicBezTo>
                <a:lnTo>
                  <a:pt x="202406" y="47625"/>
                </a:lnTo>
                <a:lnTo>
                  <a:pt x="208359" y="47625"/>
                </a:lnTo>
                <a:cubicBezTo>
                  <a:pt x="218219" y="47625"/>
                  <a:pt x="226219" y="55625"/>
                  <a:pt x="226219" y="65484"/>
                </a:cubicBezTo>
                <a:lnTo>
                  <a:pt x="226219" y="83344"/>
                </a:lnTo>
                <a:cubicBezTo>
                  <a:pt x="232804" y="83344"/>
                  <a:pt x="238125" y="88664"/>
                  <a:pt x="238125" y="95250"/>
                </a:cubicBezTo>
                <a:cubicBezTo>
                  <a:pt x="238125" y="101836"/>
                  <a:pt x="232804" y="107156"/>
                  <a:pt x="226219" y="107156"/>
                </a:cubicBezTo>
                <a:lnTo>
                  <a:pt x="226219" y="125016"/>
                </a:lnTo>
                <a:cubicBezTo>
                  <a:pt x="226219" y="134875"/>
                  <a:pt x="218219" y="142875"/>
                  <a:pt x="208359" y="142875"/>
                </a:cubicBezTo>
                <a:lnTo>
                  <a:pt x="202406" y="142875"/>
                </a:lnTo>
                <a:lnTo>
                  <a:pt x="202406" y="148828"/>
                </a:lnTo>
                <a:cubicBezTo>
                  <a:pt x="202406" y="158688"/>
                  <a:pt x="194407" y="166688"/>
                  <a:pt x="184547" y="166688"/>
                </a:cubicBezTo>
                <a:cubicBezTo>
                  <a:pt x="174687" y="166688"/>
                  <a:pt x="166688" y="158688"/>
                  <a:pt x="166688" y="148828"/>
                </a:cubicBezTo>
                <a:lnTo>
                  <a:pt x="166688" y="107156"/>
                </a:lnTo>
                <a:lnTo>
                  <a:pt x="71438" y="107156"/>
                </a:lnTo>
                <a:lnTo>
                  <a:pt x="71438" y="148828"/>
                </a:lnTo>
                <a:cubicBezTo>
                  <a:pt x="71438" y="158688"/>
                  <a:pt x="63438" y="166688"/>
                  <a:pt x="53578" y="166688"/>
                </a:cubicBezTo>
                <a:cubicBezTo>
                  <a:pt x="43718" y="166688"/>
                  <a:pt x="35719" y="158688"/>
                  <a:pt x="35719" y="148828"/>
                </a:cubicBezTo>
                <a:lnTo>
                  <a:pt x="35719" y="142875"/>
                </a:lnTo>
                <a:lnTo>
                  <a:pt x="29766" y="142875"/>
                </a:lnTo>
                <a:cubicBezTo>
                  <a:pt x="19906" y="142875"/>
                  <a:pt x="11906" y="134875"/>
                  <a:pt x="11906" y="125016"/>
                </a:cubicBezTo>
                <a:lnTo>
                  <a:pt x="11906" y="107156"/>
                </a:lnTo>
                <a:cubicBezTo>
                  <a:pt x="5321" y="107156"/>
                  <a:pt x="0" y="101836"/>
                  <a:pt x="0" y="95250"/>
                </a:cubicBezTo>
                <a:cubicBezTo>
                  <a:pt x="0" y="88664"/>
                  <a:pt x="5321" y="83344"/>
                  <a:pt x="11906" y="83344"/>
                </a:cubicBezTo>
                <a:lnTo>
                  <a:pt x="11906" y="65484"/>
                </a:lnTo>
                <a:cubicBezTo>
                  <a:pt x="11906" y="55625"/>
                  <a:pt x="19906" y="47625"/>
                  <a:pt x="29766" y="47625"/>
                </a:cubicBezTo>
                <a:lnTo>
                  <a:pt x="35719" y="47625"/>
                </a:lnTo>
                <a:lnTo>
                  <a:pt x="35719" y="41672"/>
                </a:lnTo>
                <a:close/>
              </a:path>
            </a:pathLst>
          </a:custGeom>
          <a:solidFill>
            <a:srgbClr val="F8F7F4"/>
          </a:solidFill>
          <a:ln/>
        </p:spPr>
      </p:sp>
      <p:sp>
        <p:nvSpPr>
          <p:cNvPr id="10" name="Text 7"/>
          <p:cNvSpPr/>
          <p:nvPr/>
        </p:nvSpPr>
        <p:spPr>
          <a:xfrm>
            <a:off x="1409700" y="4953000"/>
            <a:ext cx="1009650" cy="266700"/>
          </a:xfrm>
          <a:prstGeom prst="rect">
            <a:avLst/>
          </a:prstGeom>
          <a:noFill/>
          <a:ln/>
        </p:spPr>
        <p:txBody>
          <a:bodyPr wrap="square" lIns="0" tIns="0" rIns="0" bIns="0" rtlCol="0" anchor="ctr"/>
          <a:lstStyle/>
          <a:p>
            <a:pPr>
              <a:lnSpc>
                <a:spcPct val="130000"/>
              </a:lnSpc>
            </a:pPr>
            <a:r>
              <a:rPr lang="en-US" sz="1350" dirty="0">
                <a:solidFill>
                  <a:srgbClr val="F8F7F4">
                    <a:alpha val="90000"/>
                  </a:srgbClr>
                </a:solidFill>
                <a:latin typeface="Quattrocento Sans" pitchFamily="34" charset="0"/>
                <a:ea typeface="Quattrocento Sans" pitchFamily="34" charset="-122"/>
                <a:cs typeface="Quattrocento Sans" pitchFamily="34" charset="-120"/>
              </a:rPr>
              <a:t>Skill Building</a:t>
            </a:r>
            <a:endParaRPr lang="en-US" sz="1600" dirty="0"/>
          </a:p>
        </p:txBody>
      </p:sp>
      <p:sp>
        <p:nvSpPr>
          <p:cNvPr id="11" name="Shape 8"/>
          <p:cNvSpPr/>
          <p:nvPr/>
        </p:nvSpPr>
        <p:spPr>
          <a:xfrm>
            <a:off x="2639219" y="48577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D9A57C"/>
          </a:solidFill>
          <a:ln/>
        </p:spPr>
      </p:sp>
      <p:sp>
        <p:nvSpPr>
          <p:cNvPr id="12" name="Shape 9"/>
          <p:cNvSpPr/>
          <p:nvPr/>
        </p:nvSpPr>
        <p:spPr>
          <a:xfrm>
            <a:off x="2760663" y="4991100"/>
            <a:ext cx="214313" cy="190500"/>
          </a:xfrm>
          <a:custGeom>
            <a:avLst/>
            <a:gdLst/>
            <a:ahLst/>
            <a:cxnLst/>
            <a:rect l="l" t="t" r="r" b="b"/>
            <a:pathLst>
              <a:path w="214313" h="190500">
                <a:moveTo>
                  <a:pt x="83381" y="36128"/>
                </a:moveTo>
                <a:lnTo>
                  <a:pt x="83381" y="54583"/>
                </a:lnTo>
                <a:lnTo>
                  <a:pt x="83567" y="54769"/>
                </a:lnTo>
                <a:cubicBezTo>
                  <a:pt x="85985" y="24110"/>
                  <a:pt x="111621" y="0"/>
                  <a:pt x="142912" y="0"/>
                </a:cubicBezTo>
                <a:cubicBezTo>
                  <a:pt x="150391" y="0"/>
                  <a:pt x="157572" y="1377"/>
                  <a:pt x="164157" y="3907"/>
                </a:cubicBezTo>
                <a:cubicBezTo>
                  <a:pt x="167878" y="5321"/>
                  <a:pt x="168548" y="10046"/>
                  <a:pt x="165757" y="12874"/>
                </a:cubicBezTo>
                <a:lnTo>
                  <a:pt x="132755" y="45876"/>
                </a:lnTo>
                <a:cubicBezTo>
                  <a:pt x="131638" y="46992"/>
                  <a:pt x="131006" y="48518"/>
                  <a:pt x="131006" y="50081"/>
                </a:cubicBezTo>
                <a:lnTo>
                  <a:pt x="131006" y="65484"/>
                </a:lnTo>
                <a:cubicBezTo>
                  <a:pt x="131006" y="68759"/>
                  <a:pt x="133685" y="71438"/>
                  <a:pt x="136959" y="71438"/>
                </a:cubicBezTo>
                <a:lnTo>
                  <a:pt x="152363" y="71438"/>
                </a:lnTo>
                <a:cubicBezTo>
                  <a:pt x="153925" y="71438"/>
                  <a:pt x="155451" y="70805"/>
                  <a:pt x="156567" y="69689"/>
                </a:cubicBezTo>
                <a:lnTo>
                  <a:pt x="189570" y="36686"/>
                </a:lnTo>
                <a:cubicBezTo>
                  <a:pt x="192398" y="33858"/>
                  <a:pt x="197123" y="34565"/>
                  <a:pt x="198537" y="38286"/>
                </a:cubicBezTo>
                <a:cubicBezTo>
                  <a:pt x="201067" y="44872"/>
                  <a:pt x="202443" y="52053"/>
                  <a:pt x="202443" y="59531"/>
                </a:cubicBezTo>
                <a:cubicBezTo>
                  <a:pt x="202443" y="82079"/>
                  <a:pt x="189905" y="101724"/>
                  <a:pt x="171376" y="111807"/>
                </a:cubicBezTo>
                <a:lnTo>
                  <a:pt x="201699" y="142131"/>
                </a:lnTo>
                <a:cubicBezTo>
                  <a:pt x="208657" y="149089"/>
                  <a:pt x="208657" y="160400"/>
                  <a:pt x="201699" y="167394"/>
                </a:cubicBezTo>
                <a:lnTo>
                  <a:pt x="179338" y="189756"/>
                </a:lnTo>
                <a:cubicBezTo>
                  <a:pt x="172380" y="196714"/>
                  <a:pt x="161069" y="196714"/>
                  <a:pt x="154074" y="189756"/>
                </a:cubicBezTo>
                <a:lnTo>
                  <a:pt x="107193" y="142875"/>
                </a:lnTo>
                <a:cubicBezTo>
                  <a:pt x="96999" y="132680"/>
                  <a:pt x="94692" y="117611"/>
                  <a:pt x="100310" y="105184"/>
                </a:cubicBezTo>
                <a:lnTo>
                  <a:pt x="66563" y="71438"/>
                </a:lnTo>
                <a:lnTo>
                  <a:pt x="48109" y="71438"/>
                </a:lnTo>
                <a:cubicBezTo>
                  <a:pt x="44128" y="71438"/>
                  <a:pt x="40407" y="69466"/>
                  <a:pt x="38212" y="66154"/>
                </a:cubicBezTo>
                <a:lnTo>
                  <a:pt x="8706" y="21915"/>
                </a:lnTo>
                <a:cubicBezTo>
                  <a:pt x="7144" y="19571"/>
                  <a:pt x="7441" y="16408"/>
                  <a:pt x="9451" y="14399"/>
                </a:cubicBezTo>
                <a:lnTo>
                  <a:pt x="26343" y="-2493"/>
                </a:lnTo>
                <a:cubicBezTo>
                  <a:pt x="28352" y="-4502"/>
                  <a:pt x="31477" y="-4800"/>
                  <a:pt x="33858" y="-3237"/>
                </a:cubicBezTo>
                <a:lnTo>
                  <a:pt x="78098" y="26231"/>
                </a:lnTo>
                <a:cubicBezTo>
                  <a:pt x="81409" y="28426"/>
                  <a:pt x="83381" y="32147"/>
                  <a:pt x="83381" y="36128"/>
                </a:cubicBezTo>
                <a:close/>
                <a:moveTo>
                  <a:pt x="80218" y="110356"/>
                </a:moveTo>
                <a:cubicBezTo>
                  <a:pt x="77874" y="124123"/>
                  <a:pt x="81111" y="138671"/>
                  <a:pt x="90041" y="150316"/>
                </a:cubicBezTo>
                <a:lnTo>
                  <a:pt x="54694" y="185626"/>
                </a:lnTo>
                <a:cubicBezTo>
                  <a:pt x="44239" y="196081"/>
                  <a:pt x="27273" y="196081"/>
                  <a:pt x="16818" y="185626"/>
                </a:cubicBezTo>
                <a:cubicBezTo>
                  <a:pt x="6362" y="175171"/>
                  <a:pt x="6362" y="158204"/>
                  <a:pt x="16818" y="147749"/>
                </a:cubicBezTo>
                <a:lnTo>
                  <a:pt x="67196" y="97371"/>
                </a:lnTo>
                <a:lnTo>
                  <a:pt x="80218" y="110393"/>
                </a:lnTo>
                <a:close/>
              </a:path>
            </a:pathLst>
          </a:custGeom>
          <a:solidFill>
            <a:srgbClr val="F8F7F4"/>
          </a:solidFill>
          <a:ln/>
        </p:spPr>
      </p:sp>
      <p:sp>
        <p:nvSpPr>
          <p:cNvPr id="13" name="Text 10"/>
          <p:cNvSpPr/>
          <p:nvPr/>
        </p:nvSpPr>
        <p:spPr>
          <a:xfrm>
            <a:off x="3210719" y="4953000"/>
            <a:ext cx="1600200" cy="266700"/>
          </a:xfrm>
          <a:prstGeom prst="rect">
            <a:avLst/>
          </a:prstGeom>
          <a:noFill/>
          <a:ln/>
        </p:spPr>
        <p:txBody>
          <a:bodyPr wrap="square" lIns="0" tIns="0" rIns="0" bIns="0" rtlCol="0" anchor="ctr"/>
          <a:lstStyle/>
          <a:p>
            <a:pPr>
              <a:lnSpc>
                <a:spcPct val="130000"/>
              </a:lnSpc>
            </a:pPr>
            <a:r>
              <a:rPr lang="en-US" sz="1350" dirty="0">
                <a:solidFill>
                  <a:srgbClr val="F8F7F4">
                    <a:alpha val="90000"/>
                  </a:srgbClr>
                </a:solidFill>
                <a:latin typeface="Quattrocento Sans" pitchFamily="34" charset="0"/>
                <a:ea typeface="Quattrocento Sans" pitchFamily="34" charset="-122"/>
                <a:cs typeface="Quattrocento Sans" pitchFamily="34" charset="-120"/>
              </a:rPr>
              <a:t>Practical Techniques</a:t>
            </a:r>
            <a:endParaRPr lang="en-US" sz="1600" dirty="0"/>
          </a:p>
        </p:txBody>
      </p:sp>
      <p:sp>
        <p:nvSpPr>
          <p:cNvPr id="14" name="Shape 11"/>
          <p:cNvSpPr/>
          <p:nvPr/>
        </p:nvSpPr>
        <p:spPr>
          <a:xfrm>
            <a:off x="5032375" y="48577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D9A57C"/>
          </a:solidFill>
          <a:ln/>
        </p:spPr>
      </p:sp>
      <p:sp>
        <p:nvSpPr>
          <p:cNvPr id="15" name="Shape 12"/>
          <p:cNvSpPr/>
          <p:nvPr/>
        </p:nvSpPr>
        <p:spPr>
          <a:xfrm>
            <a:off x="5165725" y="4991100"/>
            <a:ext cx="190500" cy="190500"/>
          </a:xfrm>
          <a:custGeom>
            <a:avLst/>
            <a:gdLst/>
            <a:ahLst/>
            <a:cxnLst/>
            <a:rect l="l" t="t" r="r" b="b"/>
            <a:pathLst>
              <a:path w="190500" h="190500">
                <a:moveTo>
                  <a:pt x="95250" y="0"/>
                </a:moveTo>
                <a:cubicBezTo>
                  <a:pt x="96962" y="0"/>
                  <a:pt x="98673" y="372"/>
                  <a:pt x="100236" y="1079"/>
                </a:cubicBezTo>
                <a:lnTo>
                  <a:pt x="170334" y="30807"/>
                </a:lnTo>
                <a:cubicBezTo>
                  <a:pt x="178519" y="34268"/>
                  <a:pt x="184621" y="42342"/>
                  <a:pt x="184584" y="52090"/>
                </a:cubicBezTo>
                <a:cubicBezTo>
                  <a:pt x="184398" y="88999"/>
                  <a:pt x="169218" y="156530"/>
                  <a:pt x="105110" y="187226"/>
                </a:cubicBezTo>
                <a:cubicBezTo>
                  <a:pt x="98896" y="190202"/>
                  <a:pt x="91678" y="190202"/>
                  <a:pt x="85465" y="187226"/>
                </a:cubicBezTo>
                <a:cubicBezTo>
                  <a:pt x="21320" y="156530"/>
                  <a:pt x="6176" y="88999"/>
                  <a:pt x="5990" y="52090"/>
                </a:cubicBezTo>
                <a:cubicBezTo>
                  <a:pt x="5953" y="42342"/>
                  <a:pt x="12055" y="34268"/>
                  <a:pt x="20241" y="30807"/>
                </a:cubicBezTo>
                <a:lnTo>
                  <a:pt x="90301" y="1079"/>
                </a:lnTo>
                <a:cubicBezTo>
                  <a:pt x="91864" y="372"/>
                  <a:pt x="93538" y="0"/>
                  <a:pt x="95250" y="0"/>
                </a:cubicBezTo>
                <a:close/>
                <a:moveTo>
                  <a:pt x="95250" y="24854"/>
                </a:moveTo>
                <a:lnTo>
                  <a:pt x="95250" y="165534"/>
                </a:lnTo>
                <a:cubicBezTo>
                  <a:pt x="146596" y="140680"/>
                  <a:pt x="160400" y="85613"/>
                  <a:pt x="160734" y="52648"/>
                </a:cubicBezTo>
                <a:lnTo>
                  <a:pt x="95250" y="24892"/>
                </a:lnTo>
                <a:lnTo>
                  <a:pt x="95250" y="24892"/>
                </a:lnTo>
                <a:close/>
              </a:path>
            </a:pathLst>
          </a:custGeom>
          <a:solidFill>
            <a:srgbClr val="F8F7F4"/>
          </a:solidFill>
          <a:ln/>
        </p:spPr>
      </p:sp>
      <p:sp>
        <p:nvSpPr>
          <p:cNvPr id="16" name="Text 13"/>
          <p:cNvSpPr/>
          <p:nvPr/>
        </p:nvSpPr>
        <p:spPr>
          <a:xfrm>
            <a:off x="5603875" y="4953000"/>
            <a:ext cx="1419225" cy="266700"/>
          </a:xfrm>
          <a:prstGeom prst="rect">
            <a:avLst/>
          </a:prstGeom>
          <a:noFill/>
          <a:ln/>
        </p:spPr>
        <p:txBody>
          <a:bodyPr wrap="square" lIns="0" tIns="0" rIns="0" bIns="0" rtlCol="0" anchor="ctr"/>
          <a:lstStyle/>
          <a:p>
            <a:pPr>
              <a:lnSpc>
                <a:spcPct val="130000"/>
              </a:lnSpc>
            </a:pPr>
            <a:r>
              <a:rPr lang="en-US" sz="1350" dirty="0">
                <a:solidFill>
                  <a:srgbClr val="F8F7F4">
                    <a:alpha val="90000"/>
                  </a:srgbClr>
                </a:solidFill>
                <a:latin typeface="Quattrocento Sans" pitchFamily="34" charset="0"/>
                <a:ea typeface="Quattrocento Sans" pitchFamily="34" charset="-122"/>
                <a:cs typeface="Quattrocento Sans" pitchFamily="34" charset="-120"/>
              </a:rPr>
              <a:t>Digital Boundaries</a:t>
            </a:r>
            <a:endParaRPr lang="en-US" sz="1600" dirty="0"/>
          </a:p>
        </p:txBody>
      </p:sp>
    </p:spTree>
  </p:cSld>
  <p:clrMapOvr>
    <a:masterClrMapping/>
  </p:clrMapOvr>
  <p:transition>
    <p:fade/>
    <p:spd val="med"/>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F7F4"/>
        </a:solidFill>
      </p:bgPr>
    </p:bg>
    <p:spTree>
      <p:nvGrpSpPr>
        <p:cNvPr id="1" name=""/>
        <p:cNvGrpSpPr/>
        <p:nvPr/>
      </p:nvGrpSpPr>
      <p:grpSpPr>
        <a:xfrm>
          <a:off x="0" y="0"/>
          <a:ext cx="0" cy="0"/>
          <a:chOff x="0" y="0"/>
          <a:chExt cx="0" cy="0"/>
        </a:xfrm>
      </p:grpSpPr>
      <p:sp>
        <p:nvSpPr>
          <p:cNvPr id="2" name="Text 0"/>
          <p:cNvSpPr/>
          <p:nvPr/>
        </p:nvSpPr>
        <p:spPr>
          <a:xfrm>
            <a:off x="355452" y="355452"/>
            <a:ext cx="11552187" cy="213271"/>
          </a:xfrm>
          <a:prstGeom prst="rect">
            <a:avLst/>
          </a:prstGeom>
          <a:noFill/>
          <a:ln/>
        </p:spPr>
        <p:txBody>
          <a:bodyPr wrap="square" lIns="0" tIns="0" rIns="0" bIns="0" rtlCol="0" anchor="ctr"/>
          <a:lstStyle/>
          <a:p>
            <a:pPr>
              <a:lnSpc>
                <a:spcPct val="130000"/>
              </a:lnSpc>
            </a:pPr>
            <a:r>
              <a:rPr lang="en-US" sz="1120" b="1" spc="112" kern="0" dirty="0">
                <a:solidFill>
                  <a:srgbClr val="D9A57C"/>
                </a:solidFill>
                <a:latin typeface="Quattrocento Sans" pitchFamily="34" charset="0"/>
                <a:ea typeface="Quattrocento Sans" pitchFamily="34" charset="-122"/>
                <a:cs typeface="Quattrocento Sans" pitchFamily="34" charset="-120"/>
              </a:rPr>
              <a:t>LESSON 2.1</a:t>
            </a:r>
            <a:endParaRPr lang="en-US" sz="1600" dirty="0"/>
          </a:p>
        </p:txBody>
      </p:sp>
      <p:sp>
        <p:nvSpPr>
          <p:cNvPr id="3" name="Text 1"/>
          <p:cNvSpPr/>
          <p:nvPr/>
        </p:nvSpPr>
        <p:spPr>
          <a:xfrm>
            <a:off x="355452" y="604268"/>
            <a:ext cx="11641050" cy="355452"/>
          </a:xfrm>
          <a:prstGeom prst="rect">
            <a:avLst/>
          </a:prstGeom>
          <a:noFill/>
          <a:ln/>
        </p:spPr>
        <p:txBody>
          <a:bodyPr wrap="square" lIns="0" tIns="0" rIns="0" bIns="0" rtlCol="0" anchor="ctr"/>
          <a:lstStyle/>
          <a:p>
            <a:pPr>
              <a:lnSpc>
                <a:spcPct val="90000"/>
              </a:lnSpc>
            </a:pPr>
            <a:r>
              <a:rPr lang="en-US" sz="2519" b="1" dirty="0">
                <a:solidFill>
                  <a:srgbClr val="5A7D7C"/>
                </a:solidFill>
                <a:latin typeface="Liter" pitchFamily="34" charset="0"/>
                <a:ea typeface="Liter" pitchFamily="34" charset="-122"/>
                <a:cs typeface="Liter" pitchFamily="34" charset="-120"/>
              </a:rPr>
              <a:t>Focus Is a Skill, Not a Talent</a:t>
            </a:r>
            <a:endParaRPr lang="en-US" sz="1600" dirty="0"/>
          </a:p>
        </p:txBody>
      </p:sp>
      <p:sp>
        <p:nvSpPr>
          <p:cNvPr id="4" name="Text 2"/>
          <p:cNvSpPr/>
          <p:nvPr/>
        </p:nvSpPr>
        <p:spPr>
          <a:xfrm>
            <a:off x="355452" y="995265"/>
            <a:ext cx="11561073" cy="248816"/>
          </a:xfrm>
          <a:prstGeom prst="rect">
            <a:avLst/>
          </a:prstGeom>
          <a:noFill/>
          <a:ln/>
        </p:spPr>
        <p:txBody>
          <a:bodyPr wrap="square" lIns="0" tIns="0" rIns="0" bIns="0" rtlCol="0" anchor="ctr"/>
          <a:lstStyle/>
          <a:p>
            <a:pPr>
              <a:lnSpc>
                <a:spcPct val="130000"/>
              </a:lnSpc>
            </a:pPr>
            <a:r>
              <a:rPr lang="en-US" sz="1259" dirty="0">
                <a:solidFill>
                  <a:srgbClr val="3D3D3D">
                    <a:alpha val="70000"/>
                  </a:srgbClr>
                </a:solidFill>
                <a:latin typeface="Quattrocento Sans" pitchFamily="34" charset="0"/>
                <a:ea typeface="Quattrocento Sans" pitchFamily="34" charset="-122"/>
                <a:cs typeface="Quattrocento Sans" pitchFamily="34" charset="-120"/>
              </a:rPr>
              <a:t>Stop seeing distraction as a personal failure—start training your focus muscle</a:t>
            </a:r>
            <a:endParaRPr lang="en-US" sz="1600" dirty="0"/>
          </a:p>
        </p:txBody>
      </p:sp>
      <p:sp>
        <p:nvSpPr>
          <p:cNvPr id="5" name="Shape 3"/>
          <p:cNvSpPr/>
          <p:nvPr/>
        </p:nvSpPr>
        <p:spPr>
          <a:xfrm>
            <a:off x="373224" y="1386262"/>
            <a:ext cx="5633913" cy="1990531"/>
          </a:xfrm>
          <a:custGeom>
            <a:avLst/>
            <a:gdLst/>
            <a:ahLst/>
            <a:cxnLst/>
            <a:rect l="l" t="t" r="r" b="b"/>
            <a:pathLst>
              <a:path w="5633913" h="1990531">
                <a:moveTo>
                  <a:pt x="35545" y="0"/>
                </a:moveTo>
                <a:lnTo>
                  <a:pt x="5527280" y="0"/>
                </a:lnTo>
                <a:cubicBezTo>
                  <a:pt x="5586171" y="0"/>
                  <a:pt x="5633913" y="47741"/>
                  <a:pt x="5633913" y="106633"/>
                </a:cubicBezTo>
                <a:lnTo>
                  <a:pt x="5633913" y="1883898"/>
                </a:lnTo>
                <a:cubicBezTo>
                  <a:pt x="5633913" y="1942790"/>
                  <a:pt x="5586171" y="1990531"/>
                  <a:pt x="5527280" y="1990531"/>
                </a:cubicBezTo>
                <a:lnTo>
                  <a:pt x="35545" y="1990531"/>
                </a:lnTo>
                <a:cubicBezTo>
                  <a:pt x="15914" y="1990531"/>
                  <a:pt x="0" y="1974616"/>
                  <a:pt x="0" y="1954985"/>
                </a:cubicBezTo>
                <a:lnTo>
                  <a:pt x="0" y="35545"/>
                </a:lnTo>
                <a:cubicBezTo>
                  <a:pt x="0" y="15927"/>
                  <a:pt x="15927" y="0"/>
                  <a:pt x="35545" y="0"/>
                </a:cubicBezTo>
                <a:close/>
              </a:path>
            </a:pathLst>
          </a:custGeom>
          <a:solidFill>
            <a:srgbClr val="FFFFFF"/>
          </a:solidFill>
          <a:ln/>
          <a:effectLst>
            <a:outerShdw sx="100000" sy="100000" kx="0" ky="0" algn="bl" rotWithShape="0" blurRad="53318" dist="35545" dir="5400000">
              <a:srgbClr val="000000">
                <a:alpha val="10196"/>
              </a:srgbClr>
            </a:outerShdw>
          </a:effectLst>
        </p:spPr>
      </p:sp>
      <p:sp>
        <p:nvSpPr>
          <p:cNvPr id="6" name="Shape 4"/>
          <p:cNvSpPr/>
          <p:nvPr/>
        </p:nvSpPr>
        <p:spPr>
          <a:xfrm>
            <a:off x="373224" y="1386262"/>
            <a:ext cx="35545" cy="1990531"/>
          </a:xfrm>
          <a:custGeom>
            <a:avLst/>
            <a:gdLst/>
            <a:ahLst/>
            <a:cxnLst/>
            <a:rect l="l" t="t" r="r" b="b"/>
            <a:pathLst>
              <a:path w="35545" h="1990531">
                <a:moveTo>
                  <a:pt x="35545" y="0"/>
                </a:moveTo>
                <a:lnTo>
                  <a:pt x="35545" y="0"/>
                </a:lnTo>
                <a:lnTo>
                  <a:pt x="35545" y="1990531"/>
                </a:lnTo>
                <a:lnTo>
                  <a:pt x="35545" y="1990531"/>
                </a:lnTo>
                <a:cubicBezTo>
                  <a:pt x="15914" y="1990531"/>
                  <a:pt x="0" y="1974616"/>
                  <a:pt x="0" y="1954985"/>
                </a:cubicBezTo>
                <a:lnTo>
                  <a:pt x="0" y="35545"/>
                </a:lnTo>
                <a:cubicBezTo>
                  <a:pt x="0" y="15927"/>
                  <a:pt x="15927" y="0"/>
                  <a:pt x="35545" y="0"/>
                </a:cubicBezTo>
                <a:close/>
              </a:path>
            </a:pathLst>
          </a:custGeom>
          <a:solidFill>
            <a:srgbClr val="5A7D7C"/>
          </a:solidFill>
          <a:ln/>
        </p:spPr>
      </p:sp>
      <p:sp>
        <p:nvSpPr>
          <p:cNvPr id="7" name="Shape 5"/>
          <p:cNvSpPr/>
          <p:nvPr/>
        </p:nvSpPr>
        <p:spPr>
          <a:xfrm>
            <a:off x="595382" y="1581761"/>
            <a:ext cx="213271" cy="213271"/>
          </a:xfrm>
          <a:custGeom>
            <a:avLst/>
            <a:gdLst/>
            <a:ahLst/>
            <a:cxnLst/>
            <a:rect l="l" t="t" r="r" b="b"/>
            <a:pathLst>
              <a:path w="213271" h="213271">
                <a:moveTo>
                  <a:pt x="49985" y="23327"/>
                </a:moveTo>
                <a:cubicBezTo>
                  <a:pt x="49985" y="10455"/>
                  <a:pt x="60441" y="0"/>
                  <a:pt x="73312" y="0"/>
                </a:cubicBezTo>
                <a:lnTo>
                  <a:pt x="83309" y="0"/>
                </a:lnTo>
                <a:cubicBezTo>
                  <a:pt x="90682" y="0"/>
                  <a:pt x="96638" y="5957"/>
                  <a:pt x="96638" y="13329"/>
                </a:cubicBezTo>
                <a:lnTo>
                  <a:pt x="96638" y="199942"/>
                </a:lnTo>
                <a:cubicBezTo>
                  <a:pt x="96638" y="207315"/>
                  <a:pt x="90682" y="213271"/>
                  <a:pt x="83309" y="213271"/>
                </a:cubicBezTo>
                <a:lnTo>
                  <a:pt x="69980" y="213271"/>
                </a:lnTo>
                <a:cubicBezTo>
                  <a:pt x="57567" y="213271"/>
                  <a:pt x="47111" y="204774"/>
                  <a:pt x="44154" y="193277"/>
                </a:cubicBezTo>
                <a:cubicBezTo>
                  <a:pt x="43862" y="193277"/>
                  <a:pt x="43612" y="193277"/>
                  <a:pt x="43321" y="193277"/>
                </a:cubicBezTo>
                <a:cubicBezTo>
                  <a:pt x="24909" y="193277"/>
                  <a:pt x="9997" y="178365"/>
                  <a:pt x="9997" y="159953"/>
                </a:cubicBezTo>
                <a:cubicBezTo>
                  <a:pt x="9997" y="152456"/>
                  <a:pt x="12496" y="145541"/>
                  <a:pt x="16662" y="139959"/>
                </a:cubicBezTo>
                <a:cubicBezTo>
                  <a:pt x="8581" y="133878"/>
                  <a:pt x="3332" y="124214"/>
                  <a:pt x="3332" y="113300"/>
                </a:cubicBezTo>
                <a:cubicBezTo>
                  <a:pt x="3332" y="100429"/>
                  <a:pt x="10664" y="89224"/>
                  <a:pt x="21327" y="83684"/>
                </a:cubicBezTo>
                <a:cubicBezTo>
                  <a:pt x="18370" y="78685"/>
                  <a:pt x="16662" y="72854"/>
                  <a:pt x="16662" y="66647"/>
                </a:cubicBezTo>
                <a:cubicBezTo>
                  <a:pt x="16662" y="48236"/>
                  <a:pt x="31574" y="33324"/>
                  <a:pt x="49985" y="33324"/>
                </a:cubicBezTo>
                <a:lnTo>
                  <a:pt x="49985" y="23327"/>
                </a:lnTo>
                <a:close/>
                <a:moveTo>
                  <a:pt x="163286" y="23327"/>
                </a:moveTo>
                <a:lnTo>
                  <a:pt x="163286" y="33324"/>
                </a:lnTo>
                <a:cubicBezTo>
                  <a:pt x="181697" y="33324"/>
                  <a:pt x="196609" y="48236"/>
                  <a:pt x="196609" y="66647"/>
                </a:cubicBezTo>
                <a:cubicBezTo>
                  <a:pt x="196609" y="72895"/>
                  <a:pt x="194901" y="78727"/>
                  <a:pt x="191944" y="83684"/>
                </a:cubicBezTo>
                <a:cubicBezTo>
                  <a:pt x="202649" y="89224"/>
                  <a:pt x="209939" y="100387"/>
                  <a:pt x="209939" y="113300"/>
                </a:cubicBezTo>
                <a:cubicBezTo>
                  <a:pt x="209939" y="124214"/>
                  <a:pt x="204690" y="133878"/>
                  <a:pt x="196609" y="139959"/>
                </a:cubicBezTo>
                <a:cubicBezTo>
                  <a:pt x="200775" y="145541"/>
                  <a:pt x="203274" y="152456"/>
                  <a:pt x="203274" y="159953"/>
                </a:cubicBezTo>
                <a:cubicBezTo>
                  <a:pt x="203274" y="178365"/>
                  <a:pt x="188362" y="193277"/>
                  <a:pt x="169950" y="193277"/>
                </a:cubicBezTo>
                <a:cubicBezTo>
                  <a:pt x="169659" y="193277"/>
                  <a:pt x="169409" y="193277"/>
                  <a:pt x="169117" y="193277"/>
                </a:cubicBezTo>
                <a:cubicBezTo>
                  <a:pt x="166160" y="204774"/>
                  <a:pt x="155705" y="213271"/>
                  <a:pt x="143292" y="213271"/>
                </a:cubicBezTo>
                <a:lnTo>
                  <a:pt x="129962" y="213271"/>
                </a:lnTo>
                <a:cubicBezTo>
                  <a:pt x="122589" y="213271"/>
                  <a:pt x="116633" y="207315"/>
                  <a:pt x="116633" y="199942"/>
                </a:cubicBezTo>
                <a:lnTo>
                  <a:pt x="116633" y="13329"/>
                </a:lnTo>
                <a:cubicBezTo>
                  <a:pt x="116633" y="5957"/>
                  <a:pt x="122589" y="0"/>
                  <a:pt x="129962" y="0"/>
                </a:cubicBezTo>
                <a:lnTo>
                  <a:pt x="139959" y="0"/>
                </a:lnTo>
                <a:cubicBezTo>
                  <a:pt x="152830" y="0"/>
                  <a:pt x="163286" y="10455"/>
                  <a:pt x="163286" y="23327"/>
                </a:cubicBezTo>
                <a:close/>
              </a:path>
            </a:pathLst>
          </a:custGeom>
          <a:solidFill>
            <a:srgbClr val="5A7D7C"/>
          </a:solidFill>
          <a:ln/>
        </p:spPr>
      </p:sp>
      <p:sp>
        <p:nvSpPr>
          <p:cNvPr id="8" name="Text 6"/>
          <p:cNvSpPr/>
          <p:nvPr/>
        </p:nvSpPr>
        <p:spPr>
          <a:xfrm>
            <a:off x="941948" y="1563988"/>
            <a:ext cx="2150484" cy="248816"/>
          </a:xfrm>
          <a:prstGeom prst="rect">
            <a:avLst/>
          </a:prstGeom>
          <a:noFill/>
          <a:ln/>
        </p:spPr>
        <p:txBody>
          <a:bodyPr wrap="square" lIns="0" tIns="0" rIns="0" bIns="0" rtlCol="0" anchor="ctr"/>
          <a:lstStyle/>
          <a:p>
            <a:pPr>
              <a:lnSpc>
                <a:spcPct val="120000"/>
              </a:lnSpc>
            </a:pPr>
            <a:r>
              <a:rPr lang="en-US" sz="1399" b="1" dirty="0">
                <a:solidFill>
                  <a:srgbClr val="5A7D7C"/>
                </a:solidFill>
                <a:latin typeface="Liter" pitchFamily="34" charset="0"/>
                <a:ea typeface="Liter" pitchFamily="34" charset="-122"/>
                <a:cs typeface="Liter" pitchFamily="34" charset="-120"/>
              </a:rPr>
              <a:t>The Myth of Natural Focus</a:t>
            </a:r>
            <a:endParaRPr lang="en-US" sz="1600" dirty="0"/>
          </a:p>
        </p:txBody>
      </p:sp>
      <p:sp>
        <p:nvSpPr>
          <p:cNvPr id="9" name="Text 7"/>
          <p:cNvSpPr/>
          <p:nvPr/>
        </p:nvSpPr>
        <p:spPr>
          <a:xfrm>
            <a:off x="568723" y="1919440"/>
            <a:ext cx="5331778" cy="462087"/>
          </a:xfrm>
          <a:prstGeom prst="rect">
            <a:avLst/>
          </a:prstGeom>
          <a:noFill/>
          <a:ln/>
        </p:spPr>
        <p:txBody>
          <a:bodyPr wrap="square" lIns="0" tIns="0" rIns="0" bIns="0" rtlCol="0" anchor="ctr"/>
          <a:lstStyle/>
          <a:p>
            <a:pPr>
              <a:lnSpc>
                <a:spcPct val="14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Many students believe focus is something you're either born with or not. They assume students who concentrate easily are naturally gifted. </a:t>
            </a:r>
            <a:pPr>
              <a:lnSpc>
                <a:spcPct val="140000"/>
              </a:lnSpc>
            </a:pPr>
            <a:r>
              <a:rPr lang="en-US" sz="1120" b="1" dirty="0">
                <a:solidFill>
                  <a:srgbClr val="5A7D7C"/>
                </a:solidFill>
                <a:latin typeface="Quattrocento Sans" pitchFamily="34" charset="0"/>
                <a:ea typeface="Quattrocento Sans" pitchFamily="34" charset="-122"/>
                <a:cs typeface="Quattrocento Sans" pitchFamily="34" charset="-120"/>
              </a:rPr>
              <a:t>This belief is false.</a:t>
            </a:r>
            <a:endParaRPr lang="en-US" sz="1600" dirty="0"/>
          </a:p>
        </p:txBody>
      </p:sp>
      <p:sp>
        <p:nvSpPr>
          <p:cNvPr id="10" name="Shape 8"/>
          <p:cNvSpPr/>
          <p:nvPr/>
        </p:nvSpPr>
        <p:spPr>
          <a:xfrm>
            <a:off x="586496" y="2488163"/>
            <a:ext cx="5242915" cy="710904"/>
          </a:xfrm>
          <a:custGeom>
            <a:avLst/>
            <a:gdLst/>
            <a:ahLst/>
            <a:cxnLst/>
            <a:rect l="l" t="t" r="r" b="b"/>
            <a:pathLst>
              <a:path w="5242915" h="710904">
                <a:moveTo>
                  <a:pt x="35545" y="0"/>
                </a:moveTo>
                <a:lnTo>
                  <a:pt x="5171825" y="0"/>
                </a:lnTo>
                <a:cubicBezTo>
                  <a:pt x="5211087" y="0"/>
                  <a:pt x="5242915" y="31828"/>
                  <a:pt x="5242915" y="71090"/>
                </a:cubicBezTo>
                <a:lnTo>
                  <a:pt x="5242915" y="639813"/>
                </a:lnTo>
                <a:cubicBezTo>
                  <a:pt x="5242915" y="679076"/>
                  <a:pt x="5211087" y="710904"/>
                  <a:pt x="5171825" y="710904"/>
                </a:cubicBezTo>
                <a:lnTo>
                  <a:pt x="35545" y="710904"/>
                </a:lnTo>
                <a:cubicBezTo>
                  <a:pt x="15914" y="710904"/>
                  <a:pt x="0" y="694990"/>
                  <a:pt x="0" y="675359"/>
                </a:cubicBezTo>
                <a:lnTo>
                  <a:pt x="0" y="35545"/>
                </a:lnTo>
                <a:cubicBezTo>
                  <a:pt x="0" y="15927"/>
                  <a:pt x="15927" y="0"/>
                  <a:pt x="35545" y="0"/>
                </a:cubicBezTo>
                <a:close/>
              </a:path>
            </a:pathLst>
          </a:custGeom>
          <a:solidFill>
            <a:srgbClr val="5A7D7C">
              <a:alpha val="10196"/>
            </a:srgbClr>
          </a:solidFill>
          <a:ln/>
        </p:spPr>
      </p:sp>
      <p:sp>
        <p:nvSpPr>
          <p:cNvPr id="11" name="Shape 9"/>
          <p:cNvSpPr/>
          <p:nvPr/>
        </p:nvSpPr>
        <p:spPr>
          <a:xfrm>
            <a:off x="586496" y="2488163"/>
            <a:ext cx="35545" cy="710904"/>
          </a:xfrm>
          <a:custGeom>
            <a:avLst/>
            <a:gdLst/>
            <a:ahLst/>
            <a:cxnLst/>
            <a:rect l="l" t="t" r="r" b="b"/>
            <a:pathLst>
              <a:path w="35545" h="710904">
                <a:moveTo>
                  <a:pt x="35545" y="0"/>
                </a:moveTo>
                <a:lnTo>
                  <a:pt x="35545" y="0"/>
                </a:lnTo>
                <a:lnTo>
                  <a:pt x="35545" y="710904"/>
                </a:lnTo>
                <a:lnTo>
                  <a:pt x="35545" y="710904"/>
                </a:lnTo>
                <a:cubicBezTo>
                  <a:pt x="15914" y="710904"/>
                  <a:pt x="0" y="694990"/>
                  <a:pt x="0" y="675359"/>
                </a:cubicBezTo>
                <a:lnTo>
                  <a:pt x="0" y="35545"/>
                </a:lnTo>
                <a:cubicBezTo>
                  <a:pt x="0" y="15927"/>
                  <a:pt x="15927" y="0"/>
                  <a:pt x="35545" y="0"/>
                </a:cubicBezTo>
                <a:close/>
              </a:path>
            </a:pathLst>
          </a:custGeom>
          <a:solidFill>
            <a:srgbClr val="5A7D7C"/>
          </a:solidFill>
          <a:ln/>
        </p:spPr>
      </p:sp>
      <p:sp>
        <p:nvSpPr>
          <p:cNvPr id="12" name="Text 10"/>
          <p:cNvSpPr/>
          <p:nvPr/>
        </p:nvSpPr>
        <p:spPr>
          <a:xfrm>
            <a:off x="710904" y="2594799"/>
            <a:ext cx="5082962" cy="213271"/>
          </a:xfrm>
          <a:prstGeom prst="rect">
            <a:avLst/>
          </a:prstGeom>
          <a:noFill/>
          <a:ln/>
        </p:spPr>
        <p:txBody>
          <a:bodyPr wrap="square" lIns="0" tIns="0" rIns="0" bIns="0" rtlCol="0" anchor="ctr"/>
          <a:lstStyle/>
          <a:p>
            <a:pPr>
              <a:lnSpc>
                <a:spcPct val="130000"/>
              </a:lnSpc>
            </a:pPr>
            <a:r>
              <a:rPr lang="en-US" sz="1120" b="1" dirty="0">
                <a:solidFill>
                  <a:srgbClr val="3D3D3D">
                    <a:alpha val="80000"/>
                  </a:srgbClr>
                </a:solidFill>
                <a:latin typeface="Quattrocento Sans" pitchFamily="34" charset="0"/>
                <a:ea typeface="Quattrocento Sans" pitchFamily="34" charset="-122"/>
                <a:cs typeface="Quattrocento Sans" pitchFamily="34" charset="-120"/>
              </a:rPr>
              <a:t>Focus is NOT a talent. Focus IS a skill.</a:t>
            </a:r>
            <a:endParaRPr lang="en-US" sz="1600" dirty="0"/>
          </a:p>
        </p:txBody>
      </p:sp>
      <p:sp>
        <p:nvSpPr>
          <p:cNvPr id="13" name="Text 11"/>
          <p:cNvSpPr/>
          <p:nvPr/>
        </p:nvSpPr>
        <p:spPr>
          <a:xfrm>
            <a:off x="710904" y="2879160"/>
            <a:ext cx="5082962"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And like any skill, it can be </a:t>
            </a:r>
            <a:pPr>
              <a:lnSpc>
                <a:spcPct val="130000"/>
              </a:lnSpc>
            </a:pPr>
            <a:r>
              <a:rPr lang="en-US" sz="1120" b="1" dirty="0">
                <a:solidFill>
                  <a:srgbClr val="3D3D3D">
                    <a:alpha val="80000"/>
                  </a:srgbClr>
                </a:solidFill>
                <a:latin typeface="Quattrocento Sans" pitchFamily="34" charset="0"/>
                <a:ea typeface="Quattrocento Sans" pitchFamily="34" charset="-122"/>
                <a:cs typeface="Quattrocento Sans" pitchFamily="34" charset="-120"/>
              </a:rPr>
              <a:t>trained, strengthened, and improved</a:t>
            </a:r>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 over time.</a:t>
            </a:r>
            <a:endParaRPr lang="en-US" sz="1600" dirty="0"/>
          </a:p>
        </p:txBody>
      </p:sp>
      <p:sp>
        <p:nvSpPr>
          <p:cNvPr id="14" name="Shape 12"/>
          <p:cNvSpPr/>
          <p:nvPr/>
        </p:nvSpPr>
        <p:spPr>
          <a:xfrm>
            <a:off x="373224" y="3518974"/>
            <a:ext cx="5633913" cy="2985796"/>
          </a:xfrm>
          <a:custGeom>
            <a:avLst/>
            <a:gdLst/>
            <a:ahLst/>
            <a:cxnLst/>
            <a:rect l="l" t="t" r="r" b="b"/>
            <a:pathLst>
              <a:path w="5633913" h="2985796">
                <a:moveTo>
                  <a:pt x="35545" y="0"/>
                </a:moveTo>
                <a:lnTo>
                  <a:pt x="5527290" y="0"/>
                </a:lnTo>
                <a:cubicBezTo>
                  <a:pt x="5586176" y="0"/>
                  <a:pt x="5633913" y="47737"/>
                  <a:pt x="5633913" y="106623"/>
                </a:cubicBezTo>
                <a:lnTo>
                  <a:pt x="5633913" y="2879173"/>
                </a:lnTo>
                <a:cubicBezTo>
                  <a:pt x="5633913" y="2938059"/>
                  <a:pt x="5586176" y="2985796"/>
                  <a:pt x="5527290" y="2985796"/>
                </a:cubicBezTo>
                <a:lnTo>
                  <a:pt x="35545" y="2985796"/>
                </a:lnTo>
                <a:cubicBezTo>
                  <a:pt x="15914" y="2985796"/>
                  <a:pt x="0" y="2969882"/>
                  <a:pt x="0" y="2950251"/>
                </a:cubicBezTo>
                <a:lnTo>
                  <a:pt x="0" y="35545"/>
                </a:lnTo>
                <a:cubicBezTo>
                  <a:pt x="0" y="15927"/>
                  <a:pt x="15927" y="0"/>
                  <a:pt x="35545" y="0"/>
                </a:cubicBezTo>
                <a:close/>
              </a:path>
            </a:pathLst>
          </a:custGeom>
          <a:solidFill>
            <a:srgbClr val="FFFFFF"/>
          </a:solidFill>
          <a:ln/>
          <a:effectLst>
            <a:outerShdw sx="100000" sy="100000" kx="0" ky="0" algn="bl" rotWithShape="0" blurRad="53318" dist="35545" dir="5400000">
              <a:srgbClr val="000000">
                <a:alpha val="10196"/>
              </a:srgbClr>
            </a:outerShdw>
          </a:effectLst>
        </p:spPr>
      </p:sp>
      <p:sp>
        <p:nvSpPr>
          <p:cNvPr id="15" name="Shape 13"/>
          <p:cNvSpPr/>
          <p:nvPr/>
        </p:nvSpPr>
        <p:spPr>
          <a:xfrm>
            <a:off x="373224" y="3518974"/>
            <a:ext cx="35545" cy="2985796"/>
          </a:xfrm>
          <a:custGeom>
            <a:avLst/>
            <a:gdLst/>
            <a:ahLst/>
            <a:cxnLst/>
            <a:rect l="l" t="t" r="r" b="b"/>
            <a:pathLst>
              <a:path w="35545" h="2985796">
                <a:moveTo>
                  <a:pt x="35545" y="0"/>
                </a:moveTo>
                <a:lnTo>
                  <a:pt x="35545" y="0"/>
                </a:lnTo>
                <a:lnTo>
                  <a:pt x="35545" y="2985796"/>
                </a:lnTo>
                <a:lnTo>
                  <a:pt x="35545" y="2985796"/>
                </a:lnTo>
                <a:cubicBezTo>
                  <a:pt x="15914" y="2985796"/>
                  <a:pt x="0" y="2969882"/>
                  <a:pt x="0" y="2950251"/>
                </a:cubicBezTo>
                <a:lnTo>
                  <a:pt x="0" y="35545"/>
                </a:lnTo>
                <a:cubicBezTo>
                  <a:pt x="0" y="15927"/>
                  <a:pt x="15927" y="0"/>
                  <a:pt x="35545" y="0"/>
                </a:cubicBezTo>
                <a:close/>
              </a:path>
            </a:pathLst>
          </a:custGeom>
          <a:solidFill>
            <a:srgbClr val="D9A57C"/>
          </a:solidFill>
          <a:ln/>
        </p:spPr>
      </p:sp>
      <p:sp>
        <p:nvSpPr>
          <p:cNvPr id="16" name="Shape 14"/>
          <p:cNvSpPr/>
          <p:nvPr/>
        </p:nvSpPr>
        <p:spPr>
          <a:xfrm>
            <a:off x="595382" y="3714472"/>
            <a:ext cx="213271" cy="213271"/>
          </a:xfrm>
          <a:custGeom>
            <a:avLst/>
            <a:gdLst/>
            <a:ahLst/>
            <a:cxnLst/>
            <a:rect l="l" t="t" r="r" b="b"/>
            <a:pathLst>
              <a:path w="213271" h="213271">
                <a:moveTo>
                  <a:pt x="55442" y="13329"/>
                </a:moveTo>
                <a:cubicBezTo>
                  <a:pt x="62648" y="13329"/>
                  <a:pt x="69688" y="14746"/>
                  <a:pt x="76228" y="17370"/>
                </a:cubicBezTo>
                <a:lnTo>
                  <a:pt x="99054" y="52860"/>
                </a:lnTo>
                <a:lnTo>
                  <a:pt x="67647" y="84267"/>
                </a:lnTo>
                <a:cubicBezTo>
                  <a:pt x="67022" y="84892"/>
                  <a:pt x="66647" y="85767"/>
                  <a:pt x="66689" y="86683"/>
                </a:cubicBezTo>
                <a:cubicBezTo>
                  <a:pt x="66731" y="87599"/>
                  <a:pt x="67105" y="88433"/>
                  <a:pt x="67772" y="89057"/>
                </a:cubicBezTo>
                <a:lnTo>
                  <a:pt x="114425" y="132378"/>
                </a:lnTo>
                <a:cubicBezTo>
                  <a:pt x="115633" y="133503"/>
                  <a:pt x="117507" y="133586"/>
                  <a:pt x="118799" y="132503"/>
                </a:cubicBezTo>
                <a:cubicBezTo>
                  <a:pt x="120090" y="131420"/>
                  <a:pt x="120382" y="129587"/>
                  <a:pt x="119507" y="128171"/>
                </a:cubicBezTo>
                <a:lnTo>
                  <a:pt x="94347" y="87308"/>
                </a:lnTo>
                <a:lnTo>
                  <a:pt x="132128" y="55817"/>
                </a:lnTo>
                <a:cubicBezTo>
                  <a:pt x="133211" y="54942"/>
                  <a:pt x="133586" y="53443"/>
                  <a:pt x="133128" y="52151"/>
                </a:cubicBezTo>
                <a:lnTo>
                  <a:pt x="123464" y="25243"/>
                </a:lnTo>
                <a:cubicBezTo>
                  <a:pt x="133128" y="17620"/>
                  <a:pt x="145208" y="13329"/>
                  <a:pt x="157829" y="13329"/>
                </a:cubicBezTo>
                <a:cubicBezTo>
                  <a:pt x="188445" y="13329"/>
                  <a:pt x="213271" y="38156"/>
                  <a:pt x="213271" y="68772"/>
                </a:cubicBezTo>
                <a:lnTo>
                  <a:pt x="213271" y="69855"/>
                </a:lnTo>
                <a:cubicBezTo>
                  <a:pt x="213271" y="116591"/>
                  <a:pt x="154996" y="170867"/>
                  <a:pt x="124589" y="194068"/>
                </a:cubicBezTo>
                <a:cubicBezTo>
                  <a:pt x="119424" y="197984"/>
                  <a:pt x="113092" y="199942"/>
                  <a:pt x="106636" y="199942"/>
                </a:cubicBezTo>
                <a:cubicBezTo>
                  <a:pt x="100179" y="199942"/>
                  <a:pt x="93806" y="198026"/>
                  <a:pt x="88682" y="194068"/>
                </a:cubicBezTo>
                <a:cubicBezTo>
                  <a:pt x="58275" y="170867"/>
                  <a:pt x="0" y="116591"/>
                  <a:pt x="0" y="69855"/>
                </a:cubicBezTo>
                <a:lnTo>
                  <a:pt x="0" y="68772"/>
                </a:lnTo>
                <a:cubicBezTo>
                  <a:pt x="0" y="38156"/>
                  <a:pt x="24826" y="13329"/>
                  <a:pt x="55442" y="13329"/>
                </a:cubicBezTo>
                <a:close/>
              </a:path>
            </a:pathLst>
          </a:custGeom>
          <a:solidFill>
            <a:srgbClr val="D9A57C"/>
          </a:solidFill>
          <a:ln/>
        </p:spPr>
      </p:sp>
      <p:sp>
        <p:nvSpPr>
          <p:cNvPr id="17" name="Text 15"/>
          <p:cNvSpPr/>
          <p:nvPr/>
        </p:nvSpPr>
        <p:spPr>
          <a:xfrm>
            <a:off x="941948" y="3696700"/>
            <a:ext cx="2559254" cy="248816"/>
          </a:xfrm>
          <a:prstGeom prst="rect">
            <a:avLst/>
          </a:prstGeom>
          <a:noFill/>
          <a:ln/>
        </p:spPr>
        <p:txBody>
          <a:bodyPr wrap="square" lIns="0" tIns="0" rIns="0" bIns="0" rtlCol="0" anchor="ctr"/>
          <a:lstStyle/>
          <a:p>
            <a:pPr>
              <a:lnSpc>
                <a:spcPct val="120000"/>
              </a:lnSpc>
            </a:pPr>
            <a:r>
              <a:rPr lang="en-US" sz="1399" b="1" dirty="0">
                <a:solidFill>
                  <a:srgbClr val="5A7D7C"/>
                </a:solidFill>
                <a:latin typeface="Liter" pitchFamily="34" charset="0"/>
                <a:ea typeface="Liter" pitchFamily="34" charset="-122"/>
                <a:cs typeface="Liter" pitchFamily="34" charset="-120"/>
              </a:rPr>
              <a:t>Why Students Lose Confidence</a:t>
            </a:r>
            <a:endParaRPr lang="en-US" sz="1600" dirty="0"/>
          </a:p>
        </p:txBody>
      </p:sp>
      <p:sp>
        <p:nvSpPr>
          <p:cNvPr id="18" name="Text 16"/>
          <p:cNvSpPr/>
          <p:nvPr/>
        </p:nvSpPr>
        <p:spPr>
          <a:xfrm>
            <a:off x="568723" y="4052152"/>
            <a:ext cx="5331778"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Repeated distraction causes students to believe:</a:t>
            </a:r>
            <a:endParaRPr lang="en-US" sz="1600" dirty="0"/>
          </a:p>
        </p:txBody>
      </p:sp>
      <p:sp>
        <p:nvSpPr>
          <p:cNvPr id="19" name="Shape 17"/>
          <p:cNvSpPr/>
          <p:nvPr/>
        </p:nvSpPr>
        <p:spPr>
          <a:xfrm>
            <a:off x="568723" y="4372058"/>
            <a:ext cx="5260688" cy="355452"/>
          </a:xfrm>
          <a:custGeom>
            <a:avLst/>
            <a:gdLst/>
            <a:ahLst/>
            <a:cxnLst/>
            <a:rect l="l" t="t" r="r" b="b"/>
            <a:pathLst>
              <a:path w="5260688" h="355452">
                <a:moveTo>
                  <a:pt x="71090" y="0"/>
                </a:moveTo>
                <a:lnTo>
                  <a:pt x="5189598" y="0"/>
                </a:lnTo>
                <a:cubicBezTo>
                  <a:pt x="5228860" y="0"/>
                  <a:pt x="5260688" y="31828"/>
                  <a:pt x="5260688" y="71090"/>
                </a:cubicBezTo>
                <a:lnTo>
                  <a:pt x="5260688" y="284362"/>
                </a:lnTo>
                <a:cubicBezTo>
                  <a:pt x="5260688" y="323624"/>
                  <a:pt x="5228860" y="355452"/>
                  <a:pt x="5189598" y="355452"/>
                </a:cubicBezTo>
                <a:lnTo>
                  <a:pt x="71090" y="355452"/>
                </a:lnTo>
                <a:cubicBezTo>
                  <a:pt x="31828" y="355452"/>
                  <a:pt x="0" y="323624"/>
                  <a:pt x="0" y="284362"/>
                </a:cubicBezTo>
                <a:lnTo>
                  <a:pt x="0" y="71090"/>
                </a:lnTo>
                <a:cubicBezTo>
                  <a:pt x="0" y="31855"/>
                  <a:pt x="31855" y="0"/>
                  <a:pt x="71090" y="0"/>
                </a:cubicBezTo>
                <a:close/>
              </a:path>
            </a:pathLst>
          </a:custGeom>
          <a:solidFill>
            <a:srgbClr val="D9A57C">
              <a:alpha val="10196"/>
            </a:srgbClr>
          </a:solidFill>
          <a:ln/>
        </p:spPr>
      </p:sp>
      <p:sp>
        <p:nvSpPr>
          <p:cNvPr id="20" name="Shape 18"/>
          <p:cNvSpPr/>
          <p:nvPr/>
        </p:nvSpPr>
        <p:spPr>
          <a:xfrm>
            <a:off x="675359" y="4478694"/>
            <a:ext cx="106636" cy="142181"/>
          </a:xfrm>
          <a:custGeom>
            <a:avLst/>
            <a:gdLst/>
            <a:ahLst/>
            <a:cxnLst/>
            <a:rect l="l" t="t" r="r" b="b"/>
            <a:pathLst>
              <a:path w="106636" h="142181">
                <a:moveTo>
                  <a:pt x="15301" y="20383"/>
                </a:moveTo>
                <a:cubicBezTo>
                  <a:pt x="11830" y="16912"/>
                  <a:pt x="6193" y="16912"/>
                  <a:pt x="2721" y="20383"/>
                </a:cubicBezTo>
                <a:cubicBezTo>
                  <a:pt x="-750" y="23854"/>
                  <a:pt x="-750" y="29491"/>
                  <a:pt x="2721" y="32963"/>
                </a:cubicBezTo>
                <a:lnTo>
                  <a:pt x="40877" y="71090"/>
                </a:lnTo>
                <a:lnTo>
                  <a:pt x="2749" y="109246"/>
                </a:lnTo>
                <a:cubicBezTo>
                  <a:pt x="-722" y="112717"/>
                  <a:pt x="-722" y="118354"/>
                  <a:pt x="2749" y="121826"/>
                </a:cubicBezTo>
                <a:cubicBezTo>
                  <a:pt x="6220" y="125297"/>
                  <a:pt x="11858" y="125297"/>
                  <a:pt x="15329" y="121826"/>
                </a:cubicBezTo>
                <a:lnTo>
                  <a:pt x="53457" y="83670"/>
                </a:lnTo>
                <a:lnTo>
                  <a:pt x="91612" y="121798"/>
                </a:lnTo>
                <a:cubicBezTo>
                  <a:pt x="95083" y="125269"/>
                  <a:pt x="100721" y="125269"/>
                  <a:pt x="104192" y="121798"/>
                </a:cubicBezTo>
                <a:cubicBezTo>
                  <a:pt x="107663" y="118327"/>
                  <a:pt x="107663" y="112689"/>
                  <a:pt x="104192" y="109218"/>
                </a:cubicBezTo>
                <a:lnTo>
                  <a:pt x="66036" y="71090"/>
                </a:lnTo>
                <a:lnTo>
                  <a:pt x="104164" y="32935"/>
                </a:lnTo>
                <a:cubicBezTo>
                  <a:pt x="107635" y="29464"/>
                  <a:pt x="107635" y="23826"/>
                  <a:pt x="104164" y="20355"/>
                </a:cubicBezTo>
                <a:cubicBezTo>
                  <a:pt x="100693" y="16884"/>
                  <a:pt x="95056" y="16884"/>
                  <a:pt x="91584" y="20355"/>
                </a:cubicBezTo>
                <a:lnTo>
                  <a:pt x="53457" y="58511"/>
                </a:lnTo>
                <a:lnTo>
                  <a:pt x="15301" y="20383"/>
                </a:lnTo>
                <a:close/>
              </a:path>
            </a:pathLst>
          </a:custGeom>
          <a:solidFill>
            <a:srgbClr val="D9A57C"/>
          </a:solidFill>
          <a:ln/>
        </p:spPr>
      </p:sp>
      <p:sp>
        <p:nvSpPr>
          <p:cNvPr id="21" name="Text 19"/>
          <p:cNvSpPr/>
          <p:nvPr/>
        </p:nvSpPr>
        <p:spPr>
          <a:xfrm>
            <a:off x="888630" y="4443149"/>
            <a:ext cx="1332945"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"I can't concentrate."</a:t>
            </a:r>
            <a:endParaRPr lang="en-US" sz="1600" dirty="0"/>
          </a:p>
        </p:txBody>
      </p:sp>
      <p:sp>
        <p:nvSpPr>
          <p:cNvPr id="22" name="Shape 20"/>
          <p:cNvSpPr/>
          <p:nvPr/>
        </p:nvSpPr>
        <p:spPr>
          <a:xfrm>
            <a:off x="568723" y="4798601"/>
            <a:ext cx="5260688" cy="355452"/>
          </a:xfrm>
          <a:custGeom>
            <a:avLst/>
            <a:gdLst/>
            <a:ahLst/>
            <a:cxnLst/>
            <a:rect l="l" t="t" r="r" b="b"/>
            <a:pathLst>
              <a:path w="5260688" h="355452">
                <a:moveTo>
                  <a:pt x="71090" y="0"/>
                </a:moveTo>
                <a:lnTo>
                  <a:pt x="5189598" y="0"/>
                </a:lnTo>
                <a:cubicBezTo>
                  <a:pt x="5228860" y="0"/>
                  <a:pt x="5260688" y="31828"/>
                  <a:pt x="5260688" y="71090"/>
                </a:cubicBezTo>
                <a:lnTo>
                  <a:pt x="5260688" y="284362"/>
                </a:lnTo>
                <a:cubicBezTo>
                  <a:pt x="5260688" y="323624"/>
                  <a:pt x="5228860" y="355452"/>
                  <a:pt x="5189598" y="355452"/>
                </a:cubicBezTo>
                <a:lnTo>
                  <a:pt x="71090" y="355452"/>
                </a:lnTo>
                <a:cubicBezTo>
                  <a:pt x="31828" y="355452"/>
                  <a:pt x="0" y="323624"/>
                  <a:pt x="0" y="284362"/>
                </a:cubicBezTo>
                <a:lnTo>
                  <a:pt x="0" y="71090"/>
                </a:lnTo>
                <a:cubicBezTo>
                  <a:pt x="0" y="31855"/>
                  <a:pt x="31855" y="0"/>
                  <a:pt x="71090" y="0"/>
                </a:cubicBezTo>
                <a:close/>
              </a:path>
            </a:pathLst>
          </a:custGeom>
          <a:solidFill>
            <a:srgbClr val="D9A57C">
              <a:alpha val="10196"/>
            </a:srgbClr>
          </a:solidFill>
          <a:ln/>
        </p:spPr>
      </p:sp>
      <p:sp>
        <p:nvSpPr>
          <p:cNvPr id="23" name="Shape 21"/>
          <p:cNvSpPr/>
          <p:nvPr/>
        </p:nvSpPr>
        <p:spPr>
          <a:xfrm>
            <a:off x="675359" y="4905236"/>
            <a:ext cx="106636" cy="142181"/>
          </a:xfrm>
          <a:custGeom>
            <a:avLst/>
            <a:gdLst/>
            <a:ahLst/>
            <a:cxnLst/>
            <a:rect l="l" t="t" r="r" b="b"/>
            <a:pathLst>
              <a:path w="106636" h="142181">
                <a:moveTo>
                  <a:pt x="15301" y="20383"/>
                </a:moveTo>
                <a:cubicBezTo>
                  <a:pt x="11830" y="16912"/>
                  <a:pt x="6193" y="16912"/>
                  <a:pt x="2721" y="20383"/>
                </a:cubicBezTo>
                <a:cubicBezTo>
                  <a:pt x="-750" y="23854"/>
                  <a:pt x="-750" y="29491"/>
                  <a:pt x="2721" y="32963"/>
                </a:cubicBezTo>
                <a:lnTo>
                  <a:pt x="40877" y="71090"/>
                </a:lnTo>
                <a:lnTo>
                  <a:pt x="2749" y="109246"/>
                </a:lnTo>
                <a:cubicBezTo>
                  <a:pt x="-722" y="112717"/>
                  <a:pt x="-722" y="118354"/>
                  <a:pt x="2749" y="121826"/>
                </a:cubicBezTo>
                <a:cubicBezTo>
                  <a:pt x="6220" y="125297"/>
                  <a:pt x="11858" y="125297"/>
                  <a:pt x="15329" y="121826"/>
                </a:cubicBezTo>
                <a:lnTo>
                  <a:pt x="53457" y="83670"/>
                </a:lnTo>
                <a:lnTo>
                  <a:pt x="91612" y="121798"/>
                </a:lnTo>
                <a:cubicBezTo>
                  <a:pt x="95083" y="125269"/>
                  <a:pt x="100721" y="125269"/>
                  <a:pt x="104192" y="121798"/>
                </a:cubicBezTo>
                <a:cubicBezTo>
                  <a:pt x="107663" y="118327"/>
                  <a:pt x="107663" y="112689"/>
                  <a:pt x="104192" y="109218"/>
                </a:cubicBezTo>
                <a:lnTo>
                  <a:pt x="66036" y="71090"/>
                </a:lnTo>
                <a:lnTo>
                  <a:pt x="104164" y="32935"/>
                </a:lnTo>
                <a:cubicBezTo>
                  <a:pt x="107635" y="29464"/>
                  <a:pt x="107635" y="23826"/>
                  <a:pt x="104164" y="20355"/>
                </a:cubicBezTo>
                <a:cubicBezTo>
                  <a:pt x="100693" y="16884"/>
                  <a:pt x="95056" y="16884"/>
                  <a:pt x="91584" y="20355"/>
                </a:cubicBezTo>
                <a:lnTo>
                  <a:pt x="53457" y="58511"/>
                </a:lnTo>
                <a:lnTo>
                  <a:pt x="15301" y="20383"/>
                </a:lnTo>
                <a:close/>
              </a:path>
            </a:pathLst>
          </a:custGeom>
          <a:solidFill>
            <a:srgbClr val="D9A57C"/>
          </a:solidFill>
          <a:ln/>
        </p:spPr>
      </p:sp>
      <p:sp>
        <p:nvSpPr>
          <p:cNvPr id="24" name="Text 22"/>
          <p:cNvSpPr/>
          <p:nvPr/>
        </p:nvSpPr>
        <p:spPr>
          <a:xfrm>
            <a:off x="888630" y="4869691"/>
            <a:ext cx="1812805"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"I'm not disciplined enough."</a:t>
            </a:r>
            <a:endParaRPr lang="en-US" sz="1600" dirty="0"/>
          </a:p>
        </p:txBody>
      </p:sp>
      <p:sp>
        <p:nvSpPr>
          <p:cNvPr id="25" name="Shape 23"/>
          <p:cNvSpPr/>
          <p:nvPr/>
        </p:nvSpPr>
        <p:spPr>
          <a:xfrm>
            <a:off x="568723" y="5225143"/>
            <a:ext cx="5260688" cy="355452"/>
          </a:xfrm>
          <a:custGeom>
            <a:avLst/>
            <a:gdLst/>
            <a:ahLst/>
            <a:cxnLst/>
            <a:rect l="l" t="t" r="r" b="b"/>
            <a:pathLst>
              <a:path w="5260688" h="355452">
                <a:moveTo>
                  <a:pt x="71090" y="0"/>
                </a:moveTo>
                <a:lnTo>
                  <a:pt x="5189598" y="0"/>
                </a:lnTo>
                <a:cubicBezTo>
                  <a:pt x="5228860" y="0"/>
                  <a:pt x="5260688" y="31828"/>
                  <a:pt x="5260688" y="71090"/>
                </a:cubicBezTo>
                <a:lnTo>
                  <a:pt x="5260688" y="284362"/>
                </a:lnTo>
                <a:cubicBezTo>
                  <a:pt x="5260688" y="323624"/>
                  <a:pt x="5228860" y="355452"/>
                  <a:pt x="5189598" y="355452"/>
                </a:cubicBezTo>
                <a:lnTo>
                  <a:pt x="71090" y="355452"/>
                </a:lnTo>
                <a:cubicBezTo>
                  <a:pt x="31828" y="355452"/>
                  <a:pt x="0" y="323624"/>
                  <a:pt x="0" y="284362"/>
                </a:cubicBezTo>
                <a:lnTo>
                  <a:pt x="0" y="71090"/>
                </a:lnTo>
                <a:cubicBezTo>
                  <a:pt x="0" y="31855"/>
                  <a:pt x="31855" y="0"/>
                  <a:pt x="71090" y="0"/>
                </a:cubicBezTo>
                <a:close/>
              </a:path>
            </a:pathLst>
          </a:custGeom>
          <a:solidFill>
            <a:srgbClr val="D9A57C">
              <a:alpha val="10196"/>
            </a:srgbClr>
          </a:solidFill>
          <a:ln/>
        </p:spPr>
      </p:sp>
      <p:sp>
        <p:nvSpPr>
          <p:cNvPr id="26" name="Shape 24"/>
          <p:cNvSpPr/>
          <p:nvPr/>
        </p:nvSpPr>
        <p:spPr>
          <a:xfrm>
            <a:off x="675359" y="5331778"/>
            <a:ext cx="106636" cy="142181"/>
          </a:xfrm>
          <a:custGeom>
            <a:avLst/>
            <a:gdLst/>
            <a:ahLst/>
            <a:cxnLst/>
            <a:rect l="l" t="t" r="r" b="b"/>
            <a:pathLst>
              <a:path w="106636" h="142181">
                <a:moveTo>
                  <a:pt x="15301" y="20383"/>
                </a:moveTo>
                <a:cubicBezTo>
                  <a:pt x="11830" y="16912"/>
                  <a:pt x="6193" y="16912"/>
                  <a:pt x="2721" y="20383"/>
                </a:cubicBezTo>
                <a:cubicBezTo>
                  <a:pt x="-750" y="23854"/>
                  <a:pt x="-750" y="29491"/>
                  <a:pt x="2721" y="32963"/>
                </a:cubicBezTo>
                <a:lnTo>
                  <a:pt x="40877" y="71090"/>
                </a:lnTo>
                <a:lnTo>
                  <a:pt x="2749" y="109246"/>
                </a:lnTo>
                <a:cubicBezTo>
                  <a:pt x="-722" y="112717"/>
                  <a:pt x="-722" y="118354"/>
                  <a:pt x="2749" y="121826"/>
                </a:cubicBezTo>
                <a:cubicBezTo>
                  <a:pt x="6220" y="125297"/>
                  <a:pt x="11858" y="125297"/>
                  <a:pt x="15329" y="121826"/>
                </a:cubicBezTo>
                <a:lnTo>
                  <a:pt x="53457" y="83670"/>
                </a:lnTo>
                <a:lnTo>
                  <a:pt x="91612" y="121798"/>
                </a:lnTo>
                <a:cubicBezTo>
                  <a:pt x="95083" y="125269"/>
                  <a:pt x="100721" y="125269"/>
                  <a:pt x="104192" y="121798"/>
                </a:cubicBezTo>
                <a:cubicBezTo>
                  <a:pt x="107663" y="118327"/>
                  <a:pt x="107663" y="112689"/>
                  <a:pt x="104192" y="109218"/>
                </a:cubicBezTo>
                <a:lnTo>
                  <a:pt x="66036" y="71090"/>
                </a:lnTo>
                <a:lnTo>
                  <a:pt x="104164" y="32935"/>
                </a:lnTo>
                <a:cubicBezTo>
                  <a:pt x="107635" y="29464"/>
                  <a:pt x="107635" y="23826"/>
                  <a:pt x="104164" y="20355"/>
                </a:cubicBezTo>
                <a:cubicBezTo>
                  <a:pt x="100693" y="16884"/>
                  <a:pt x="95056" y="16884"/>
                  <a:pt x="91584" y="20355"/>
                </a:cubicBezTo>
                <a:lnTo>
                  <a:pt x="53457" y="58511"/>
                </a:lnTo>
                <a:lnTo>
                  <a:pt x="15301" y="20383"/>
                </a:lnTo>
                <a:close/>
              </a:path>
            </a:pathLst>
          </a:custGeom>
          <a:solidFill>
            <a:srgbClr val="D9A57C"/>
          </a:solidFill>
          <a:ln/>
        </p:spPr>
      </p:sp>
      <p:sp>
        <p:nvSpPr>
          <p:cNvPr id="27" name="Text 25"/>
          <p:cNvSpPr/>
          <p:nvPr/>
        </p:nvSpPr>
        <p:spPr>
          <a:xfrm>
            <a:off x="888630" y="5296233"/>
            <a:ext cx="1954985"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"Something is wrong with me."</a:t>
            </a:r>
            <a:endParaRPr lang="en-US" sz="1600" dirty="0"/>
          </a:p>
        </p:txBody>
      </p:sp>
      <p:sp>
        <p:nvSpPr>
          <p:cNvPr id="28" name="Shape 26"/>
          <p:cNvSpPr/>
          <p:nvPr/>
        </p:nvSpPr>
        <p:spPr>
          <a:xfrm>
            <a:off x="568723" y="5687230"/>
            <a:ext cx="5260688" cy="639813"/>
          </a:xfrm>
          <a:custGeom>
            <a:avLst/>
            <a:gdLst/>
            <a:ahLst/>
            <a:cxnLst/>
            <a:rect l="l" t="t" r="r" b="b"/>
            <a:pathLst>
              <a:path w="5260688" h="639813">
                <a:moveTo>
                  <a:pt x="71090" y="0"/>
                </a:moveTo>
                <a:lnTo>
                  <a:pt x="5189598" y="0"/>
                </a:lnTo>
                <a:cubicBezTo>
                  <a:pt x="5228860" y="0"/>
                  <a:pt x="5260688" y="31828"/>
                  <a:pt x="5260688" y="71090"/>
                </a:cubicBezTo>
                <a:lnTo>
                  <a:pt x="5260688" y="568724"/>
                </a:lnTo>
                <a:cubicBezTo>
                  <a:pt x="5260688" y="607985"/>
                  <a:pt x="5228860" y="639813"/>
                  <a:pt x="5189598" y="639813"/>
                </a:cubicBezTo>
                <a:lnTo>
                  <a:pt x="71090" y="639813"/>
                </a:lnTo>
                <a:cubicBezTo>
                  <a:pt x="31828" y="639813"/>
                  <a:pt x="0" y="607985"/>
                  <a:pt x="0" y="568724"/>
                </a:cubicBezTo>
                <a:lnTo>
                  <a:pt x="0" y="71090"/>
                </a:lnTo>
                <a:cubicBezTo>
                  <a:pt x="0" y="31854"/>
                  <a:pt x="31854" y="0"/>
                  <a:pt x="71090" y="0"/>
                </a:cubicBezTo>
                <a:close/>
              </a:path>
            </a:pathLst>
          </a:custGeom>
          <a:solidFill>
            <a:srgbClr val="5A7D7C"/>
          </a:solidFill>
          <a:ln/>
        </p:spPr>
      </p:sp>
      <p:sp>
        <p:nvSpPr>
          <p:cNvPr id="29" name="Text 27"/>
          <p:cNvSpPr/>
          <p:nvPr/>
        </p:nvSpPr>
        <p:spPr>
          <a:xfrm>
            <a:off x="675359" y="5793866"/>
            <a:ext cx="5118507" cy="426542"/>
          </a:xfrm>
          <a:prstGeom prst="rect">
            <a:avLst/>
          </a:prstGeom>
          <a:noFill/>
          <a:ln/>
        </p:spPr>
        <p:txBody>
          <a:bodyPr wrap="square" lIns="0" tIns="0" rIns="0" bIns="0" rtlCol="0" anchor="ctr"/>
          <a:lstStyle/>
          <a:p>
            <a:pPr>
              <a:lnSpc>
                <a:spcPct val="130000"/>
              </a:lnSpc>
            </a:pPr>
            <a:r>
              <a:rPr lang="en-US" sz="1120" b="1" dirty="0">
                <a:solidFill>
                  <a:srgbClr val="F8F7F4"/>
                </a:solidFill>
                <a:latin typeface="Quattrocento Sans" pitchFamily="34" charset="0"/>
                <a:ea typeface="Quattrocento Sans" pitchFamily="34" charset="-122"/>
                <a:cs typeface="Quattrocento Sans" pitchFamily="34" charset="-120"/>
              </a:rPr>
              <a:t>The reality:</a:t>
            </a:r>
            <a:pPr>
              <a:lnSpc>
                <a:spcPct val="130000"/>
              </a:lnSpc>
            </a:pPr>
            <a:r>
              <a:rPr lang="en-US" sz="1120" dirty="0">
                <a:solidFill>
                  <a:srgbClr val="F8F7F4"/>
                </a:solidFill>
                <a:latin typeface="Quattrocento Sans" pitchFamily="34" charset="0"/>
                <a:ea typeface="Quattrocento Sans" pitchFamily="34" charset="-122"/>
                <a:cs typeface="Quattrocento Sans" pitchFamily="34" charset="-120"/>
              </a:rPr>
              <a:t> Your focus muscles have been </a:t>
            </a:r>
            <a:pPr>
              <a:lnSpc>
                <a:spcPct val="130000"/>
              </a:lnSpc>
            </a:pPr>
            <a:r>
              <a:rPr lang="en-US" sz="1120" b="1" dirty="0">
                <a:solidFill>
                  <a:srgbClr val="F8F7F4"/>
                </a:solidFill>
                <a:latin typeface="Quattrocento Sans" pitchFamily="34" charset="0"/>
                <a:ea typeface="Quattrocento Sans" pitchFamily="34" charset="-122"/>
                <a:cs typeface="Quattrocento Sans" pitchFamily="34" charset="-120"/>
              </a:rPr>
              <a:t>undertrained</a:t>
            </a:r>
            <a:pPr>
              <a:lnSpc>
                <a:spcPct val="130000"/>
              </a:lnSpc>
            </a:pPr>
            <a:r>
              <a:rPr lang="en-US" sz="1120" dirty="0">
                <a:solidFill>
                  <a:srgbClr val="F8F7F4"/>
                </a:solidFill>
                <a:latin typeface="Quattrocento Sans" pitchFamily="34" charset="0"/>
                <a:ea typeface="Quattrocento Sans" pitchFamily="34" charset="-122"/>
                <a:cs typeface="Quattrocento Sans" pitchFamily="34" charset="-120"/>
              </a:rPr>
              <a:t> and </a:t>
            </a:r>
            <a:pPr>
              <a:lnSpc>
                <a:spcPct val="130000"/>
              </a:lnSpc>
            </a:pPr>
            <a:r>
              <a:rPr lang="en-US" sz="1120" b="1" dirty="0">
                <a:solidFill>
                  <a:srgbClr val="F8F7F4"/>
                </a:solidFill>
                <a:latin typeface="Quattrocento Sans" pitchFamily="34" charset="0"/>
                <a:ea typeface="Quattrocento Sans" pitchFamily="34" charset="-122"/>
                <a:cs typeface="Quattrocento Sans" pitchFamily="34" charset="-120"/>
              </a:rPr>
              <a:t>overstimulated</a:t>
            </a:r>
            <a:pPr>
              <a:lnSpc>
                <a:spcPct val="130000"/>
              </a:lnSpc>
            </a:pPr>
            <a:r>
              <a:rPr lang="en-US" sz="1120" dirty="0">
                <a:solidFill>
                  <a:srgbClr val="F8F7F4"/>
                </a:solidFill>
                <a:latin typeface="Quattrocento Sans" pitchFamily="34" charset="0"/>
                <a:ea typeface="Quattrocento Sans" pitchFamily="34" charset="-122"/>
                <a:cs typeface="Quattrocento Sans" pitchFamily="34" charset="-120"/>
              </a:rPr>
              <a:t> by constant digital interruptions.</a:t>
            </a:r>
            <a:endParaRPr lang="en-US" sz="1600" dirty="0"/>
          </a:p>
        </p:txBody>
      </p:sp>
      <p:sp>
        <p:nvSpPr>
          <p:cNvPr id="30" name="Shape 28"/>
          <p:cNvSpPr/>
          <p:nvPr/>
        </p:nvSpPr>
        <p:spPr>
          <a:xfrm>
            <a:off x="6186807" y="1404035"/>
            <a:ext cx="5651685" cy="2577026"/>
          </a:xfrm>
          <a:custGeom>
            <a:avLst/>
            <a:gdLst/>
            <a:ahLst/>
            <a:cxnLst/>
            <a:rect l="l" t="t" r="r" b="b"/>
            <a:pathLst>
              <a:path w="5651685" h="2577026">
                <a:moveTo>
                  <a:pt x="35545" y="0"/>
                </a:moveTo>
                <a:lnTo>
                  <a:pt x="5616140" y="0"/>
                </a:lnTo>
                <a:cubicBezTo>
                  <a:pt x="5635771" y="0"/>
                  <a:pt x="5651685" y="15914"/>
                  <a:pt x="5651685" y="35545"/>
                </a:cubicBezTo>
                <a:lnTo>
                  <a:pt x="5651685" y="2470389"/>
                </a:lnTo>
                <a:cubicBezTo>
                  <a:pt x="5651685" y="2529283"/>
                  <a:pt x="5603942" y="2577026"/>
                  <a:pt x="5545048" y="2577026"/>
                </a:cubicBezTo>
                <a:lnTo>
                  <a:pt x="106637" y="2577026"/>
                </a:lnTo>
                <a:cubicBezTo>
                  <a:pt x="47743" y="2577026"/>
                  <a:pt x="0" y="2529283"/>
                  <a:pt x="0" y="2470389"/>
                </a:cubicBezTo>
                <a:lnTo>
                  <a:pt x="0" y="35545"/>
                </a:lnTo>
                <a:cubicBezTo>
                  <a:pt x="0" y="15927"/>
                  <a:pt x="15927" y="0"/>
                  <a:pt x="35545" y="0"/>
                </a:cubicBezTo>
                <a:close/>
              </a:path>
            </a:pathLst>
          </a:custGeom>
          <a:solidFill>
            <a:srgbClr val="FFFFFF"/>
          </a:solidFill>
          <a:ln/>
          <a:effectLst>
            <a:outerShdw sx="100000" sy="100000" kx="0" ky="0" algn="bl" rotWithShape="0" blurRad="53318" dist="35545" dir="5400000">
              <a:srgbClr val="000000">
                <a:alpha val="10196"/>
              </a:srgbClr>
            </a:outerShdw>
          </a:effectLst>
        </p:spPr>
      </p:sp>
      <p:sp>
        <p:nvSpPr>
          <p:cNvPr id="31" name="Shape 29"/>
          <p:cNvSpPr/>
          <p:nvPr/>
        </p:nvSpPr>
        <p:spPr>
          <a:xfrm>
            <a:off x="6186807" y="1404035"/>
            <a:ext cx="5651685" cy="35545"/>
          </a:xfrm>
          <a:custGeom>
            <a:avLst/>
            <a:gdLst/>
            <a:ahLst/>
            <a:cxnLst/>
            <a:rect l="l" t="t" r="r" b="b"/>
            <a:pathLst>
              <a:path w="5651685" h="35545">
                <a:moveTo>
                  <a:pt x="35545" y="0"/>
                </a:moveTo>
                <a:lnTo>
                  <a:pt x="5616140" y="0"/>
                </a:lnTo>
                <a:cubicBezTo>
                  <a:pt x="5635771" y="0"/>
                  <a:pt x="5651685" y="15914"/>
                  <a:pt x="5651685" y="35545"/>
                </a:cubicBezTo>
                <a:lnTo>
                  <a:pt x="5651685" y="35545"/>
                </a:lnTo>
                <a:lnTo>
                  <a:pt x="0" y="35545"/>
                </a:lnTo>
                <a:lnTo>
                  <a:pt x="0" y="35545"/>
                </a:lnTo>
                <a:cubicBezTo>
                  <a:pt x="0" y="15927"/>
                  <a:pt x="15927" y="0"/>
                  <a:pt x="35545" y="0"/>
                </a:cubicBezTo>
                <a:close/>
              </a:path>
            </a:pathLst>
          </a:custGeom>
          <a:solidFill>
            <a:srgbClr val="5A7D7C"/>
          </a:solidFill>
          <a:ln/>
        </p:spPr>
      </p:sp>
      <p:sp>
        <p:nvSpPr>
          <p:cNvPr id="32" name="Shape 30"/>
          <p:cNvSpPr/>
          <p:nvPr/>
        </p:nvSpPr>
        <p:spPr>
          <a:xfrm>
            <a:off x="6391192" y="1617306"/>
            <a:ext cx="213271" cy="213271"/>
          </a:xfrm>
          <a:custGeom>
            <a:avLst/>
            <a:gdLst/>
            <a:ahLst/>
            <a:cxnLst/>
            <a:rect l="l" t="t" r="r" b="b"/>
            <a:pathLst>
              <a:path w="213271" h="213271">
                <a:moveTo>
                  <a:pt x="96847" y="2166"/>
                </a:moveTo>
                <a:cubicBezTo>
                  <a:pt x="103053" y="-708"/>
                  <a:pt x="110218" y="-708"/>
                  <a:pt x="116424" y="2166"/>
                </a:cubicBezTo>
                <a:lnTo>
                  <a:pt x="207481" y="44237"/>
                </a:lnTo>
                <a:cubicBezTo>
                  <a:pt x="211022" y="45862"/>
                  <a:pt x="213271" y="49402"/>
                  <a:pt x="213271" y="53318"/>
                </a:cubicBezTo>
                <a:cubicBezTo>
                  <a:pt x="213271" y="57233"/>
                  <a:pt x="211022" y="60774"/>
                  <a:pt x="207481" y="62398"/>
                </a:cubicBezTo>
                <a:lnTo>
                  <a:pt x="116424" y="104470"/>
                </a:lnTo>
                <a:cubicBezTo>
                  <a:pt x="110218" y="107344"/>
                  <a:pt x="103053" y="107344"/>
                  <a:pt x="96847" y="104470"/>
                </a:cubicBezTo>
                <a:lnTo>
                  <a:pt x="5790" y="62398"/>
                </a:lnTo>
                <a:cubicBezTo>
                  <a:pt x="2249" y="60732"/>
                  <a:pt x="0" y="57192"/>
                  <a:pt x="0" y="53318"/>
                </a:cubicBezTo>
                <a:cubicBezTo>
                  <a:pt x="0" y="49444"/>
                  <a:pt x="2249" y="45862"/>
                  <a:pt x="5790" y="44237"/>
                </a:cubicBezTo>
                <a:lnTo>
                  <a:pt x="96847" y="2166"/>
                </a:lnTo>
                <a:close/>
                <a:moveTo>
                  <a:pt x="20036" y="90973"/>
                </a:moveTo>
                <a:lnTo>
                  <a:pt x="88474" y="122589"/>
                </a:lnTo>
                <a:cubicBezTo>
                  <a:pt x="100012" y="127921"/>
                  <a:pt x="113300" y="127921"/>
                  <a:pt x="124839" y="122589"/>
                </a:cubicBezTo>
                <a:lnTo>
                  <a:pt x="193277" y="90973"/>
                </a:lnTo>
                <a:lnTo>
                  <a:pt x="207481" y="97555"/>
                </a:lnTo>
                <a:cubicBezTo>
                  <a:pt x="211022" y="99179"/>
                  <a:pt x="213271" y="102720"/>
                  <a:pt x="213271" y="106636"/>
                </a:cubicBezTo>
                <a:cubicBezTo>
                  <a:pt x="213271" y="110551"/>
                  <a:pt x="211022" y="114092"/>
                  <a:pt x="207481" y="115716"/>
                </a:cubicBezTo>
                <a:lnTo>
                  <a:pt x="116424" y="157787"/>
                </a:lnTo>
                <a:cubicBezTo>
                  <a:pt x="110218" y="160661"/>
                  <a:pt x="103053" y="160661"/>
                  <a:pt x="96847" y="157787"/>
                </a:cubicBezTo>
                <a:lnTo>
                  <a:pt x="5790" y="115716"/>
                </a:lnTo>
                <a:cubicBezTo>
                  <a:pt x="2249" y="114050"/>
                  <a:pt x="0" y="110509"/>
                  <a:pt x="0" y="106636"/>
                </a:cubicBezTo>
                <a:cubicBezTo>
                  <a:pt x="0" y="102762"/>
                  <a:pt x="2249" y="99179"/>
                  <a:pt x="5790" y="97555"/>
                </a:cubicBezTo>
                <a:lnTo>
                  <a:pt x="19994" y="90973"/>
                </a:lnTo>
                <a:close/>
                <a:moveTo>
                  <a:pt x="5790" y="150873"/>
                </a:moveTo>
                <a:lnTo>
                  <a:pt x="19994" y="144291"/>
                </a:lnTo>
                <a:lnTo>
                  <a:pt x="88433" y="175907"/>
                </a:lnTo>
                <a:cubicBezTo>
                  <a:pt x="99971" y="181239"/>
                  <a:pt x="113259" y="181239"/>
                  <a:pt x="124797" y="175907"/>
                </a:cubicBezTo>
                <a:lnTo>
                  <a:pt x="193235" y="144291"/>
                </a:lnTo>
                <a:lnTo>
                  <a:pt x="207440" y="150873"/>
                </a:lnTo>
                <a:cubicBezTo>
                  <a:pt x="210980" y="152497"/>
                  <a:pt x="213229" y="156038"/>
                  <a:pt x="213229" y="159953"/>
                </a:cubicBezTo>
                <a:cubicBezTo>
                  <a:pt x="213229" y="163869"/>
                  <a:pt x="210980" y="167410"/>
                  <a:pt x="207440" y="169034"/>
                </a:cubicBezTo>
                <a:lnTo>
                  <a:pt x="116383" y="211105"/>
                </a:lnTo>
                <a:cubicBezTo>
                  <a:pt x="110176" y="213979"/>
                  <a:pt x="103012" y="213979"/>
                  <a:pt x="96805" y="211105"/>
                </a:cubicBezTo>
                <a:lnTo>
                  <a:pt x="5790" y="169034"/>
                </a:lnTo>
                <a:cubicBezTo>
                  <a:pt x="2249" y="167368"/>
                  <a:pt x="0" y="163827"/>
                  <a:pt x="0" y="159953"/>
                </a:cubicBezTo>
                <a:cubicBezTo>
                  <a:pt x="0" y="156079"/>
                  <a:pt x="2249" y="152497"/>
                  <a:pt x="5790" y="150873"/>
                </a:cubicBezTo>
                <a:close/>
              </a:path>
            </a:pathLst>
          </a:custGeom>
          <a:solidFill>
            <a:srgbClr val="5A7D7C"/>
          </a:solidFill>
          <a:ln/>
        </p:spPr>
      </p:sp>
      <p:sp>
        <p:nvSpPr>
          <p:cNvPr id="33" name="Text 31"/>
          <p:cNvSpPr/>
          <p:nvPr/>
        </p:nvSpPr>
        <p:spPr>
          <a:xfrm>
            <a:off x="6737757" y="1599534"/>
            <a:ext cx="2381528" cy="248816"/>
          </a:xfrm>
          <a:prstGeom prst="rect">
            <a:avLst/>
          </a:prstGeom>
          <a:noFill/>
          <a:ln/>
        </p:spPr>
        <p:txBody>
          <a:bodyPr wrap="square" lIns="0" tIns="0" rIns="0" bIns="0" rtlCol="0" anchor="ctr"/>
          <a:lstStyle/>
          <a:p>
            <a:pPr>
              <a:lnSpc>
                <a:spcPct val="120000"/>
              </a:lnSpc>
            </a:pPr>
            <a:r>
              <a:rPr lang="en-US" sz="1399" b="1" dirty="0">
                <a:solidFill>
                  <a:srgbClr val="5A7D7C"/>
                </a:solidFill>
                <a:latin typeface="Liter" pitchFamily="34" charset="0"/>
                <a:ea typeface="Liter" pitchFamily="34" charset="-122"/>
                <a:cs typeface="Liter" pitchFamily="34" charset="-120"/>
              </a:rPr>
              <a:t>Shallow Work vs. Deep Focus</a:t>
            </a:r>
            <a:endParaRPr lang="en-US" sz="1600" dirty="0"/>
          </a:p>
        </p:txBody>
      </p:sp>
      <p:sp>
        <p:nvSpPr>
          <p:cNvPr id="34" name="Shape 32"/>
          <p:cNvSpPr/>
          <p:nvPr/>
        </p:nvSpPr>
        <p:spPr>
          <a:xfrm>
            <a:off x="6382305" y="1954985"/>
            <a:ext cx="2559254" cy="1848350"/>
          </a:xfrm>
          <a:custGeom>
            <a:avLst/>
            <a:gdLst/>
            <a:ahLst/>
            <a:cxnLst/>
            <a:rect l="l" t="t" r="r" b="b"/>
            <a:pathLst>
              <a:path w="2559254" h="1848350">
                <a:moveTo>
                  <a:pt x="35545" y="0"/>
                </a:moveTo>
                <a:lnTo>
                  <a:pt x="2488166" y="0"/>
                </a:lnTo>
                <a:cubicBezTo>
                  <a:pt x="2527427" y="0"/>
                  <a:pt x="2559254" y="31827"/>
                  <a:pt x="2559254" y="71088"/>
                </a:cubicBezTo>
                <a:lnTo>
                  <a:pt x="2559254" y="1777262"/>
                </a:lnTo>
                <a:cubicBezTo>
                  <a:pt x="2559254" y="1816523"/>
                  <a:pt x="2527427" y="1848350"/>
                  <a:pt x="2488166" y="1848350"/>
                </a:cubicBezTo>
                <a:lnTo>
                  <a:pt x="35545" y="1848350"/>
                </a:lnTo>
                <a:cubicBezTo>
                  <a:pt x="15914" y="1848350"/>
                  <a:pt x="0" y="1832436"/>
                  <a:pt x="0" y="1812805"/>
                </a:cubicBezTo>
                <a:lnTo>
                  <a:pt x="0" y="35545"/>
                </a:lnTo>
                <a:cubicBezTo>
                  <a:pt x="0" y="15927"/>
                  <a:pt x="15927" y="0"/>
                  <a:pt x="35545" y="0"/>
                </a:cubicBezTo>
                <a:close/>
              </a:path>
            </a:pathLst>
          </a:custGeom>
          <a:solidFill>
            <a:srgbClr val="D9A57C">
              <a:alpha val="10196"/>
            </a:srgbClr>
          </a:solidFill>
          <a:ln/>
        </p:spPr>
      </p:sp>
      <p:sp>
        <p:nvSpPr>
          <p:cNvPr id="35" name="Shape 33"/>
          <p:cNvSpPr/>
          <p:nvPr/>
        </p:nvSpPr>
        <p:spPr>
          <a:xfrm>
            <a:off x="6382305" y="1954985"/>
            <a:ext cx="35545" cy="1848350"/>
          </a:xfrm>
          <a:custGeom>
            <a:avLst/>
            <a:gdLst/>
            <a:ahLst/>
            <a:cxnLst/>
            <a:rect l="l" t="t" r="r" b="b"/>
            <a:pathLst>
              <a:path w="35545" h="1848350">
                <a:moveTo>
                  <a:pt x="35545" y="0"/>
                </a:moveTo>
                <a:lnTo>
                  <a:pt x="35545" y="0"/>
                </a:lnTo>
                <a:lnTo>
                  <a:pt x="35545" y="1848350"/>
                </a:lnTo>
                <a:lnTo>
                  <a:pt x="35545" y="1848350"/>
                </a:lnTo>
                <a:cubicBezTo>
                  <a:pt x="15914" y="1848350"/>
                  <a:pt x="0" y="1832436"/>
                  <a:pt x="0" y="1812805"/>
                </a:cubicBezTo>
                <a:lnTo>
                  <a:pt x="0" y="35545"/>
                </a:lnTo>
                <a:cubicBezTo>
                  <a:pt x="0" y="15927"/>
                  <a:pt x="15927" y="0"/>
                  <a:pt x="35545" y="0"/>
                </a:cubicBezTo>
                <a:close/>
              </a:path>
            </a:pathLst>
          </a:custGeom>
          <a:solidFill>
            <a:srgbClr val="D9A57C"/>
          </a:solidFill>
          <a:ln/>
        </p:spPr>
      </p:sp>
      <p:sp>
        <p:nvSpPr>
          <p:cNvPr id="36" name="Shape 34"/>
          <p:cNvSpPr/>
          <p:nvPr/>
        </p:nvSpPr>
        <p:spPr>
          <a:xfrm>
            <a:off x="6564474" y="2132711"/>
            <a:ext cx="177726" cy="177726"/>
          </a:xfrm>
          <a:custGeom>
            <a:avLst/>
            <a:gdLst/>
            <a:ahLst/>
            <a:cxnLst/>
            <a:rect l="l" t="t" r="r" b="b"/>
            <a:pathLst>
              <a:path w="177726" h="177726">
                <a:moveTo>
                  <a:pt x="142528" y="43078"/>
                </a:moveTo>
                <a:cubicBezTo>
                  <a:pt x="149713" y="48493"/>
                  <a:pt x="158495" y="53734"/>
                  <a:pt x="168284" y="55053"/>
                </a:cubicBezTo>
                <a:cubicBezTo>
                  <a:pt x="172832" y="55678"/>
                  <a:pt x="177032" y="52450"/>
                  <a:pt x="177657" y="47903"/>
                </a:cubicBezTo>
                <a:cubicBezTo>
                  <a:pt x="178281" y="43355"/>
                  <a:pt x="175053" y="39155"/>
                  <a:pt x="170506" y="38530"/>
                </a:cubicBezTo>
                <a:cubicBezTo>
                  <a:pt x="164987" y="37801"/>
                  <a:pt x="158981" y="34608"/>
                  <a:pt x="152560" y="29783"/>
                </a:cubicBezTo>
                <a:cubicBezTo>
                  <a:pt x="139230" y="19716"/>
                  <a:pt x="121145" y="19716"/>
                  <a:pt x="107781" y="29783"/>
                </a:cubicBezTo>
                <a:cubicBezTo>
                  <a:pt x="99450" y="36066"/>
                  <a:pt x="93653" y="38912"/>
                  <a:pt x="88863" y="38912"/>
                </a:cubicBezTo>
                <a:cubicBezTo>
                  <a:pt x="84073" y="38912"/>
                  <a:pt x="78276" y="36066"/>
                  <a:pt x="69945" y="29783"/>
                </a:cubicBezTo>
                <a:cubicBezTo>
                  <a:pt x="56615" y="19716"/>
                  <a:pt x="38530" y="19716"/>
                  <a:pt x="25166" y="29783"/>
                </a:cubicBezTo>
                <a:cubicBezTo>
                  <a:pt x="18745" y="34608"/>
                  <a:pt x="12739" y="37801"/>
                  <a:pt x="7220" y="38530"/>
                </a:cubicBezTo>
                <a:cubicBezTo>
                  <a:pt x="2673" y="39155"/>
                  <a:pt x="-555" y="43321"/>
                  <a:pt x="69" y="47903"/>
                </a:cubicBezTo>
                <a:cubicBezTo>
                  <a:pt x="694" y="52485"/>
                  <a:pt x="4860" y="55678"/>
                  <a:pt x="9442" y="55053"/>
                </a:cubicBezTo>
                <a:cubicBezTo>
                  <a:pt x="19231" y="53734"/>
                  <a:pt x="28047" y="48493"/>
                  <a:pt x="35198" y="43078"/>
                </a:cubicBezTo>
                <a:cubicBezTo>
                  <a:pt x="42592" y="37489"/>
                  <a:pt x="52519" y="37489"/>
                  <a:pt x="59913" y="43078"/>
                </a:cubicBezTo>
                <a:cubicBezTo>
                  <a:pt x="68313" y="49430"/>
                  <a:pt x="78068" y="55539"/>
                  <a:pt x="88863" y="55539"/>
                </a:cubicBezTo>
                <a:cubicBezTo>
                  <a:pt x="99658" y="55539"/>
                  <a:pt x="109378" y="49395"/>
                  <a:pt x="117813" y="43078"/>
                </a:cubicBezTo>
                <a:cubicBezTo>
                  <a:pt x="125207" y="37489"/>
                  <a:pt x="135134" y="37489"/>
                  <a:pt x="142528" y="43078"/>
                </a:cubicBezTo>
                <a:close/>
                <a:moveTo>
                  <a:pt x="142528" y="93063"/>
                </a:moveTo>
                <a:cubicBezTo>
                  <a:pt x="149713" y="98478"/>
                  <a:pt x="158495" y="103720"/>
                  <a:pt x="168284" y="105039"/>
                </a:cubicBezTo>
                <a:cubicBezTo>
                  <a:pt x="172832" y="105664"/>
                  <a:pt x="177032" y="102435"/>
                  <a:pt x="177657" y="97888"/>
                </a:cubicBezTo>
                <a:cubicBezTo>
                  <a:pt x="178281" y="93341"/>
                  <a:pt x="175053" y="89141"/>
                  <a:pt x="170506" y="88516"/>
                </a:cubicBezTo>
                <a:cubicBezTo>
                  <a:pt x="164987" y="87787"/>
                  <a:pt x="158981" y="84593"/>
                  <a:pt x="152560" y="79768"/>
                </a:cubicBezTo>
                <a:cubicBezTo>
                  <a:pt x="139230" y="69702"/>
                  <a:pt x="121145" y="69702"/>
                  <a:pt x="107781" y="79768"/>
                </a:cubicBezTo>
                <a:cubicBezTo>
                  <a:pt x="99450" y="86051"/>
                  <a:pt x="93653" y="88898"/>
                  <a:pt x="88863" y="88898"/>
                </a:cubicBezTo>
                <a:cubicBezTo>
                  <a:pt x="84073" y="88898"/>
                  <a:pt x="78276" y="86051"/>
                  <a:pt x="69945" y="79768"/>
                </a:cubicBezTo>
                <a:cubicBezTo>
                  <a:pt x="56615" y="69702"/>
                  <a:pt x="38530" y="69702"/>
                  <a:pt x="25166" y="79768"/>
                </a:cubicBezTo>
                <a:cubicBezTo>
                  <a:pt x="18745" y="84593"/>
                  <a:pt x="12739" y="87787"/>
                  <a:pt x="7220" y="88516"/>
                </a:cubicBezTo>
                <a:cubicBezTo>
                  <a:pt x="2673" y="89106"/>
                  <a:pt x="-555" y="93306"/>
                  <a:pt x="69" y="97888"/>
                </a:cubicBezTo>
                <a:cubicBezTo>
                  <a:pt x="694" y="102470"/>
                  <a:pt x="4860" y="105664"/>
                  <a:pt x="9442" y="105039"/>
                </a:cubicBezTo>
                <a:cubicBezTo>
                  <a:pt x="19231" y="103720"/>
                  <a:pt x="28047" y="98478"/>
                  <a:pt x="35198" y="93063"/>
                </a:cubicBezTo>
                <a:cubicBezTo>
                  <a:pt x="42592" y="87474"/>
                  <a:pt x="52519" y="87474"/>
                  <a:pt x="59913" y="93063"/>
                </a:cubicBezTo>
                <a:cubicBezTo>
                  <a:pt x="68313" y="99415"/>
                  <a:pt x="78068" y="105525"/>
                  <a:pt x="88863" y="105525"/>
                </a:cubicBezTo>
                <a:cubicBezTo>
                  <a:pt x="99658" y="105525"/>
                  <a:pt x="109378" y="99381"/>
                  <a:pt x="117813" y="93063"/>
                </a:cubicBezTo>
                <a:cubicBezTo>
                  <a:pt x="125207" y="87474"/>
                  <a:pt x="135134" y="87474"/>
                  <a:pt x="142528" y="93063"/>
                </a:cubicBezTo>
                <a:close/>
                <a:moveTo>
                  <a:pt x="117813" y="143049"/>
                </a:moveTo>
                <a:cubicBezTo>
                  <a:pt x="125207" y="137460"/>
                  <a:pt x="135134" y="137460"/>
                  <a:pt x="142528" y="143049"/>
                </a:cubicBezTo>
                <a:cubicBezTo>
                  <a:pt x="149713" y="148464"/>
                  <a:pt x="158495" y="153705"/>
                  <a:pt x="168284" y="155024"/>
                </a:cubicBezTo>
                <a:cubicBezTo>
                  <a:pt x="172832" y="155649"/>
                  <a:pt x="177032" y="152421"/>
                  <a:pt x="177657" y="147874"/>
                </a:cubicBezTo>
                <a:cubicBezTo>
                  <a:pt x="178281" y="143326"/>
                  <a:pt x="175053" y="139126"/>
                  <a:pt x="170506" y="138501"/>
                </a:cubicBezTo>
                <a:cubicBezTo>
                  <a:pt x="164987" y="137772"/>
                  <a:pt x="158981" y="134579"/>
                  <a:pt x="152560" y="129754"/>
                </a:cubicBezTo>
                <a:cubicBezTo>
                  <a:pt x="139230" y="119687"/>
                  <a:pt x="121145" y="119687"/>
                  <a:pt x="107781" y="129754"/>
                </a:cubicBezTo>
                <a:cubicBezTo>
                  <a:pt x="99450" y="136037"/>
                  <a:pt x="93653" y="138883"/>
                  <a:pt x="88863" y="138883"/>
                </a:cubicBezTo>
                <a:cubicBezTo>
                  <a:pt x="84073" y="138883"/>
                  <a:pt x="78276" y="136037"/>
                  <a:pt x="69945" y="129754"/>
                </a:cubicBezTo>
                <a:cubicBezTo>
                  <a:pt x="56615" y="119687"/>
                  <a:pt x="38530" y="119687"/>
                  <a:pt x="25166" y="129754"/>
                </a:cubicBezTo>
                <a:cubicBezTo>
                  <a:pt x="18745" y="134579"/>
                  <a:pt x="12739" y="137772"/>
                  <a:pt x="7220" y="138501"/>
                </a:cubicBezTo>
                <a:cubicBezTo>
                  <a:pt x="2673" y="139126"/>
                  <a:pt x="-555" y="143292"/>
                  <a:pt x="69" y="147874"/>
                </a:cubicBezTo>
                <a:cubicBezTo>
                  <a:pt x="694" y="152456"/>
                  <a:pt x="4860" y="155649"/>
                  <a:pt x="9442" y="155024"/>
                </a:cubicBezTo>
                <a:cubicBezTo>
                  <a:pt x="19231" y="153705"/>
                  <a:pt x="28047" y="148464"/>
                  <a:pt x="35198" y="143049"/>
                </a:cubicBezTo>
                <a:cubicBezTo>
                  <a:pt x="42592" y="137460"/>
                  <a:pt x="52519" y="137460"/>
                  <a:pt x="59913" y="143049"/>
                </a:cubicBezTo>
                <a:cubicBezTo>
                  <a:pt x="68313" y="149401"/>
                  <a:pt x="78068" y="155510"/>
                  <a:pt x="88863" y="155510"/>
                </a:cubicBezTo>
                <a:cubicBezTo>
                  <a:pt x="99658" y="155510"/>
                  <a:pt x="109378" y="149366"/>
                  <a:pt x="117813" y="143049"/>
                </a:cubicBezTo>
                <a:close/>
              </a:path>
            </a:pathLst>
          </a:custGeom>
          <a:solidFill>
            <a:srgbClr val="D9A57C"/>
          </a:solidFill>
          <a:ln/>
        </p:spPr>
      </p:sp>
      <p:sp>
        <p:nvSpPr>
          <p:cNvPr id="37" name="Text 35"/>
          <p:cNvSpPr/>
          <p:nvPr/>
        </p:nvSpPr>
        <p:spPr>
          <a:xfrm>
            <a:off x="6835507" y="2097166"/>
            <a:ext cx="1048583" cy="248816"/>
          </a:xfrm>
          <a:prstGeom prst="rect">
            <a:avLst/>
          </a:prstGeom>
          <a:noFill/>
          <a:ln/>
        </p:spPr>
        <p:txBody>
          <a:bodyPr wrap="square" lIns="0" tIns="0" rIns="0" bIns="0" rtlCol="0" anchor="ctr"/>
          <a:lstStyle/>
          <a:p>
            <a:pPr>
              <a:lnSpc>
                <a:spcPct val="130000"/>
              </a:lnSpc>
            </a:pPr>
            <a:r>
              <a:rPr lang="en-US" sz="1259" b="1" dirty="0">
                <a:solidFill>
                  <a:srgbClr val="5A7D7C"/>
                </a:solidFill>
                <a:latin typeface="Liter" pitchFamily="34" charset="0"/>
                <a:ea typeface="Liter" pitchFamily="34" charset="-122"/>
                <a:cs typeface="Liter" pitchFamily="34" charset="-120"/>
              </a:rPr>
              <a:t>Shallow Work</a:t>
            </a:r>
            <a:endParaRPr lang="en-US" sz="1600" dirty="0"/>
          </a:p>
        </p:txBody>
      </p:sp>
      <p:sp>
        <p:nvSpPr>
          <p:cNvPr id="38" name="Text 36"/>
          <p:cNvSpPr/>
          <p:nvPr/>
        </p:nvSpPr>
        <p:spPr>
          <a:xfrm>
            <a:off x="6542259" y="2417073"/>
            <a:ext cx="2328210"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 Constant task switching</a:t>
            </a:r>
            <a:endParaRPr lang="en-US" sz="1600" dirty="0"/>
          </a:p>
        </p:txBody>
      </p:sp>
      <p:sp>
        <p:nvSpPr>
          <p:cNvPr id="39" name="Text 37"/>
          <p:cNvSpPr/>
          <p:nvPr/>
        </p:nvSpPr>
        <p:spPr>
          <a:xfrm>
            <a:off x="6542259" y="2665889"/>
            <a:ext cx="2328210"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 Surface-level reading</a:t>
            </a:r>
            <a:endParaRPr lang="en-US" sz="1600" dirty="0"/>
          </a:p>
        </p:txBody>
      </p:sp>
      <p:sp>
        <p:nvSpPr>
          <p:cNvPr id="40" name="Text 38"/>
          <p:cNvSpPr/>
          <p:nvPr/>
        </p:nvSpPr>
        <p:spPr>
          <a:xfrm>
            <a:off x="6542259" y="2914706"/>
            <a:ext cx="2328210"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 Passive learning</a:t>
            </a:r>
            <a:endParaRPr lang="en-US" sz="1600" dirty="0"/>
          </a:p>
        </p:txBody>
      </p:sp>
      <p:sp>
        <p:nvSpPr>
          <p:cNvPr id="41" name="Text 39"/>
          <p:cNvSpPr/>
          <p:nvPr/>
        </p:nvSpPr>
        <p:spPr>
          <a:xfrm>
            <a:off x="6542259" y="3163522"/>
            <a:ext cx="2328210"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 Studying with distractions</a:t>
            </a:r>
            <a:endParaRPr lang="en-US" sz="1600" dirty="0"/>
          </a:p>
        </p:txBody>
      </p:sp>
      <p:sp>
        <p:nvSpPr>
          <p:cNvPr id="42" name="Text 40"/>
          <p:cNvSpPr/>
          <p:nvPr/>
        </p:nvSpPr>
        <p:spPr>
          <a:xfrm>
            <a:off x="6542259" y="3447883"/>
            <a:ext cx="2328210" cy="213271"/>
          </a:xfrm>
          <a:prstGeom prst="rect">
            <a:avLst/>
          </a:prstGeom>
          <a:noFill/>
          <a:ln/>
        </p:spPr>
        <p:txBody>
          <a:bodyPr wrap="square" lIns="0" tIns="0" rIns="0" bIns="0" rtlCol="0" anchor="ctr"/>
          <a:lstStyle/>
          <a:p>
            <a:pPr>
              <a:lnSpc>
                <a:spcPct val="130000"/>
              </a:lnSpc>
            </a:pPr>
            <a:r>
              <a:rPr lang="en-US" sz="1120" dirty="0">
                <a:solidFill>
                  <a:srgbClr val="3D3D3D">
                    <a:alpha val="70000"/>
                  </a:srgbClr>
                </a:solidFill>
                <a:latin typeface="Quattrocento Sans" pitchFamily="34" charset="0"/>
                <a:ea typeface="Quattrocento Sans" pitchFamily="34" charset="-122"/>
                <a:cs typeface="Quattrocento Sans" pitchFamily="34" charset="-120"/>
              </a:rPr>
              <a:t>Creates the </a:t>
            </a:r>
            <a:pPr>
              <a:lnSpc>
                <a:spcPct val="130000"/>
              </a:lnSpc>
            </a:pPr>
            <a:r>
              <a:rPr lang="en-US" sz="1120" b="1" dirty="0">
                <a:solidFill>
                  <a:srgbClr val="3D3D3D">
                    <a:alpha val="70000"/>
                  </a:srgbClr>
                </a:solidFill>
                <a:latin typeface="Quattrocento Sans" pitchFamily="34" charset="0"/>
                <a:ea typeface="Quattrocento Sans" pitchFamily="34" charset="-122"/>
                <a:cs typeface="Quattrocento Sans" pitchFamily="34" charset="-120"/>
              </a:rPr>
              <a:t>illusion</a:t>
            </a:r>
            <a:pPr>
              <a:lnSpc>
                <a:spcPct val="130000"/>
              </a:lnSpc>
            </a:pPr>
            <a:r>
              <a:rPr lang="en-US" sz="1120" dirty="0">
                <a:solidFill>
                  <a:srgbClr val="3D3D3D">
                    <a:alpha val="70000"/>
                  </a:srgbClr>
                </a:solidFill>
                <a:latin typeface="Quattrocento Sans" pitchFamily="34" charset="0"/>
                <a:ea typeface="Quattrocento Sans" pitchFamily="34" charset="-122"/>
                <a:cs typeface="Quattrocento Sans" pitchFamily="34" charset="-120"/>
              </a:rPr>
              <a:t> of productivity</a:t>
            </a:r>
            <a:endParaRPr lang="en-US" sz="1600" dirty="0"/>
          </a:p>
        </p:txBody>
      </p:sp>
      <p:sp>
        <p:nvSpPr>
          <p:cNvPr id="43" name="Shape 41"/>
          <p:cNvSpPr/>
          <p:nvPr/>
        </p:nvSpPr>
        <p:spPr>
          <a:xfrm>
            <a:off x="9102438" y="1954985"/>
            <a:ext cx="2559254" cy="1848350"/>
          </a:xfrm>
          <a:custGeom>
            <a:avLst/>
            <a:gdLst/>
            <a:ahLst/>
            <a:cxnLst/>
            <a:rect l="l" t="t" r="r" b="b"/>
            <a:pathLst>
              <a:path w="2559254" h="1848350">
                <a:moveTo>
                  <a:pt x="35545" y="0"/>
                </a:moveTo>
                <a:lnTo>
                  <a:pt x="2488166" y="0"/>
                </a:lnTo>
                <a:cubicBezTo>
                  <a:pt x="2527427" y="0"/>
                  <a:pt x="2559254" y="31827"/>
                  <a:pt x="2559254" y="71088"/>
                </a:cubicBezTo>
                <a:lnTo>
                  <a:pt x="2559254" y="1777262"/>
                </a:lnTo>
                <a:cubicBezTo>
                  <a:pt x="2559254" y="1816523"/>
                  <a:pt x="2527427" y="1848350"/>
                  <a:pt x="2488166" y="1848350"/>
                </a:cubicBezTo>
                <a:lnTo>
                  <a:pt x="35545" y="1848350"/>
                </a:lnTo>
                <a:cubicBezTo>
                  <a:pt x="15914" y="1848350"/>
                  <a:pt x="0" y="1832436"/>
                  <a:pt x="0" y="1812805"/>
                </a:cubicBezTo>
                <a:lnTo>
                  <a:pt x="0" y="35545"/>
                </a:lnTo>
                <a:cubicBezTo>
                  <a:pt x="0" y="15927"/>
                  <a:pt x="15927" y="0"/>
                  <a:pt x="35545" y="0"/>
                </a:cubicBezTo>
                <a:close/>
              </a:path>
            </a:pathLst>
          </a:custGeom>
          <a:solidFill>
            <a:srgbClr val="5A7D7C">
              <a:alpha val="10196"/>
            </a:srgbClr>
          </a:solidFill>
          <a:ln/>
        </p:spPr>
      </p:sp>
      <p:sp>
        <p:nvSpPr>
          <p:cNvPr id="44" name="Shape 42"/>
          <p:cNvSpPr/>
          <p:nvPr/>
        </p:nvSpPr>
        <p:spPr>
          <a:xfrm>
            <a:off x="9102438" y="1954985"/>
            <a:ext cx="35545" cy="1848350"/>
          </a:xfrm>
          <a:custGeom>
            <a:avLst/>
            <a:gdLst/>
            <a:ahLst/>
            <a:cxnLst/>
            <a:rect l="l" t="t" r="r" b="b"/>
            <a:pathLst>
              <a:path w="35545" h="1848350">
                <a:moveTo>
                  <a:pt x="35545" y="0"/>
                </a:moveTo>
                <a:lnTo>
                  <a:pt x="35545" y="0"/>
                </a:lnTo>
                <a:lnTo>
                  <a:pt x="35545" y="1848350"/>
                </a:lnTo>
                <a:lnTo>
                  <a:pt x="35545" y="1848350"/>
                </a:lnTo>
                <a:cubicBezTo>
                  <a:pt x="15914" y="1848350"/>
                  <a:pt x="0" y="1832436"/>
                  <a:pt x="0" y="1812805"/>
                </a:cubicBezTo>
                <a:lnTo>
                  <a:pt x="0" y="35545"/>
                </a:lnTo>
                <a:cubicBezTo>
                  <a:pt x="0" y="15927"/>
                  <a:pt x="15927" y="0"/>
                  <a:pt x="35545" y="0"/>
                </a:cubicBezTo>
                <a:close/>
              </a:path>
            </a:pathLst>
          </a:custGeom>
          <a:solidFill>
            <a:srgbClr val="5A7D7C"/>
          </a:solidFill>
          <a:ln/>
        </p:spPr>
      </p:sp>
      <p:sp>
        <p:nvSpPr>
          <p:cNvPr id="45" name="Shape 43"/>
          <p:cNvSpPr/>
          <p:nvPr/>
        </p:nvSpPr>
        <p:spPr>
          <a:xfrm>
            <a:off x="9284608" y="2132711"/>
            <a:ext cx="177726" cy="177726"/>
          </a:xfrm>
          <a:custGeom>
            <a:avLst/>
            <a:gdLst/>
            <a:ahLst/>
            <a:cxnLst/>
            <a:rect l="l" t="t" r="r" b="b"/>
            <a:pathLst>
              <a:path w="177726" h="177726">
                <a:moveTo>
                  <a:pt x="40509" y="11733"/>
                </a:moveTo>
                <a:cubicBezTo>
                  <a:pt x="42071" y="9615"/>
                  <a:pt x="44570" y="8331"/>
                  <a:pt x="47208" y="8331"/>
                </a:cubicBezTo>
                <a:lnTo>
                  <a:pt x="130517" y="8331"/>
                </a:lnTo>
                <a:cubicBezTo>
                  <a:pt x="133156" y="8331"/>
                  <a:pt x="135655" y="9581"/>
                  <a:pt x="137217" y="11733"/>
                </a:cubicBezTo>
                <a:lnTo>
                  <a:pt x="176094" y="64495"/>
                </a:lnTo>
                <a:cubicBezTo>
                  <a:pt x="178455" y="67689"/>
                  <a:pt x="178212" y="72097"/>
                  <a:pt x="175574" y="75048"/>
                </a:cubicBezTo>
                <a:lnTo>
                  <a:pt x="95042" y="163911"/>
                </a:lnTo>
                <a:cubicBezTo>
                  <a:pt x="93480" y="165646"/>
                  <a:pt x="91223" y="166653"/>
                  <a:pt x="88863" y="166653"/>
                </a:cubicBezTo>
                <a:cubicBezTo>
                  <a:pt x="86503" y="166653"/>
                  <a:pt x="84281" y="165646"/>
                  <a:pt x="82684" y="163911"/>
                </a:cubicBezTo>
                <a:lnTo>
                  <a:pt x="2152" y="75048"/>
                </a:lnTo>
                <a:cubicBezTo>
                  <a:pt x="-521" y="72097"/>
                  <a:pt x="-729" y="67689"/>
                  <a:pt x="1631" y="64495"/>
                </a:cubicBezTo>
                <a:lnTo>
                  <a:pt x="40509" y="11733"/>
                </a:lnTo>
                <a:close/>
                <a:moveTo>
                  <a:pt x="53873" y="25548"/>
                </a:moveTo>
                <a:cubicBezTo>
                  <a:pt x="52728" y="26416"/>
                  <a:pt x="52415" y="27978"/>
                  <a:pt x="53144" y="29193"/>
                </a:cubicBezTo>
                <a:lnTo>
                  <a:pt x="73069" y="62412"/>
                </a:lnTo>
                <a:lnTo>
                  <a:pt x="21973" y="66647"/>
                </a:lnTo>
                <a:cubicBezTo>
                  <a:pt x="20550" y="66751"/>
                  <a:pt x="19439" y="67966"/>
                  <a:pt x="19439" y="69424"/>
                </a:cubicBezTo>
                <a:cubicBezTo>
                  <a:pt x="19439" y="70882"/>
                  <a:pt x="20550" y="72062"/>
                  <a:pt x="21973" y="72201"/>
                </a:cubicBezTo>
                <a:lnTo>
                  <a:pt x="88620" y="77755"/>
                </a:lnTo>
                <a:cubicBezTo>
                  <a:pt x="88759" y="77755"/>
                  <a:pt x="88932" y="77755"/>
                  <a:pt x="89071" y="77755"/>
                </a:cubicBezTo>
                <a:lnTo>
                  <a:pt x="155718" y="72201"/>
                </a:lnTo>
                <a:cubicBezTo>
                  <a:pt x="157142" y="72097"/>
                  <a:pt x="158252" y="70882"/>
                  <a:pt x="158252" y="69424"/>
                </a:cubicBezTo>
                <a:cubicBezTo>
                  <a:pt x="158252" y="67966"/>
                  <a:pt x="157142" y="66786"/>
                  <a:pt x="155718" y="66647"/>
                </a:cubicBezTo>
                <a:lnTo>
                  <a:pt x="104622" y="62378"/>
                </a:lnTo>
                <a:lnTo>
                  <a:pt x="124547" y="29193"/>
                </a:lnTo>
                <a:cubicBezTo>
                  <a:pt x="125276" y="27978"/>
                  <a:pt x="124964" y="26381"/>
                  <a:pt x="123818" y="25548"/>
                </a:cubicBezTo>
                <a:cubicBezTo>
                  <a:pt x="122673" y="24715"/>
                  <a:pt x="121076" y="24854"/>
                  <a:pt x="120104" y="25895"/>
                </a:cubicBezTo>
                <a:lnTo>
                  <a:pt x="88863" y="59774"/>
                </a:lnTo>
                <a:lnTo>
                  <a:pt x="57587" y="25895"/>
                </a:lnTo>
                <a:cubicBezTo>
                  <a:pt x="56615" y="24854"/>
                  <a:pt x="55019" y="24715"/>
                  <a:pt x="53873" y="25548"/>
                </a:cubicBezTo>
                <a:close/>
              </a:path>
            </a:pathLst>
          </a:custGeom>
          <a:solidFill>
            <a:srgbClr val="5A7D7C"/>
          </a:solidFill>
          <a:ln/>
        </p:spPr>
      </p:sp>
      <p:sp>
        <p:nvSpPr>
          <p:cNvPr id="46" name="Text 44"/>
          <p:cNvSpPr/>
          <p:nvPr/>
        </p:nvSpPr>
        <p:spPr>
          <a:xfrm>
            <a:off x="9555640" y="2097166"/>
            <a:ext cx="915289" cy="248816"/>
          </a:xfrm>
          <a:prstGeom prst="rect">
            <a:avLst/>
          </a:prstGeom>
          <a:noFill/>
          <a:ln/>
        </p:spPr>
        <p:txBody>
          <a:bodyPr wrap="square" lIns="0" tIns="0" rIns="0" bIns="0" rtlCol="0" anchor="ctr"/>
          <a:lstStyle/>
          <a:p>
            <a:pPr>
              <a:lnSpc>
                <a:spcPct val="130000"/>
              </a:lnSpc>
            </a:pPr>
            <a:r>
              <a:rPr lang="en-US" sz="1259" b="1" dirty="0">
                <a:solidFill>
                  <a:srgbClr val="5A7D7C"/>
                </a:solidFill>
                <a:latin typeface="Liter" pitchFamily="34" charset="0"/>
                <a:ea typeface="Liter" pitchFamily="34" charset="-122"/>
                <a:cs typeface="Liter" pitchFamily="34" charset="-120"/>
              </a:rPr>
              <a:t>Deep Focus</a:t>
            </a:r>
            <a:endParaRPr lang="en-US" sz="1600" dirty="0"/>
          </a:p>
        </p:txBody>
      </p:sp>
      <p:sp>
        <p:nvSpPr>
          <p:cNvPr id="47" name="Text 45"/>
          <p:cNvSpPr/>
          <p:nvPr/>
        </p:nvSpPr>
        <p:spPr>
          <a:xfrm>
            <a:off x="9262392" y="2417073"/>
            <a:ext cx="2328210"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 Sustained attention</a:t>
            </a:r>
            <a:endParaRPr lang="en-US" sz="1600" dirty="0"/>
          </a:p>
        </p:txBody>
      </p:sp>
      <p:sp>
        <p:nvSpPr>
          <p:cNvPr id="48" name="Text 46"/>
          <p:cNvSpPr/>
          <p:nvPr/>
        </p:nvSpPr>
        <p:spPr>
          <a:xfrm>
            <a:off x="9262392" y="2665889"/>
            <a:ext cx="2328210"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 Active engagement</a:t>
            </a:r>
            <a:endParaRPr lang="en-US" sz="1600" dirty="0"/>
          </a:p>
        </p:txBody>
      </p:sp>
      <p:sp>
        <p:nvSpPr>
          <p:cNvPr id="49" name="Text 47"/>
          <p:cNvSpPr/>
          <p:nvPr/>
        </p:nvSpPr>
        <p:spPr>
          <a:xfrm>
            <a:off x="9262392" y="2914706"/>
            <a:ext cx="2328210"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 Fewer interruptions</a:t>
            </a:r>
            <a:endParaRPr lang="en-US" sz="1600" dirty="0"/>
          </a:p>
        </p:txBody>
      </p:sp>
      <p:sp>
        <p:nvSpPr>
          <p:cNvPr id="50" name="Text 48"/>
          <p:cNvSpPr/>
          <p:nvPr/>
        </p:nvSpPr>
        <p:spPr>
          <a:xfrm>
            <a:off x="9262392" y="3163522"/>
            <a:ext cx="2328210"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 Stronger memory</a:t>
            </a:r>
            <a:endParaRPr lang="en-US" sz="1600" dirty="0"/>
          </a:p>
        </p:txBody>
      </p:sp>
      <p:sp>
        <p:nvSpPr>
          <p:cNvPr id="51" name="Text 49"/>
          <p:cNvSpPr/>
          <p:nvPr/>
        </p:nvSpPr>
        <p:spPr>
          <a:xfrm>
            <a:off x="9262392" y="3447883"/>
            <a:ext cx="2328210" cy="213271"/>
          </a:xfrm>
          <a:prstGeom prst="rect">
            <a:avLst/>
          </a:prstGeom>
          <a:noFill/>
          <a:ln/>
        </p:spPr>
        <p:txBody>
          <a:bodyPr wrap="square" lIns="0" tIns="0" rIns="0" bIns="0" rtlCol="0" anchor="ctr"/>
          <a:lstStyle/>
          <a:p>
            <a:pPr>
              <a:lnSpc>
                <a:spcPct val="130000"/>
              </a:lnSpc>
            </a:pPr>
            <a:r>
              <a:rPr lang="en-US" sz="1120" dirty="0">
                <a:solidFill>
                  <a:srgbClr val="3D3D3D">
                    <a:alpha val="70000"/>
                  </a:srgbClr>
                </a:solidFill>
                <a:latin typeface="Quattrocento Sans" pitchFamily="34" charset="0"/>
                <a:ea typeface="Quattrocento Sans" pitchFamily="34" charset="-122"/>
                <a:cs typeface="Quattrocento Sans" pitchFamily="34" charset="-120"/>
              </a:rPr>
              <a:t>Where </a:t>
            </a:r>
            <a:pPr>
              <a:lnSpc>
                <a:spcPct val="130000"/>
              </a:lnSpc>
            </a:pPr>
            <a:r>
              <a:rPr lang="en-US" sz="1120" b="1" dirty="0">
                <a:solidFill>
                  <a:srgbClr val="3D3D3D">
                    <a:alpha val="70000"/>
                  </a:srgbClr>
                </a:solidFill>
                <a:latin typeface="Quattrocento Sans" pitchFamily="34" charset="0"/>
                <a:ea typeface="Quattrocento Sans" pitchFamily="34" charset="-122"/>
                <a:cs typeface="Quattrocento Sans" pitchFamily="34" charset="-120"/>
              </a:rPr>
              <a:t>real growth</a:t>
            </a:r>
            <a:pPr>
              <a:lnSpc>
                <a:spcPct val="130000"/>
              </a:lnSpc>
            </a:pPr>
            <a:r>
              <a:rPr lang="en-US" sz="1120" dirty="0">
                <a:solidFill>
                  <a:srgbClr val="3D3D3D">
                    <a:alpha val="70000"/>
                  </a:srgbClr>
                </a:solidFill>
                <a:latin typeface="Quattrocento Sans" pitchFamily="34" charset="0"/>
                <a:ea typeface="Quattrocento Sans" pitchFamily="34" charset="-122"/>
                <a:cs typeface="Quattrocento Sans" pitchFamily="34" charset="-120"/>
              </a:rPr>
              <a:t> happens</a:t>
            </a:r>
            <a:endParaRPr lang="en-US" sz="1600" dirty="0"/>
          </a:p>
        </p:txBody>
      </p:sp>
      <p:sp>
        <p:nvSpPr>
          <p:cNvPr id="52" name="Shape 50"/>
          <p:cNvSpPr/>
          <p:nvPr/>
        </p:nvSpPr>
        <p:spPr>
          <a:xfrm>
            <a:off x="6186807" y="4141015"/>
            <a:ext cx="5651685" cy="1510671"/>
          </a:xfrm>
          <a:custGeom>
            <a:avLst/>
            <a:gdLst/>
            <a:ahLst/>
            <a:cxnLst/>
            <a:rect l="l" t="t" r="r" b="b"/>
            <a:pathLst>
              <a:path w="5651685" h="1510671">
                <a:moveTo>
                  <a:pt x="35545" y="0"/>
                </a:moveTo>
                <a:lnTo>
                  <a:pt x="5616140" y="0"/>
                </a:lnTo>
                <a:cubicBezTo>
                  <a:pt x="5635771" y="0"/>
                  <a:pt x="5651685" y="15914"/>
                  <a:pt x="5651685" y="35545"/>
                </a:cubicBezTo>
                <a:lnTo>
                  <a:pt x="5651685" y="1404032"/>
                </a:lnTo>
                <a:cubicBezTo>
                  <a:pt x="5651685" y="1462927"/>
                  <a:pt x="5603942" y="1510671"/>
                  <a:pt x="5545047" y="1510671"/>
                </a:cubicBezTo>
                <a:lnTo>
                  <a:pt x="106638" y="1510671"/>
                </a:lnTo>
                <a:cubicBezTo>
                  <a:pt x="47744" y="1510671"/>
                  <a:pt x="0" y="1462927"/>
                  <a:pt x="0" y="1404032"/>
                </a:cubicBezTo>
                <a:lnTo>
                  <a:pt x="0" y="35545"/>
                </a:lnTo>
                <a:cubicBezTo>
                  <a:pt x="0" y="15927"/>
                  <a:pt x="15927" y="0"/>
                  <a:pt x="35545" y="0"/>
                </a:cubicBezTo>
                <a:close/>
              </a:path>
            </a:pathLst>
          </a:custGeom>
          <a:solidFill>
            <a:srgbClr val="FFFFFF"/>
          </a:solidFill>
          <a:ln/>
          <a:effectLst>
            <a:outerShdw sx="100000" sy="100000" kx="0" ky="0" algn="bl" rotWithShape="0" blurRad="53318" dist="35545" dir="5400000">
              <a:srgbClr val="000000">
                <a:alpha val="10196"/>
              </a:srgbClr>
            </a:outerShdw>
          </a:effectLst>
        </p:spPr>
      </p:sp>
      <p:sp>
        <p:nvSpPr>
          <p:cNvPr id="53" name="Shape 51"/>
          <p:cNvSpPr/>
          <p:nvPr/>
        </p:nvSpPr>
        <p:spPr>
          <a:xfrm>
            <a:off x="6186807" y="4141015"/>
            <a:ext cx="5651685" cy="35545"/>
          </a:xfrm>
          <a:custGeom>
            <a:avLst/>
            <a:gdLst/>
            <a:ahLst/>
            <a:cxnLst/>
            <a:rect l="l" t="t" r="r" b="b"/>
            <a:pathLst>
              <a:path w="5651685" h="35545">
                <a:moveTo>
                  <a:pt x="35545" y="0"/>
                </a:moveTo>
                <a:lnTo>
                  <a:pt x="5616140" y="0"/>
                </a:lnTo>
                <a:cubicBezTo>
                  <a:pt x="5635771" y="0"/>
                  <a:pt x="5651685" y="15914"/>
                  <a:pt x="5651685" y="35545"/>
                </a:cubicBezTo>
                <a:lnTo>
                  <a:pt x="5651685" y="35545"/>
                </a:lnTo>
                <a:lnTo>
                  <a:pt x="0" y="35545"/>
                </a:lnTo>
                <a:lnTo>
                  <a:pt x="0" y="35545"/>
                </a:lnTo>
                <a:cubicBezTo>
                  <a:pt x="0" y="15927"/>
                  <a:pt x="15927" y="0"/>
                  <a:pt x="35545" y="0"/>
                </a:cubicBezTo>
                <a:close/>
              </a:path>
            </a:pathLst>
          </a:custGeom>
          <a:solidFill>
            <a:srgbClr val="C8B8A6"/>
          </a:solidFill>
          <a:ln/>
        </p:spPr>
      </p:sp>
      <p:sp>
        <p:nvSpPr>
          <p:cNvPr id="54" name="Shape 52"/>
          <p:cNvSpPr/>
          <p:nvPr/>
        </p:nvSpPr>
        <p:spPr>
          <a:xfrm>
            <a:off x="6391192" y="4354286"/>
            <a:ext cx="213271" cy="213271"/>
          </a:xfrm>
          <a:custGeom>
            <a:avLst/>
            <a:gdLst/>
            <a:ahLst/>
            <a:cxnLst/>
            <a:rect l="l" t="t" r="r" b="b"/>
            <a:pathLst>
              <a:path w="213271" h="213271">
                <a:moveTo>
                  <a:pt x="106636" y="0"/>
                </a:moveTo>
                <a:cubicBezTo>
                  <a:pt x="112759" y="0"/>
                  <a:pt x="118382" y="3374"/>
                  <a:pt x="121298" y="8747"/>
                </a:cubicBezTo>
                <a:lnTo>
                  <a:pt x="211272" y="175366"/>
                </a:lnTo>
                <a:cubicBezTo>
                  <a:pt x="214063" y="180531"/>
                  <a:pt x="213938" y="186779"/>
                  <a:pt x="210938" y="191819"/>
                </a:cubicBezTo>
                <a:cubicBezTo>
                  <a:pt x="207939" y="196859"/>
                  <a:pt x="202483" y="199942"/>
                  <a:pt x="196609" y="199942"/>
                </a:cubicBezTo>
                <a:lnTo>
                  <a:pt x="16662" y="199942"/>
                </a:lnTo>
                <a:cubicBezTo>
                  <a:pt x="10789" y="199942"/>
                  <a:pt x="5373" y="196859"/>
                  <a:pt x="2333" y="191819"/>
                </a:cubicBezTo>
                <a:cubicBezTo>
                  <a:pt x="-708" y="186779"/>
                  <a:pt x="-791" y="180531"/>
                  <a:pt x="1999" y="175366"/>
                </a:cubicBezTo>
                <a:lnTo>
                  <a:pt x="91973" y="8747"/>
                </a:lnTo>
                <a:cubicBezTo>
                  <a:pt x="94889" y="3374"/>
                  <a:pt x="100512" y="0"/>
                  <a:pt x="106636" y="0"/>
                </a:cubicBezTo>
                <a:close/>
                <a:moveTo>
                  <a:pt x="106636" y="69980"/>
                </a:moveTo>
                <a:cubicBezTo>
                  <a:pt x="101096" y="69980"/>
                  <a:pt x="96638" y="74437"/>
                  <a:pt x="96638" y="79977"/>
                </a:cubicBezTo>
                <a:lnTo>
                  <a:pt x="96638" y="126630"/>
                </a:lnTo>
                <a:cubicBezTo>
                  <a:pt x="96638" y="132170"/>
                  <a:pt x="101096" y="136627"/>
                  <a:pt x="106636" y="136627"/>
                </a:cubicBezTo>
                <a:cubicBezTo>
                  <a:pt x="112176" y="136627"/>
                  <a:pt x="116633" y="132170"/>
                  <a:pt x="116633" y="126630"/>
                </a:cubicBezTo>
                <a:lnTo>
                  <a:pt x="116633" y="79977"/>
                </a:lnTo>
                <a:cubicBezTo>
                  <a:pt x="116633" y="74437"/>
                  <a:pt x="112176" y="69980"/>
                  <a:pt x="106636" y="69980"/>
                </a:cubicBezTo>
                <a:close/>
                <a:moveTo>
                  <a:pt x="117757" y="159953"/>
                </a:moveTo>
                <a:cubicBezTo>
                  <a:pt x="118010" y="155825"/>
                  <a:pt x="115952" y="151897"/>
                  <a:pt x="112413" y="149757"/>
                </a:cubicBezTo>
                <a:cubicBezTo>
                  <a:pt x="108874" y="147616"/>
                  <a:pt x="104439" y="147616"/>
                  <a:pt x="100900" y="149757"/>
                </a:cubicBezTo>
                <a:cubicBezTo>
                  <a:pt x="97361" y="151897"/>
                  <a:pt x="95302" y="155825"/>
                  <a:pt x="95555" y="159953"/>
                </a:cubicBezTo>
                <a:cubicBezTo>
                  <a:pt x="95302" y="164082"/>
                  <a:pt x="97361" y="168009"/>
                  <a:pt x="100900" y="170150"/>
                </a:cubicBezTo>
                <a:cubicBezTo>
                  <a:pt x="104439" y="172291"/>
                  <a:pt x="108874" y="172291"/>
                  <a:pt x="112413" y="170150"/>
                </a:cubicBezTo>
                <a:cubicBezTo>
                  <a:pt x="115952" y="168009"/>
                  <a:pt x="118010" y="164082"/>
                  <a:pt x="117757" y="159953"/>
                </a:cubicBezTo>
                <a:close/>
              </a:path>
            </a:pathLst>
          </a:custGeom>
          <a:solidFill>
            <a:srgbClr val="C8B8A6"/>
          </a:solidFill>
          <a:ln/>
        </p:spPr>
      </p:sp>
      <p:sp>
        <p:nvSpPr>
          <p:cNvPr id="55" name="Text 53"/>
          <p:cNvSpPr/>
          <p:nvPr/>
        </p:nvSpPr>
        <p:spPr>
          <a:xfrm>
            <a:off x="6737757" y="4336513"/>
            <a:ext cx="2363755" cy="248816"/>
          </a:xfrm>
          <a:prstGeom prst="rect">
            <a:avLst/>
          </a:prstGeom>
          <a:noFill/>
          <a:ln/>
        </p:spPr>
        <p:txBody>
          <a:bodyPr wrap="square" lIns="0" tIns="0" rIns="0" bIns="0" rtlCol="0" anchor="ctr"/>
          <a:lstStyle/>
          <a:p>
            <a:pPr>
              <a:lnSpc>
                <a:spcPct val="120000"/>
              </a:lnSpc>
            </a:pPr>
            <a:r>
              <a:rPr lang="en-US" sz="1399" b="1" dirty="0">
                <a:solidFill>
                  <a:srgbClr val="5A7D7C"/>
                </a:solidFill>
                <a:latin typeface="Liter" pitchFamily="34" charset="0"/>
                <a:ea typeface="Liter" pitchFamily="34" charset="-122"/>
                <a:cs typeface="Liter" pitchFamily="34" charset="-120"/>
              </a:rPr>
              <a:t>The Cost of Shallow Learning</a:t>
            </a:r>
            <a:endParaRPr lang="en-US" sz="1600" dirty="0"/>
          </a:p>
        </p:txBody>
      </p:sp>
      <p:sp>
        <p:nvSpPr>
          <p:cNvPr id="56" name="Shape 54"/>
          <p:cNvSpPr/>
          <p:nvPr/>
        </p:nvSpPr>
        <p:spPr>
          <a:xfrm>
            <a:off x="6400078" y="4727510"/>
            <a:ext cx="106636" cy="142181"/>
          </a:xfrm>
          <a:custGeom>
            <a:avLst/>
            <a:gdLst/>
            <a:ahLst/>
            <a:cxnLst/>
            <a:rect l="l" t="t" r="r" b="b"/>
            <a:pathLst>
              <a:path w="106636" h="142181">
                <a:moveTo>
                  <a:pt x="8886" y="0"/>
                </a:moveTo>
                <a:cubicBezTo>
                  <a:pt x="3971" y="0"/>
                  <a:pt x="0" y="3971"/>
                  <a:pt x="0" y="8886"/>
                </a:cubicBezTo>
                <a:cubicBezTo>
                  <a:pt x="0" y="13802"/>
                  <a:pt x="3971" y="17773"/>
                  <a:pt x="8886" y="17773"/>
                </a:cubicBezTo>
                <a:lnTo>
                  <a:pt x="8886" y="20827"/>
                </a:lnTo>
                <a:cubicBezTo>
                  <a:pt x="8886" y="32602"/>
                  <a:pt x="13579" y="43904"/>
                  <a:pt x="21910" y="52235"/>
                </a:cubicBezTo>
                <a:lnTo>
                  <a:pt x="40766" y="71090"/>
                </a:lnTo>
                <a:lnTo>
                  <a:pt x="21910" y="89946"/>
                </a:lnTo>
                <a:cubicBezTo>
                  <a:pt x="13579" y="98277"/>
                  <a:pt x="8886" y="109579"/>
                  <a:pt x="8886" y="121353"/>
                </a:cubicBezTo>
                <a:lnTo>
                  <a:pt x="8886" y="124408"/>
                </a:lnTo>
                <a:cubicBezTo>
                  <a:pt x="3971" y="124408"/>
                  <a:pt x="0" y="128379"/>
                  <a:pt x="0" y="133294"/>
                </a:cubicBezTo>
                <a:cubicBezTo>
                  <a:pt x="0" y="138210"/>
                  <a:pt x="3971" y="142181"/>
                  <a:pt x="8886" y="142181"/>
                </a:cubicBezTo>
                <a:lnTo>
                  <a:pt x="97749" y="142181"/>
                </a:lnTo>
                <a:cubicBezTo>
                  <a:pt x="102665" y="142181"/>
                  <a:pt x="106636" y="138210"/>
                  <a:pt x="106636" y="133294"/>
                </a:cubicBezTo>
                <a:cubicBezTo>
                  <a:pt x="106636" y="128379"/>
                  <a:pt x="102665" y="124408"/>
                  <a:pt x="97749" y="124408"/>
                </a:cubicBezTo>
                <a:lnTo>
                  <a:pt x="97749" y="121353"/>
                </a:lnTo>
                <a:cubicBezTo>
                  <a:pt x="97749" y="109579"/>
                  <a:pt x="93056" y="98277"/>
                  <a:pt x="84725" y="89946"/>
                </a:cubicBezTo>
                <a:lnTo>
                  <a:pt x="65870" y="71090"/>
                </a:lnTo>
                <a:lnTo>
                  <a:pt x="84725" y="52235"/>
                </a:lnTo>
                <a:cubicBezTo>
                  <a:pt x="93056" y="43904"/>
                  <a:pt x="97749" y="32602"/>
                  <a:pt x="97749" y="20827"/>
                </a:cubicBezTo>
                <a:lnTo>
                  <a:pt x="97749" y="17773"/>
                </a:lnTo>
                <a:cubicBezTo>
                  <a:pt x="102665" y="17773"/>
                  <a:pt x="106636" y="13802"/>
                  <a:pt x="106636" y="8886"/>
                </a:cubicBezTo>
                <a:cubicBezTo>
                  <a:pt x="106636" y="3971"/>
                  <a:pt x="102665" y="0"/>
                  <a:pt x="97749" y="0"/>
                </a:cubicBezTo>
                <a:lnTo>
                  <a:pt x="8886" y="0"/>
                </a:lnTo>
                <a:close/>
                <a:moveTo>
                  <a:pt x="26659" y="20827"/>
                </a:moveTo>
                <a:lnTo>
                  <a:pt x="26659" y="17773"/>
                </a:lnTo>
                <a:lnTo>
                  <a:pt x="79977" y="17773"/>
                </a:lnTo>
                <a:lnTo>
                  <a:pt x="79977" y="20827"/>
                </a:lnTo>
                <a:cubicBezTo>
                  <a:pt x="79977" y="26103"/>
                  <a:pt x="78422" y="31213"/>
                  <a:pt x="75534" y="35545"/>
                </a:cubicBezTo>
                <a:lnTo>
                  <a:pt x="31102" y="35545"/>
                </a:lnTo>
                <a:cubicBezTo>
                  <a:pt x="28242" y="31213"/>
                  <a:pt x="26659" y="26103"/>
                  <a:pt x="26659" y="20827"/>
                </a:cubicBezTo>
                <a:close/>
                <a:moveTo>
                  <a:pt x="31102" y="106636"/>
                </a:moveTo>
                <a:cubicBezTo>
                  <a:pt x="32074" y="105164"/>
                  <a:pt x="33213" y="103775"/>
                  <a:pt x="34462" y="102498"/>
                </a:cubicBezTo>
                <a:lnTo>
                  <a:pt x="53318" y="83642"/>
                </a:lnTo>
                <a:lnTo>
                  <a:pt x="72173" y="102498"/>
                </a:lnTo>
                <a:cubicBezTo>
                  <a:pt x="73451" y="103775"/>
                  <a:pt x="74562" y="105164"/>
                  <a:pt x="75561" y="106636"/>
                </a:cubicBezTo>
                <a:lnTo>
                  <a:pt x="31102" y="106636"/>
                </a:lnTo>
                <a:close/>
              </a:path>
            </a:pathLst>
          </a:custGeom>
          <a:solidFill>
            <a:srgbClr val="D9A57C"/>
          </a:solidFill>
          <a:ln/>
        </p:spPr>
      </p:sp>
      <p:sp>
        <p:nvSpPr>
          <p:cNvPr id="57" name="Text 55"/>
          <p:cNvSpPr/>
          <p:nvPr/>
        </p:nvSpPr>
        <p:spPr>
          <a:xfrm>
            <a:off x="6613349" y="4691965"/>
            <a:ext cx="1252968"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Longer study hours</a:t>
            </a:r>
            <a:endParaRPr lang="en-US" sz="1600" dirty="0"/>
          </a:p>
        </p:txBody>
      </p:sp>
      <p:sp>
        <p:nvSpPr>
          <p:cNvPr id="58" name="Shape 56"/>
          <p:cNvSpPr/>
          <p:nvPr/>
        </p:nvSpPr>
        <p:spPr>
          <a:xfrm>
            <a:off x="6382305" y="5011872"/>
            <a:ext cx="142181" cy="142181"/>
          </a:xfrm>
          <a:custGeom>
            <a:avLst/>
            <a:gdLst/>
            <a:ahLst/>
            <a:cxnLst/>
            <a:rect l="l" t="t" r="r" b="b"/>
            <a:pathLst>
              <a:path w="142181" h="142181">
                <a:moveTo>
                  <a:pt x="71090" y="142181"/>
                </a:moveTo>
                <a:cubicBezTo>
                  <a:pt x="110326" y="142181"/>
                  <a:pt x="142181" y="110326"/>
                  <a:pt x="142181" y="71090"/>
                </a:cubicBezTo>
                <a:cubicBezTo>
                  <a:pt x="142181" y="31855"/>
                  <a:pt x="110326" y="0"/>
                  <a:pt x="71090" y="0"/>
                </a:cubicBezTo>
                <a:cubicBezTo>
                  <a:pt x="31855" y="0"/>
                  <a:pt x="0" y="31855"/>
                  <a:pt x="0" y="71090"/>
                </a:cubicBezTo>
                <a:cubicBezTo>
                  <a:pt x="0" y="110326"/>
                  <a:pt x="31855" y="142181"/>
                  <a:pt x="71090" y="142181"/>
                </a:cubicBezTo>
                <a:close/>
                <a:moveTo>
                  <a:pt x="71090" y="48875"/>
                </a:moveTo>
                <a:cubicBezTo>
                  <a:pt x="66175" y="48875"/>
                  <a:pt x="62204" y="52846"/>
                  <a:pt x="62204" y="57761"/>
                </a:cubicBezTo>
                <a:cubicBezTo>
                  <a:pt x="62204" y="61454"/>
                  <a:pt x="59233" y="64426"/>
                  <a:pt x="55539" y="64426"/>
                </a:cubicBezTo>
                <a:cubicBezTo>
                  <a:pt x="51846" y="64426"/>
                  <a:pt x="48875" y="61454"/>
                  <a:pt x="48875" y="57761"/>
                </a:cubicBezTo>
                <a:cubicBezTo>
                  <a:pt x="48875" y="45487"/>
                  <a:pt x="58816" y="35545"/>
                  <a:pt x="71090" y="35545"/>
                </a:cubicBezTo>
                <a:cubicBezTo>
                  <a:pt x="83365" y="35545"/>
                  <a:pt x="93306" y="45487"/>
                  <a:pt x="93306" y="57761"/>
                </a:cubicBezTo>
                <a:cubicBezTo>
                  <a:pt x="93306" y="70868"/>
                  <a:pt x="83309" y="76422"/>
                  <a:pt x="77755" y="78449"/>
                </a:cubicBezTo>
                <a:lnTo>
                  <a:pt x="77755" y="79505"/>
                </a:lnTo>
                <a:cubicBezTo>
                  <a:pt x="77755" y="83198"/>
                  <a:pt x="74784" y="86169"/>
                  <a:pt x="71090" y="86169"/>
                </a:cubicBezTo>
                <a:cubicBezTo>
                  <a:pt x="67397" y="86169"/>
                  <a:pt x="64426" y="83198"/>
                  <a:pt x="64426" y="79505"/>
                </a:cubicBezTo>
                <a:lnTo>
                  <a:pt x="64426" y="77255"/>
                </a:lnTo>
                <a:cubicBezTo>
                  <a:pt x="64426" y="71562"/>
                  <a:pt x="68536" y="67480"/>
                  <a:pt x="72784" y="66092"/>
                </a:cubicBezTo>
                <a:cubicBezTo>
                  <a:pt x="74562" y="65509"/>
                  <a:pt x="76450" y="64565"/>
                  <a:pt x="77838" y="63232"/>
                </a:cubicBezTo>
                <a:cubicBezTo>
                  <a:pt x="79033" y="62065"/>
                  <a:pt x="79977" y="60455"/>
                  <a:pt x="79977" y="57789"/>
                </a:cubicBezTo>
                <a:cubicBezTo>
                  <a:pt x="79977" y="52873"/>
                  <a:pt x="76006" y="48902"/>
                  <a:pt x="71090" y="48902"/>
                </a:cubicBezTo>
                <a:close/>
                <a:moveTo>
                  <a:pt x="62204" y="102192"/>
                </a:moveTo>
                <a:cubicBezTo>
                  <a:pt x="62204" y="97288"/>
                  <a:pt x="66186" y="93306"/>
                  <a:pt x="71090" y="93306"/>
                </a:cubicBezTo>
                <a:cubicBezTo>
                  <a:pt x="75995" y="93306"/>
                  <a:pt x="79977" y="97288"/>
                  <a:pt x="79977" y="102192"/>
                </a:cubicBezTo>
                <a:cubicBezTo>
                  <a:pt x="79977" y="107097"/>
                  <a:pt x="75995" y="111079"/>
                  <a:pt x="71090" y="111079"/>
                </a:cubicBezTo>
                <a:cubicBezTo>
                  <a:pt x="66186" y="111079"/>
                  <a:pt x="62204" y="107097"/>
                  <a:pt x="62204" y="102192"/>
                </a:cubicBezTo>
                <a:close/>
              </a:path>
            </a:pathLst>
          </a:custGeom>
          <a:solidFill>
            <a:srgbClr val="D9A57C"/>
          </a:solidFill>
          <a:ln/>
        </p:spPr>
      </p:sp>
      <p:sp>
        <p:nvSpPr>
          <p:cNvPr id="59" name="Text 57"/>
          <p:cNvSpPr/>
          <p:nvPr/>
        </p:nvSpPr>
        <p:spPr>
          <a:xfrm>
            <a:off x="6613349" y="4976327"/>
            <a:ext cx="1270741"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Poor understanding</a:t>
            </a:r>
            <a:endParaRPr lang="en-US" sz="1600" dirty="0"/>
          </a:p>
        </p:txBody>
      </p:sp>
      <p:sp>
        <p:nvSpPr>
          <p:cNvPr id="60" name="Shape 58"/>
          <p:cNvSpPr/>
          <p:nvPr/>
        </p:nvSpPr>
        <p:spPr>
          <a:xfrm>
            <a:off x="6373419" y="5296233"/>
            <a:ext cx="159953" cy="142181"/>
          </a:xfrm>
          <a:custGeom>
            <a:avLst/>
            <a:gdLst/>
            <a:ahLst/>
            <a:cxnLst/>
            <a:rect l="l" t="t" r="r" b="b"/>
            <a:pathLst>
              <a:path w="159953" h="142181">
                <a:moveTo>
                  <a:pt x="49569" y="115522"/>
                </a:moveTo>
                <a:lnTo>
                  <a:pt x="83726" y="115522"/>
                </a:lnTo>
                <a:lnTo>
                  <a:pt x="101859" y="97388"/>
                </a:lnTo>
                <a:lnTo>
                  <a:pt x="53679" y="49208"/>
                </a:lnTo>
                <a:lnTo>
                  <a:pt x="18495" y="84392"/>
                </a:lnTo>
                <a:lnTo>
                  <a:pt x="49597" y="115494"/>
                </a:lnTo>
                <a:close/>
                <a:moveTo>
                  <a:pt x="62204" y="133294"/>
                </a:moveTo>
                <a:lnTo>
                  <a:pt x="49569" y="133294"/>
                </a:lnTo>
                <a:cubicBezTo>
                  <a:pt x="44848" y="133294"/>
                  <a:pt x="40322" y="131434"/>
                  <a:pt x="36989" y="128102"/>
                </a:cubicBezTo>
                <a:lnTo>
                  <a:pt x="4721" y="95805"/>
                </a:lnTo>
                <a:cubicBezTo>
                  <a:pt x="1694" y="92778"/>
                  <a:pt x="0" y="88696"/>
                  <a:pt x="0" y="84420"/>
                </a:cubicBezTo>
                <a:cubicBezTo>
                  <a:pt x="0" y="80143"/>
                  <a:pt x="1694" y="76061"/>
                  <a:pt x="4721" y="73034"/>
                </a:cubicBezTo>
                <a:lnTo>
                  <a:pt x="73034" y="4721"/>
                </a:lnTo>
                <a:cubicBezTo>
                  <a:pt x="76061" y="1694"/>
                  <a:pt x="80143" y="0"/>
                  <a:pt x="84420" y="0"/>
                </a:cubicBezTo>
                <a:cubicBezTo>
                  <a:pt x="88696" y="0"/>
                  <a:pt x="92778" y="1694"/>
                  <a:pt x="95805" y="4721"/>
                </a:cubicBezTo>
                <a:lnTo>
                  <a:pt x="146346" y="55262"/>
                </a:lnTo>
                <a:cubicBezTo>
                  <a:pt x="149373" y="58289"/>
                  <a:pt x="151067" y="62371"/>
                  <a:pt x="151067" y="66647"/>
                </a:cubicBezTo>
                <a:cubicBezTo>
                  <a:pt x="151067" y="70924"/>
                  <a:pt x="149373" y="75006"/>
                  <a:pt x="146346" y="78033"/>
                </a:cubicBezTo>
                <a:lnTo>
                  <a:pt x="108857" y="115522"/>
                </a:lnTo>
                <a:lnTo>
                  <a:pt x="142181" y="115522"/>
                </a:lnTo>
                <a:cubicBezTo>
                  <a:pt x="147096" y="115522"/>
                  <a:pt x="151067" y="119493"/>
                  <a:pt x="151067" y="124408"/>
                </a:cubicBezTo>
                <a:cubicBezTo>
                  <a:pt x="151067" y="129323"/>
                  <a:pt x="147096" y="133294"/>
                  <a:pt x="142181" y="133294"/>
                </a:cubicBezTo>
                <a:lnTo>
                  <a:pt x="62204" y="133294"/>
                </a:lnTo>
                <a:close/>
              </a:path>
            </a:pathLst>
          </a:custGeom>
          <a:solidFill>
            <a:srgbClr val="D9A57C"/>
          </a:solidFill>
          <a:ln/>
        </p:spPr>
      </p:sp>
      <p:sp>
        <p:nvSpPr>
          <p:cNvPr id="61" name="Text 59"/>
          <p:cNvSpPr/>
          <p:nvPr/>
        </p:nvSpPr>
        <p:spPr>
          <a:xfrm>
            <a:off x="6613349" y="5260688"/>
            <a:ext cx="1786146"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Forgetting what you studied</a:t>
            </a:r>
            <a:endParaRPr lang="en-US" sz="1600" dirty="0"/>
          </a:p>
        </p:txBody>
      </p:sp>
      <p:sp>
        <p:nvSpPr>
          <p:cNvPr id="62" name="Shape 60"/>
          <p:cNvSpPr/>
          <p:nvPr/>
        </p:nvSpPr>
        <p:spPr>
          <a:xfrm>
            <a:off x="9084666" y="4727510"/>
            <a:ext cx="142181" cy="142181"/>
          </a:xfrm>
          <a:custGeom>
            <a:avLst/>
            <a:gdLst/>
            <a:ahLst/>
            <a:cxnLst/>
            <a:rect l="l" t="t" r="r" b="b"/>
            <a:pathLst>
              <a:path w="142181" h="142181">
                <a:moveTo>
                  <a:pt x="18300" y="63454"/>
                </a:moveTo>
                <a:cubicBezTo>
                  <a:pt x="21994" y="37628"/>
                  <a:pt x="44237" y="17773"/>
                  <a:pt x="71090" y="17773"/>
                </a:cubicBezTo>
                <a:cubicBezTo>
                  <a:pt x="85808" y="17773"/>
                  <a:pt x="99138" y="23743"/>
                  <a:pt x="108802" y="33379"/>
                </a:cubicBezTo>
                <a:cubicBezTo>
                  <a:pt x="108857" y="33435"/>
                  <a:pt x="108913" y="33490"/>
                  <a:pt x="108968" y="33546"/>
                </a:cubicBezTo>
                <a:lnTo>
                  <a:pt x="111079" y="35545"/>
                </a:lnTo>
                <a:lnTo>
                  <a:pt x="97777" y="35545"/>
                </a:lnTo>
                <a:cubicBezTo>
                  <a:pt x="92862" y="35545"/>
                  <a:pt x="88891" y="39516"/>
                  <a:pt x="88891" y="44431"/>
                </a:cubicBezTo>
                <a:cubicBezTo>
                  <a:pt x="88891" y="49347"/>
                  <a:pt x="92862" y="53318"/>
                  <a:pt x="97777" y="53318"/>
                </a:cubicBezTo>
                <a:lnTo>
                  <a:pt x="133322" y="53318"/>
                </a:lnTo>
                <a:cubicBezTo>
                  <a:pt x="138237" y="53318"/>
                  <a:pt x="142209" y="49347"/>
                  <a:pt x="142209" y="44431"/>
                </a:cubicBezTo>
                <a:lnTo>
                  <a:pt x="142209" y="8886"/>
                </a:lnTo>
                <a:cubicBezTo>
                  <a:pt x="142209" y="3971"/>
                  <a:pt x="138237" y="0"/>
                  <a:pt x="133322" y="0"/>
                </a:cubicBezTo>
                <a:cubicBezTo>
                  <a:pt x="128407" y="0"/>
                  <a:pt x="124436" y="3971"/>
                  <a:pt x="124436" y="8886"/>
                </a:cubicBezTo>
                <a:lnTo>
                  <a:pt x="124436" y="23715"/>
                </a:lnTo>
                <a:lnTo>
                  <a:pt x="121298" y="20744"/>
                </a:lnTo>
                <a:cubicBezTo>
                  <a:pt x="108441" y="7942"/>
                  <a:pt x="90668" y="0"/>
                  <a:pt x="71090" y="0"/>
                </a:cubicBezTo>
                <a:cubicBezTo>
                  <a:pt x="35267" y="0"/>
                  <a:pt x="5637" y="26492"/>
                  <a:pt x="722" y="60954"/>
                </a:cubicBezTo>
                <a:cubicBezTo>
                  <a:pt x="28" y="65814"/>
                  <a:pt x="3388" y="70313"/>
                  <a:pt x="8248" y="71007"/>
                </a:cubicBezTo>
                <a:cubicBezTo>
                  <a:pt x="13107" y="71701"/>
                  <a:pt x="17606" y="68313"/>
                  <a:pt x="18300" y="63481"/>
                </a:cubicBezTo>
                <a:close/>
                <a:moveTo>
                  <a:pt x="141459" y="81226"/>
                </a:moveTo>
                <a:cubicBezTo>
                  <a:pt x="142153" y="76367"/>
                  <a:pt x="138765" y="71868"/>
                  <a:pt x="133933" y="71174"/>
                </a:cubicBezTo>
                <a:cubicBezTo>
                  <a:pt x="129101" y="70479"/>
                  <a:pt x="124575" y="73867"/>
                  <a:pt x="123881" y="78699"/>
                </a:cubicBezTo>
                <a:cubicBezTo>
                  <a:pt x="120187" y="104525"/>
                  <a:pt x="97944" y="124380"/>
                  <a:pt x="71090" y="124380"/>
                </a:cubicBezTo>
                <a:cubicBezTo>
                  <a:pt x="56372" y="124380"/>
                  <a:pt x="43043" y="118410"/>
                  <a:pt x="33379" y="108774"/>
                </a:cubicBezTo>
                <a:cubicBezTo>
                  <a:pt x="33324" y="108718"/>
                  <a:pt x="33268" y="108663"/>
                  <a:pt x="33213" y="108607"/>
                </a:cubicBezTo>
                <a:lnTo>
                  <a:pt x="31102" y="106608"/>
                </a:lnTo>
                <a:lnTo>
                  <a:pt x="44404" y="106608"/>
                </a:lnTo>
                <a:cubicBezTo>
                  <a:pt x="49319" y="106608"/>
                  <a:pt x="53290" y="102637"/>
                  <a:pt x="53290" y="97722"/>
                </a:cubicBezTo>
                <a:cubicBezTo>
                  <a:pt x="53290" y="92806"/>
                  <a:pt x="49319" y="88835"/>
                  <a:pt x="44404" y="88835"/>
                </a:cubicBezTo>
                <a:lnTo>
                  <a:pt x="8886" y="88863"/>
                </a:lnTo>
                <a:cubicBezTo>
                  <a:pt x="6526" y="88863"/>
                  <a:pt x="4249" y="89807"/>
                  <a:pt x="2583" y="91501"/>
                </a:cubicBezTo>
                <a:cubicBezTo>
                  <a:pt x="916" y="93195"/>
                  <a:pt x="-28" y="95444"/>
                  <a:pt x="0" y="97833"/>
                </a:cubicBezTo>
                <a:lnTo>
                  <a:pt x="278" y="133100"/>
                </a:lnTo>
                <a:cubicBezTo>
                  <a:pt x="305" y="138015"/>
                  <a:pt x="4332" y="141959"/>
                  <a:pt x="9247" y="141903"/>
                </a:cubicBezTo>
                <a:cubicBezTo>
                  <a:pt x="14163" y="141848"/>
                  <a:pt x="18106" y="137849"/>
                  <a:pt x="18050" y="132933"/>
                </a:cubicBezTo>
                <a:lnTo>
                  <a:pt x="17939" y="118632"/>
                </a:lnTo>
                <a:lnTo>
                  <a:pt x="20911" y="121437"/>
                </a:lnTo>
                <a:cubicBezTo>
                  <a:pt x="33768" y="134239"/>
                  <a:pt x="51513" y="142181"/>
                  <a:pt x="71090" y="142181"/>
                </a:cubicBezTo>
                <a:cubicBezTo>
                  <a:pt x="106913" y="142181"/>
                  <a:pt x="136544" y="115688"/>
                  <a:pt x="141459" y="81226"/>
                </a:cubicBezTo>
                <a:close/>
              </a:path>
            </a:pathLst>
          </a:custGeom>
          <a:solidFill>
            <a:srgbClr val="D9A57C"/>
          </a:solidFill>
          <a:ln/>
        </p:spPr>
      </p:sp>
      <p:sp>
        <p:nvSpPr>
          <p:cNvPr id="63" name="Text 61"/>
          <p:cNvSpPr/>
          <p:nvPr/>
        </p:nvSpPr>
        <p:spPr>
          <a:xfrm>
            <a:off x="9315710" y="4691965"/>
            <a:ext cx="1315172"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Stress before exams</a:t>
            </a:r>
            <a:endParaRPr lang="en-US" sz="1600" dirty="0"/>
          </a:p>
        </p:txBody>
      </p:sp>
      <p:sp>
        <p:nvSpPr>
          <p:cNvPr id="64" name="Shape 62"/>
          <p:cNvSpPr/>
          <p:nvPr/>
        </p:nvSpPr>
        <p:spPr>
          <a:xfrm>
            <a:off x="9093552" y="5011872"/>
            <a:ext cx="124408" cy="142181"/>
          </a:xfrm>
          <a:custGeom>
            <a:avLst/>
            <a:gdLst/>
            <a:ahLst/>
            <a:cxnLst/>
            <a:rect l="l" t="t" r="r" b="b"/>
            <a:pathLst>
              <a:path w="124408" h="142181">
                <a:moveTo>
                  <a:pt x="44570" y="-7331"/>
                </a:moveTo>
                <a:cubicBezTo>
                  <a:pt x="47153" y="-9497"/>
                  <a:pt x="50957" y="-9414"/>
                  <a:pt x="53429" y="-7081"/>
                </a:cubicBezTo>
                <a:cubicBezTo>
                  <a:pt x="56845" y="-3860"/>
                  <a:pt x="59899" y="-305"/>
                  <a:pt x="62843" y="3305"/>
                </a:cubicBezTo>
                <a:cubicBezTo>
                  <a:pt x="66592" y="7887"/>
                  <a:pt x="71090" y="13940"/>
                  <a:pt x="75422" y="21133"/>
                </a:cubicBezTo>
                <a:cubicBezTo>
                  <a:pt x="76866" y="19244"/>
                  <a:pt x="78199" y="17578"/>
                  <a:pt x="79366" y="16162"/>
                </a:cubicBezTo>
                <a:cubicBezTo>
                  <a:pt x="79671" y="15801"/>
                  <a:pt x="79977" y="15412"/>
                  <a:pt x="80282" y="15023"/>
                </a:cubicBezTo>
                <a:cubicBezTo>
                  <a:pt x="82476" y="12302"/>
                  <a:pt x="85197" y="8886"/>
                  <a:pt x="88835" y="8886"/>
                </a:cubicBezTo>
                <a:cubicBezTo>
                  <a:pt x="92556" y="8886"/>
                  <a:pt x="95167" y="12191"/>
                  <a:pt x="97388" y="15023"/>
                </a:cubicBezTo>
                <a:cubicBezTo>
                  <a:pt x="97749" y="15495"/>
                  <a:pt x="98110" y="15940"/>
                  <a:pt x="98471" y="16356"/>
                </a:cubicBezTo>
                <a:cubicBezTo>
                  <a:pt x="101332" y="19800"/>
                  <a:pt x="105136" y="24771"/>
                  <a:pt x="108940" y="30908"/>
                </a:cubicBezTo>
                <a:cubicBezTo>
                  <a:pt x="116494" y="43099"/>
                  <a:pt x="124380" y="60455"/>
                  <a:pt x="124380" y="79949"/>
                </a:cubicBezTo>
                <a:cubicBezTo>
                  <a:pt x="124380" y="114300"/>
                  <a:pt x="96527" y="142153"/>
                  <a:pt x="62176" y="142153"/>
                </a:cubicBezTo>
                <a:cubicBezTo>
                  <a:pt x="27825" y="142153"/>
                  <a:pt x="0" y="114328"/>
                  <a:pt x="0" y="79977"/>
                </a:cubicBezTo>
                <a:cubicBezTo>
                  <a:pt x="0" y="54678"/>
                  <a:pt x="11413" y="32768"/>
                  <a:pt x="22355" y="17495"/>
                </a:cubicBezTo>
                <a:cubicBezTo>
                  <a:pt x="27881" y="9803"/>
                  <a:pt x="33379" y="3638"/>
                  <a:pt x="37517" y="-583"/>
                </a:cubicBezTo>
                <a:cubicBezTo>
                  <a:pt x="39794" y="-2916"/>
                  <a:pt x="42099" y="-5221"/>
                  <a:pt x="44598" y="-7303"/>
                </a:cubicBezTo>
                <a:close/>
                <a:moveTo>
                  <a:pt x="62676" y="115522"/>
                </a:moveTo>
                <a:cubicBezTo>
                  <a:pt x="69702" y="115522"/>
                  <a:pt x="75922" y="113578"/>
                  <a:pt x="81782" y="109690"/>
                </a:cubicBezTo>
                <a:cubicBezTo>
                  <a:pt x="93473" y="101526"/>
                  <a:pt x="96611" y="85197"/>
                  <a:pt x="89585" y="72368"/>
                </a:cubicBezTo>
                <a:cubicBezTo>
                  <a:pt x="88335" y="69869"/>
                  <a:pt x="85142" y="69702"/>
                  <a:pt x="83337" y="71812"/>
                </a:cubicBezTo>
                <a:lnTo>
                  <a:pt x="76339" y="79949"/>
                </a:lnTo>
                <a:cubicBezTo>
                  <a:pt x="74506" y="82059"/>
                  <a:pt x="71201" y="82004"/>
                  <a:pt x="69480" y="79810"/>
                </a:cubicBezTo>
                <a:cubicBezTo>
                  <a:pt x="64676" y="73673"/>
                  <a:pt x="55845" y="62482"/>
                  <a:pt x="51346" y="56761"/>
                </a:cubicBezTo>
                <a:cubicBezTo>
                  <a:pt x="49847" y="54845"/>
                  <a:pt x="47125" y="54540"/>
                  <a:pt x="45376" y="56234"/>
                </a:cubicBezTo>
                <a:cubicBezTo>
                  <a:pt x="40294" y="61177"/>
                  <a:pt x="31074" y="72007"/>
                  <a:pt x="31074" y="85197"/>
                </a:cubicBezTo>
                <a:cubicBezTo>
                  <a:pt x="31074" y="104247"/>
                  <a:pt x="45126" y="115522"/>
                  <a:pt x="62648" y="115522"/>
                </a:cubicBezTo>
                <a:close/>
              </a:path>
            </a:pathLst>
          </a:custGeom>
          <a:solidFill>
            <a:srgbClr val="D9A57C"/>
          </a:solidFill>
          <a:ln/>
        </p:spPr>
      </p:sp>
      <p:sp>
        <p:nvSpPr>
          <p:cNvPr id="65" name="Text 63"/>
          <p:cNvSpPr/>
          <p:nvPr/>
        </p:nvSpPr>
        <p:spPr>
          <a:xfrm>
            <a:off x="9315710" y="4976327"/>
            <a:ext cx="1466239" cy="213271"/>
          </a:xfrm>
          <a:prstGeom prst="rect">
            <a:avLst/>
          </a:prstGeom>
          <a:noFill/>
          <a:ln/>
        </p:spPr>
        <p:txBody>
          <a:bodyPr wrap="square" lIns="0" tIns="0" rIns="0" bIns="0" rtlCol="0" anchor="ctr"/>
          <a:lstStyle/>
          <a:p>
            <a:pPr>
              <a:lnSpc>
                <a:spcPct val="130000"/>
              </a:lnSpc>
            </a:pPr>
            <a:r>
              <a:rPr lang="en-US" sz="1120" dirty="0">
                <a:solidFill>
                  <a:srgbClr val="3D3D3D">
                    <a:alpha val="80000"/>
                  </a:srgbClr>
                </a:solidFill>
                <a:latin typeface="Quattrocento Sans" pitchFamily="34" charset="0"/>
                <a:ea typeface="Quattrocento Sans" pitchFamily="34" charset="-122"/>
                <a:cs typeface="Quattrocento Sans" pitchFamily="34" charset="-120"/>
              </a:rPr>
              <a:t>Last-minute cramming</a:t>
            </a:r>
            <a:endParaRPr lang="en-US" sz="1600" dirty="0"/>
          </a:p>
        </p:txBody>
      </p:sp>
      <p:sp>
        <p:nvSpPr>
          <p:cNvPr id="66" name="Shape 64"/>
          <p:cNvSpPr/>
          <p:nvPr/>
        </p:nvSpPr>
        <p:spPr>
          <a:xfrm>
            <a:off x="6186807" y="5793866"/>
            <a:ext cx="5651685" cy="853085"/>
          </a:xfrm>
          <a:custGeom>
            <a:avLst/>
            <a:gdLst/>
            <a:ahLst/>
            <a:cxnLst/>
            <a:rect l="l" t="t" r="r" b="b"/>
            <a:pathLst>
              <a:path w="5651685" h="853085">
                <a:moveTo>
                  <a:pt x="106636" y="0"/>
                </a:moveTo>
                <a:lnTo>
                  <a:pt x="5545050" y="0"/>
                </a:lnTo>
                <a:cubicBezTo>
                  <a:pt x="5603903" y="0"/>
                  <a:pt x="5651685" y="47782"/>
                  <a:pt x="5651685" y="106636"/>
                </a:cubicBezTo>
                <a:lnTo>
                  <a:pt x="5651685" y="746449"/>
                </a:lnTo>
                <a:cubicBezTo>
                  <a:pt x="5651685" y="805303"/>
                  <a:pt x="5603903" y="853085"/>
                  <a:pt x="5545050" y="853085"/>
                </a:cubicBezTo>
                <a:lnTo>
                  <a:pt x="106636" y="853085"/>
                </a:lnTo>
                <a:cubicBezTo>
                  <a:pt x="47782" y="853085"/>
                  <a:pt x="0" y="805303"/>
                  <a:pt x="0" y="746449"/>
                </a:cubicBezTo>
                <a:lnTo>
                  <a:pt x="0" y="106636"/>
                </a:lnTo>
                <a:cubicBezTo>
                  <a:pt x="0" y="47782"/>
                  <a:pt x="47782" y="0"/>
                  <a:pt x="106636" y="0"/>
                </a:cubicBezTo>
                <a:close/>
              </a:path>
            </a:pathLst>
          </a:custGeom>
          <a:solidFill>
            <a:srgbClr val="5A7D7C"/>
          </a:solidFill>
          <a:ln/>
        </p:spPr>
      </p:sp>
      <p:sp>
        <p:nvSpPr>
          <p:cNvPr id="67" name="Shape 65"/>
          <p:cNvSpPr/>
          <p:nvPr/>
        </p:nvSpPr>
        <p:spPr>
          <a:xfrm>
            <a:off x="6417851" y="6113773"/>
            <a:ext cx="159953" cy="213271"/>
          </a:xfrm>
          <a:custGeom>
            <a:avLst/>
            <a:gdLst/>
            <a:ahLst/>
            <a:cxnLst/>
            <a:rect l="l" t="t" r="r" b="b"/>
            <a:pathLst>
              <a:path w="159953" h="213271">
                <a:moveTo>
                  <a:pt x="122006" y="159953"/>
                </a:moveTo>
                <a:cubicBezTo>
                  <a:pt x="125047" y="150664"/>
                  <a:pt x="131128" y="142250"/>
                  <a:pt x="138001" y="135002"/>
                </a:cubicBezTo>
                <a:cubicBezTo>
                  <a:pt x="151622" y="120673"/>
                  <a:pt x="159953" y="101304"/>
                  <a:pt x="159953" y="79977"/>
                </a:cubicBezTo>
                <a:cubicBezTo>
                  <a:pt x="159953" y="35823"/>
                  <a:pt x="124130" y="0"/>
                  <a:pt x="79977" y="0"/>
                </a:cubicBezTo>
                <a:cubicBezTo>
                  <a:pt x="35823" y="0"/>
                  <a:pt x="0" y="35823"/>
                  <a:pt x="0" y="79977"/>
                </a:cubicBezTo>
                <a:cubicBezTo>
                  <a:pt x="0" y="101304"/>
                  <a:pt x="8331" y="120673"/>
                  <a:pt x="21952" y="135002"/>
                </a:cubicBezTo>
                <a:cubicBezTo>
                  <a:pt x="28825" y="142250"/>
                  <a:pt x="34948" y="150664"/>
                  <a:pt x="37947" y="159953"/>
                </a:cubicBezTo>
                <a:lnTo>
                  <a:pt x="121964" y="159953"/>
                </a:lnTo>
                <a:close/>
                <a:moveTo>
                  <a:pt x="119965" y="179948"/>
                </a:moveTo>
                <a:lnTo>
                  <a:pt x="39988" y="179948"/>
                </a:lnTo>
                <a:lnTo>
                  <a:pt x="39988" y="186612"/>
                </a:lnTo>
                <a:cubicBezTo>
                  <a:pt x="39988" y="205024"/>
                  <a:pt x="54901" y="219936"/>
                  <a:pt x="73312" y="219936"/>
                </a:cubicBezTo>
                <a:lnTo>
                  <a:pt x="86641" y="219936"/>
                </a:lnTo>
                <a:cubicBezTo>
                  <a:pt x="105053" y="219936"/>
                  <a:pt x="119965" y="205024"/>
                  <a:pt x="119965" y="186612"/>
                </a:cubicBezTo>
                <a:lnTo>
                  <a:pt x="119965" y="179948"/>
                </a:lnTo>
                <a:close/>
                <a:moveTo>
                  <a:pt x="76644" y="46653"/>
                </a:moveTo>
                <a:cubicBezTo>
                  <a:pt x="60066" y="46653"/>
                  <a:pt x="46653" y="60066"/>
                  <a:pt x="46653" y="76644"/>
                </a:cubicBezTo>
                <a:cubicBezTo>
                  <a:pt x="46653" y="82184"/>
                  <a:pt x="42196" y="86641"/>
                  <a:pt x="36656" y="86641"/>
                </a:cubicBezTo>
                <a:cubicBezTo>
                  <a:pt x="31116" y="86641"/>
                  <a:pt x="26659" y="82184"/>
                  <a:pt x="26659" y="76644"/>
                </a:cubicBezTo>
                <a:cubicBezTo>
                  <a:pt x="26659" y="49027"/>
                  <a:pt x="49027" y="26659"/>
                  <a:pt x="76644" y="26659"/>
                </a:cubicBezTo>
                <a:cubicBezTo>
                  <a:pt x="82184" y="26659"/>
                  <a:pt x="86641" y="31116"/>
                  <a:pt x="86641" y="36656"/>
                </a:cubicBezTo>
                <a:cubicBezTo>
                  <a:pt x="86641" y="42196"/>
                  <a:pt x="82184" y="46653"/>
                  <a:pt x="76644" y="46653"/>
                </a:cubicBezTo>
                <a:close/>
              </a:path>
            </a:pathLst>
          </a:custGeom>
          <a:solidFill>
            <a:srgbClr val="D9A57C"/>
          </a:solidFill>
          <a:ln/>
        </p:spPr>
      </p:sp>
      <p:sp>
        <p:nvSpPr>
          <p:cNvPr id="68" name="Text 66"/>
          <p:cNvSpPr/>
          <p:nvPr/>
        </p:nvSpPr>
        <p:spPr>
          <a:xfrm>
            <a:off x="6737757" y="5971592"/>
            <a:ext cx="4132128" cy="248816"/>
          </a:xfrm>
          <a:prstGeom prst="rect">
            <a:avLst/>
          </a:prstGeom>
          <a:noFill/>
          <a:ln/>
        </p:spPr>
        <p:txBody>
          <a:bodyPr wrap="square" lIns="0" tIns="0" rIns="0" bIns="0" rtlCol="0" anchor="ctr"/>
          <a:lstStyle/>
          <a:p>
            <a:pPr>
              <a:lnSpc>
                <a:spcPct val="130000"/>
              </a:lnSpc>
            </a:pPr>
            <a:r>
              <a:rPr lang="en-US" sz="1259" b="1" dirty="0">
                <a:solidFill>
                  <a:srgbClr val="F8F7F4"/>
                </a:solidFill>
                <a:latin typeface="Quattrocento Sans" pitchFamily="34" charset="0"/>
                <a:ea typeface="Quattrocento Sans" pitchFamily="34" charset="-122"/>
                <a:cs typeface="Quattrocento Sans" pitchFamily="34" charset="-120"/>
              </a:rPr>
              <a:t>Key Insight</a:t>
            </a:r>
            <a:endParaRPr lang="en-US" sz="1600" dirty="0"/>
          </a:p>
        </p:txBody>
      </p:sp>
      <p:sp>
        <p:nvSpPr>
          <p:cNvPr id="69" name="Text 67"/>
          <p:cNvSpPr/>
          <p:nvPr/>
        </p:nvSpPr>
        <p:spPr>
          <a:xfrm>
            <a:off x="6737757" y="6255953"/>
            <a:ext cx="4123242" cy="213271"/>
          </a:xfrm>
          <a:prstGeom prst="rect">
            <a:avLst/>
          </a:prstGeom>
          <a:noFill/>
          <a:ln/>
        </p:spPr>
        <p:txBody>
          <a:bodyPr wrap="square" lIns="0" tIns="0" rIns="0" bIns="0" rtlCol="0" anchor="ctr"/>
          <a:lstStyle/>
          <a:p>
            <a:pPr>
              <a:lnSpc>
                <a:spcPct val="130000"/>
              </a:lnSpc>
            </a:pPr>
            <a:r>
              <a:rPr lang="en-US" sz="1120" dirty="0">
                <a:solidFill>
                  <a:srgbClr val="F8F7F4"/>
                </a:solidFill>
                <a:latin typeface="Quattrocento Sans" pitchFamily="34" charset="0"/>
                <a:ea typeface="Quattrocento Sans" pitchFamily="34" charset="-122"/>
                <a:cs typeface="Quattrocento Sans" pitchFamily="34" charset="-120"/>
              </a:rPr>
              <a:t>You do not need more </a:t>
            </a:r>
            <a:pPr>
              <a:lnSpc>
                <a:spcPct val="130000"/>
              </a:lnSpc>
            </a:pPr>
            <a:r>
              <a:rPr lang="en-US" sz="1120" b="1" dirty="0">
                <a:solidFill>
                  <a:srgbClr val="F8F7F4"/>
                </a:solidFill>
                <a:latin typeface="Quattrocento Sans" pitchFamily="34" charset="0"/>
                <a:ea typeface="Quattrocento Sans" pitchFamily="34" charset="-122"/>
                <a:cs typeface="Quattrocento Sans" pitchFamily="34" charset="-120"/>
              </a:rPr>
              <a:t>motivation</a:t>
            </a:r>
            <a:pPr>
              <a:lnSpc>
                <a:spcPct val="130000"/>
              </a:lnSpc>
            </a:pPr>
            <a:r>
              <a:rPr lang="en-US" sz="1120" dirty="0">
                <a:solidFill>
                  <a:srgbClr val="F8F7F4"/>
                </a:solidFill>
                <a:latin typeface="Quattrocento Sans" pitchFamily="34" charset="0"/>
                <a:ea typeface="Quattrocento Sans" pitchFamily="34" charset="-122"/>
                <a:cs typeface="Quattrocento Sans" pitchFamily="34" charset="-120"/>
              </a:rPr>
              <a:t>. You need better </a:t>
            </a:r>
            <a:pPr>
              <a:lnSpc>
                <a:spcPct val="130000"/>
              </a:lnSpc>
            </a:pPr>
            <a:r>
              <a:rPr lang="en-US" sz="1120" b="1" dirty="0">
                <a:solidFill>
                  <a:srgbClr val="F8F7F4"/>
                </a:solidFill>
                <a:latin typeface="Quattrocento Sans" pitchFamily="34" charset="0"/>
                <a:ea typeface="Quattrocento Sans" pitchFamily="34" charset="-122"/>
                <a:cs typeface="Quattrocento Sans" pitchFamily="34" charset="-120"/>
              </a:rPr>
              <a:t>focus systems</a:t>
            </a:r>
            <a:pPr>
              <a:lnSpc>
                <a:spcPct val="130000"/>
              </a:lnSpc>
            </a:pPr>
            <a:r>
              <a:rPr lang="en-US" sz="1120" dirty="0">
                <a:solidFill>
                  <a:srgbClr val="F8F7F4"/>
                </a:solidFill>
                <a:latin typeface="Quattrocento Sans" pitchFamily="34" charset="0"/>
                <a:ea typeface="Quattrocento Sans" pitchFamily="34" charset="-122"/>
                <a:cs typeface="Quattrocento Sans" pitchFamily="34" charset="-120"/>
              </a:rPr>
              <a:t>.</a:t>
            </a:r>
            <a:endParaRPr lang="en-US" sz="1600" dirty="0"/>
          </a:p>
        </p:txBody>
      </p:sp>
    </p:spTree>
  </p:cSld>
  <p:clrMapOvr>
    <a:masterClrMapping/>
  </p:clrMapOvr>
  <p:transition>
    <p:fade/>
    <p:spd val="med"/>
  </p:transition>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Digital Distractions for Academic Focus</dc:title>
  <dc:subject>Managing Digital Distractions for Academic Focus</dc:subject>
  <dc:creator>Kimi</dc:creator>
  <cp:lastModifiedBy>Kimi</cp:lastModifiedBy>
  <cp:revision>1</cp:revision>
  <dcterms:created xsi:type="dcterms:W3CDTF">2026-02-07T23:49:06Z</dcterms:created>
  <dcterms:modified xsi:type="dcterms:W3CDTF">2026-02-07T23:49:06Z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IGC">
    <vt:lpwstr>{"Label":"Managing Digital Distractions for Academic Focus","ContentProducer":"001191110108MACG2KBH8F10000","ProduceID":"19c3a79f-e822-854c-8000-000028fb1087","ReservedCode1":"","ContentPropagator":"001191110108MACG2KBH8F20000","PropagateID":"19c3a79f-e822-854c-8000-000028fb1087","ReservedCode2":""}</vt:lpwstr>
  </property>
</Properties>
</file>